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039095"/>
            <a:ext cx="734481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190" y="6356350"/>
            <a:ext cx="82042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FFB686-E0A0-473A-9DDF-4938A2BED57F}" type="datetimeFigureOut">
              <a:rPr lang="lt-LT" smtClean="0"/>
              <a:pPr/>
              <a:t>2020-01-29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104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817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00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4811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1868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700808"/>
            <a:ext cx="41106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620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800600"/>
            <a:ext cx="5688632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40" y="548681"/>
            <a:ext cx="5688632" cy="421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A6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5367338"/>
            <a:ext cx="5688632" cy="941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10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forces.com/group/S3MIaQkcJG/contest/101344/standings/groupmates/true" TargetMode="External"/><Relationship Id="rId2" Type="http://schemas.openxmlformats.org/officeDocument/2006/relationships/hyperlink" Target="http://codeforces.com/group/fNZg9Iy0H4/contest/216013/standings/groupmates/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gramavimas.vgtu.lt/contests/16/standings/" TargetMode="External"/><Relationship Id="rId5" Type="http://schemas.openxmlformats.org/officeDocument/2006/relationships/hyperlink" Target="http://codeforces.com/group/us1kl9OtT7/contest/223240/standings/groupmates/true" TargetMode="External"/><Relationship Id="rId4" Type="http://schemas.openxmlformats.org/officeDocument/2006/relationships/hyperlink" Target="http://codeforces.com/group/fNZg9Iy0H4/contest/230948/standings/groupmates/tru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cpc.baylor.edu/regionals/find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erc.ifmo.ru/archive/2019/standings.html" TargetMode="External"/><Relationship Id="rId3" Type="http://schemas.openxmlformats.org/officeDocument/2006/relationships/hyperlink" Target="http://fpmi.bsu.by/main.aspx?guid=39061" TargetMode="External"/><Relationship Id="rId7" Type="http://schemas.openxmlformats.org/officeDocument/2006/relationships/hyperlink" Target="https://acm.bsu.by/contests/88/standings/" TargetMode="External"/><Relationship Id="rId2" Type="http://schemas.openxmlformats.org/officeDocument/2006/relationships/hyperlink" Target="https://fpmi.bsu.by/main.aspx?guid=37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m.bsu.by/contests/69/standings/" TargetMode="External"/><Relationship Id="rId5" Type="http://schemas.openxmlformats.org/officeDocument/2006/relationships/hyperlink" Target="https://acm.bsu.by/contests/45/standings/" TargetMode="External"/><Relationship Id="rId4" Type="http://schemas.openxmlformats.org/officeDocument/2006/relationships/hyperlink" Target="https://acm.bsu.by/contests/17/standing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cm.vgtu.lt/" TargetMode="External"/><Relationship Id="rId2" Type="http://schemas.openxmlformats.org/officeDocument/2006/relationships/hyperlink" Target="https://icpc.baylor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cm.vgtu.l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deforces.com/problemset/problem/670/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competitions.withgoogle.com/codejam" TargetMode="External"/><Relationship Id="rId2" Type="http://schemas.openxmlformats.org/officeDocument/2006/relationships/hyperlink" Target="http://codeforces.com/problems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deforces.com/group/Yt5nOdhqGZ/contest/100863/standings/groupmates/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en-US" sz="3200" dirty="0" err="1" smtClean="0"/>
              <a:t>Olimpiadinis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programavimas</a:t>
            </a:r>
            <a:r>
              <a:rPr lang="en-US" sz="3200" dirty="0" smtClean="0"/>
              <a:t> VGTU</a:t>
            </a:r>
            <a:endParaRPr lang="lt-LT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1186"/>
            <a:ext cx="6738182" cy="1876047"/>
          </a:xfrm>
        </p:spPr>
        <p:txBody>
          <a:bodyPr/>
          <a:lstStyle/>
          <a:p>
            <a:endParaRPr lang="lt-LT" dirty="0" smtClean="0"/>
          </a:p>
          <a:p>
            <a:r>
              <a:rPr lang="lt-LT" dirty="0" smtClean="0"/>
              <a:t>Dmitrij Šešok</a:t>
            </a:r>
            <a:endParaRPr lang="en-US" dirty="0" smtClean="0"/>
          </a:p>
          <a:p>
            <a:r>
              <a:rPr lang="en-US" sz="2000" dirty="0" smtClean="0"/>
              <a:t>FMF, I</a:t>
            </a:r>
            <a:r>
              <a:rPr lang="lt-LT" sz="2000" dirty="0" smtClean="0"/>
              <a:t>n</a:t>
            </a:r>
            <a:r>
              <a:rPr lang="en-US" sz="2000" dirty="0" err="1" smtClean="0"/>
              <a:t>formacini</a:t>
            </a:r>
            <a:r>
              <a:rPr lang="lt-LT" sz="2000" dirty="0" smtClean="0"/>
              <a:t>ų technologijų katedra</a:t>
            </a:r>
          </a:p>
          <a:p>
            <a:r>
              <a:rPr lang="lt-LT" sz="1600" dirty="0" smtClean="0"/>
              <a:t>2020-01-28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936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Organizuoti renginiai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545021"/>
            <a:ext cx="8363272" cy="5196314"/>
          </a:xfrm>
        </p:spPr>
        <p:txBody>
          <a:bodyPr/>
          <a:lstStyle/>
          <a:p>
            <a:r>
              <a:rPr lang="lt-LT" dirty="0" smtClean="0"/>
              <a:t>2017</a:t>
            </a:r>
          </a:p>
          <a:p>
            <a:pPr lvl="1"/>
            <a:r>
              <a:rPr lang="lt-LT" dirty="0"/>
              <a:t>VGTU komandinė programavimo </a:t>
            </a:r>
            <a:r>
              <a:rPr lang="lt-LT" dirty="0">
                <a:hlinkClick r:id="rId2"/>
              </a:rPr>
              <a:t>olimpiada</a:t>
            </a:r>
            <a:endParaRPr lang="lt-LT" dirty="0" smtClean="0"/>
          </a:p>
          <a:p>
            <a:pPr lvl="1"/>
            <a:r>
              <a:rPr lang="lt-LT" dirty="0" smtClean="0">
                <a:hlinkClick r:id="rId3"/>
              </a:rPr>
              <a:t>LSPO 2017</a:t>
            </a:r>
            <a:endParaRPr lang="lt-LT" dirty="0" smtClean="0"/>
          </a:p>
          <a:p>
            <a:r>
              <a:rPr lang="lt-LT" dirty="0" smtClean="0"/>
              <a:t>2018</a:t>
            </a:r>
          </a:p>
          <a:p>
            <a:pPr lvl="1"/>
            <a:r>
              <a:rPr lang="lt-LT" dirty="0"/>
              <a:t>VGTU komandinė programavimo </a:t>
            </a:r>
            <a:r>
              <a:rPr lang="lt-LT" dirty="0">
                <a:hlinkClick r:id="rId4"/>
              </a:rPr>
              <a:t>olimpiada</a:t>
            </a:r>
            <a:endParaRPr lang="lt-LT" dirty="0"/>
          </a:p>
          <a:p>
            <a:pPr lvl="1"/>
            <a:r>
              <a:rPr lang="lt-LT" dirty="0" smtClean="0">
                <a:hlinkClick r:id="rId5"/>
              </a:rPr>
              <a:t>LSPO 2018</a:t>
            </a:r>
            <a:endParaRPr lang="lt-LT" dirty="0"/>
          </a:p>
          <a:p>
            <a:r>
              <a:rPr lang="lt-LT" dirty="0" smtClean="0"/>
              <a:t>2019</a:t>
            </a:r>
          </a:p>
          <a:p>
            <a:pPr lvl="1"/>
            <a:r>
              <a:rPr lang="lt-LT" dirty="0"/>
              <a:t>VGTU komandinė programavimo olimpiada</a:t>
            </a:r>
          </a:p>
          <a:p>
            <a:pPr lvl="1"/>
            <a:r>
              <a:rPr lang="lt-LT" dirty="0" smtClean="0">
                <a:hlinkClick r:id="rId6"/>
              </a:rPr>
              <a:t>LSPO 2019</a:t>
            </a:r>
            <a:endParaRPr lang="lt-LT" dirty="0"/>
          </a:p>
          <a:p>
            <a:pPr marL="457200" lvl="1" indent="0">
              <a:buNone/>
            </a:pPr>
            <a:endParaRPr lang="az-Cyrl-AZ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95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Pasaulio</a:t>
            </a:r>
            <a:r>
              <a:rPr lang="en-US" dirty="0" smtClean="0"/>
              <a:t> </a:t>
            </a:r>
            <a:r>
              <a:rPr lang="lt-LT" dirty="0" smtClean="0"/>
              <a:t>č</a:t>
            </a:r>
            <a:r>
              <a:rPr lang="en-US" dirty="0" err="1" smtClean="0"/>
              <a:t>empionatas</a:t>
            </a:r>
            <a:r>
              <a:rPr lang="lt-LT" dirty="0" smtClean="0"/>
              <a:t> ICPC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600" dirty="0" smtClean="0"/>
              <a:t>ICPC – Komandinis studentų pasaulio programavimo čempionatas</a:t>
            </a:r>
          </a:p>
          <a:p>
            <a:r>
              <a:rPr lang="lt-LT" dirty="0" smtClean="0"/>
              <a:t>Komand</a:t>
            </a:r>
            <a:r>
              <a:rPr lang="lt-LT" dirty="0"/>
              <a:t>ą</a:t>
            </a:r>
            <a:r>
              <a:rPr lang="lt-LT" dirty="0" smtClean="0"/>
              <a:t> sudaro 3 studentai</a:t>
            </a:r>
          </a:p>
          <a:p>
            <a:r>
              <a:rPr lang="lt-LT" dirty="0" smtClean="0"/>
              <a:t>Komanda turi </a:t>
            </a:r>
            <a:r>
              <a:rPr lang="lt-LT" dirty="0" smtClean="0">
                <a:solidFill>
                  <a:srgbClr val="FF0000"/>
                </a:solidFill>
              </a:rPr>
              <a:t>vieną</a:t>
            </a:r>
            <a:r>
              <a:rPr lang="lt-LT" dirty="0" smtClean="0"/>
              <a:t> kompiuterį</a:t>
            </a:r>
          </a:p>
          <a:p>
            <a:r>
              <a:rPr lang="lt-LT" dirty="0" smtClean="0"/>
              <a:t>Varžybų laikas – 5 valandos.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292" y="3609614"/>
            <a:ext cx="2785252" cy="25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ICPC populiarumas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7183"/>
            <a:ext cx="8363272" cy="2093661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2018 metais čempionate </a:t>
            </a:r>
            <a:r>
              <a:rPr lang="lt-LT" dirty="0" smtClean="0"/>
              <a:t>dalyvavo:</a:t>
            </a:r>
          </a:p>
          <a:p>
            <a:r>
              <a:rPr lang="lt-LT" dirty="0" smtClean="0"/>
              <a:t>52709 </a:t>
            </a:r>
            <a:r>
              <a:rPr lang="lt-LT" dirty="0"/>
              <a:t>studentai </a:t>
            </a:r>
            <a:endParaRPr lang="lt-LT" dirty="0" smtClean="0"/>
          </a:p>
          <a:p>
            <a:r>
              <a:rPr lang="lt-LT" dirty="0" smtClean="0"/>
              <a:t>iš </a:t>
            </a:r>
            <a:r>
              <a:rPr lang="lt-LT" dirty="0"/>
              <a:t>3233 universitetų </a:t>
            </a:r>
            <a:endParaRPr lang="lt-LT" dirty="0" smtClean="0"/>
          </a:p>
          <a:p>
            <a:r>
              <a:rPr lang="lt-LT" dirty="0" smtClean="0"/>
              <a:t>iš </a:t>
            </a:r>
            <a:r>
              <a:rPr lang="lt-LT" dirty="0"/>
              <a:t>110 </a:t>
            </a:r>
            <a:r>
              <a:rPr lang="lt-LT" dirty="0" smtClean="0"/>
              <a:t>valstybių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425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ICPC populiarumas</a:t>
            </a:r>
            <a:endParaRPr lang="lt-LT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7" y="1564639"/>
            <a:ext cx="7914290" cy="504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4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ICPC 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7183"/>
            <a:ext cx="8363272" cy="368282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Čempionatas vykdomas </a:t>
            </a:r>
            <a:r>
              <a:rPr lang="lt-LT" dirty="0"/>
              <a:t>4</a:t>
            </a:r>
            <a:r>
              <a:rPr lang="lt-LT" dirty="0" smtClean="0"/>
              <a:t> etapais:</a:t>
            </a:r>
          </a:p>
          <a:p>
            <a:r>
              <a:rPr lang="lt-LT" dirty="0" smtClean="0"/>
              <a:t>Aštuntfinalis (atranka universitete)</a:t>
            </a:r>
          </a:p>
          <a:p>
            <a:r>
              <a:rPr lang="lt-LT" dirty="0" smtClean="0"/>
              <a:t>Ketvirtfinalis</a:t>
            </a:r>
          </a:p>
          <a:p>
            <a:r>
              <a:rPr lang="lt-LT" dirty="0" smtClean="0"/>
              <a:t>Pusfinalis</a:t>
            </a:r>
          </a:p>
          <a:p>
            <a:r>
              <a:rPr lang="lt-LT" dirty="0" smtClean="0"/>
              <a:t>Finalas (apie 120 komandų)</a:t>
            </a:r>
          </a:p>
        </p:txBody>
      </p:sp>
    </p:spTree>
    <p:extLst>
      <p:ext uri="{BB962C8B-B14F-4D97-AF65-F5344CB8AC3E}">
        <p14:creationId xmlns:p14="http://schemas.microsoft.com/office/powerpoint/2010/main" val="2003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340102"/>
          </a:xfrm>
        </p:spPr>
        <p:txBody>
          <a:bodyPr/>
          <a:lstStyle/>
          <a:p>
            <a:r>
              <a:rPr lang="lt-LT" dirty="0" smtClean="0"/>
              <a:t>ICPC regionai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1639338"/>
            <a:ext cx="8529905" cy="496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233" y="6236839"/>
            <a:ext cx="390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hlinkClick r:id="rId3"/>
              </a:rPr>
              <a:t>https://icpc.baylor.edu/regionals/finder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36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ICPC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2" y="1804626"/>
            <a:ext cx="86010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VGTU </a:t>
            </a:r>
            <a:r>
              <a:rPr lang="en-US" dirty="0" err="1" smtClean="0"/>
              <a:t>rezultatai</a:t>
            </a:r>
            <a:r>
              <a:rPr lang="en-US" dirty="0" smtClean="0"/>
              <a:t> ICPC </a:t>
            </a:r>
            <a:r>
              <a:rPr lang="lt-LT" dirty="0" smtClean="0"/>
              <a:t>čempionatuose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3287402"/>
          </a:xfrm>
        </p:spPr>
        <p:txBody>
          <a:bodyPr/>
          <a:lstStyle/>
          <a:p>
            <a:r>
              <a:rPr lang="lt-LT" dirty="0" smtClean="0"/>
              <a:t>2014 -&gt; </a:t>
            </a:r>
            <a:r>
              <a:rPr lang="lt-LT" dirty="0" smtClean="0">
                <a:hlinkClick r:id="rId2"/>
              </a:rPr>
              <a:t>ketvirtfinalis</a:t>
            </a:r>
            <a:endParaRPr lang="lt-LT" dirty="0" smtClean="0"/>
          </a:p>
          <a:p>
            <a:r>
              <a:rPr lang="lt-LT" dirty="0" smtClean="0"/>
              <a:t>2015 -&gt; </a:t>
            </a:r>
            <a:r>
              <a:rPr lang="lt-LT" dirty="0" smtClean="0">
                <a:hlinkClick r:id="rId3"/>
              </a:rPr>
              <a:t>ketvirtfinalis</a:t>
            </a:r>
            <a:endParaRPr lang="lt-LT" dirty="0" smtClean="0"/>
          </a:p>
          <a:p>
            <a:r>
              <a:rPr lang="lt-LT" dirty="0" smtClean="0"/>
              <a:t>2016 </a:t>
            </a:r>
            <a:r>
              <a:rPr lang="lt-LT" dirty="0"/>
              <a:t>-&gt; </a:t>
            </a:r>
            <a:r>
              <a:rPr lang="lt-LT" dirty="0" smtClean="0">
                <a:hlinkClick r:id="rId4"/>
              </a:rPr>
              <a:t>ketvirtfinalis</a:t>
            </a:r>
            <a:endParaRPr lang="lt-LT" dirty="0" smtClean="0"/>
          </a:p>
          <a:p>
            <a:r>
              <a:rPr lang="lt-LT" dirty="0" smtClean="0"/>
              <a:t>2017 </a:t>
            </a:r>
            <a:r>
              <a:rPr lang="lt-LT" dirty="0"/>
              <a:t>-&gt; </a:t>
            </a:r>
            <a:r>
              <a:rPr lang="lt-LT" dirty="0" smtClean="0">
                <a:hlinkClick r:id="rId5"/>
              </a:rPr>
              <a:t>ketvirtfinalis</a:t>
            </a:r>
            <a:endParaRPr lang="lt-LT" dirty="0" smtClean="0"/>
          </a:p>
          <a:p>
            <a:r>
              <a:rPr lang="lt-LT" dirty="0" smtClean="0"/>
              <a:t>2018 </a:t>
            </a:r>
            <a:r>
              <a:rPr lang="lt-LT" dirty="0"/>
              <a:t>-&gt; </a:t>
            </a:r>
            <a:r>
              <a:rPr lang="lt-LT" dirty="0" smtClean="0">
                <a:hlinkClick r:id="rId6"/>
              </a:rPr>
              <a:t>ketvirtfinalis</a:t>
            </a:r>
            <a:r>
              <a:rPr lang="lt-LT" dirty="0" smtClean="0"/>
              <a:t> -&gt; pusfinalis</a:t>
            </a:r>
          </a:p>
          <a:p>
            <a:r>
              <a:rPr lang="lt-LT" dirty="0" smtClean="0"/>
              <a:t>2019 </a:t>
            </a:r>
            <a:r>
              <a:rPr lang="lt-LT" dirty="0"/>
              <a:t>-&gt; </a:t>
            </a:r>
            <a:r>
              <a:rPr lang="lt-LT" dirty="0" smtClean="0">
                <a:hlinkClick r:id="rId7"/>
              </a:rPr>
              <a:t>ketvirtfinalis</a:t>
            </a:r>
            <a:r>
              <a:rPr lang="lt-LT" dirty="0" smtClean="0"/>
              <a:t> -&gt; </a:t>
            </a:r>
            <a:r>
              <a:rPr lang="lt-LT" dirty="0" smtClean="0">
                <a:hlinkClick r:id="rId8"/>
              </a:rPr>
              <a:t>pusfinalis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728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pagerinti rezultatus?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2114447"/>
          </a:xfrm>
        </p:spPr>
        <p:txBody>
          <a:bodyPr/>
          <a:lstStyle/>
          <a:p>
            <a:r>
              <a:rPr lang="lt-LT" dirty="0" smtClean="0"/>
              <a:t>Turi būti organizuotas sistemingas darbas su moksleiviais (nuo 6-7 klasės).</a:t>
            </a:r>
          </a:p>
          <a:p>
            <a:r>
              <a:rPr lang="lt-LT" dirty="0" smtClean="0"/>
              <a:t>Universitete turi būti įsteigtas </a:t>
            </a:r>
            <a:r>
              <a:rPr lang="lt-LT" dirty="0" err="1" smtClean="0"/>
              <a:t>Olimpiadinio</a:t>
            </a:r>
            <a:r>
              <a:rPr lang="lt-LT" dirty="0" smtClean="0"/>
              <a:t> programavimo centras su etatiniais darbuotojais.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12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 su moksleiviais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156"/>
            <a:ext cx="8363272" cy="5097283"/>
          </a:xfrm>
        </p:spPr>
        <p:txBody>
          <a:bodyPr/>
          <a:lstStyle/>
          <a:p>
            <a:r>
              <a:rPr lang="lt-LT" dirty="0" smtClean="0"/>
              <a:t>„Kengūra“ – organizuoja VU</a:t>
            </a:r>
          </a:p>
          <a:p>
            <a:r>
              <a:rPr lang="lt-LT" dirty="0" smtClean="0"/>
              <a:t>„Bebras“ – organizuoja VU</a:t>
            </a:r>
          </a:p>
          <a:p>
            <a:r>
              <a:rPr lang="lt-LT" dirty="0" smtClean="0"/>
              <a:t>Moksleivių matematikos olimpiados – VU</a:t>
            </a:r>
          </a:p>
          <a:p>
            <a:r>
              <a:rPr lang="lt-LT" dirty="0" smtClean="0"/>
              <a:t>Moksleivių informatikos olimpiados – VU</a:t>
            </a:r>
          </a:p>
          <a:p>
            <a:r>
              <a:rPr lang="lt-LT" dirty="0" smtClean="0"/>
              <a:t>Programavimo ir matematikos stovyklos – VU </a:t>
            </a:r>
          </a:p>
          <a:p>
            <a:r>
              <a:rPr lang="lt-LT" dirty="0"/>
              <a:t>Šeštadieninė informatikos </a:t>
            </a:r>
            <a:r>
              <a:rPr lang="lt-LT" dirty="0" err="1"/>
              <a:t>olimpiadininkų</a:t>
            </a:r>
            <a:r>
              <a:rPr lang="lt-LT" dirty="0"/>
              <a:t> </a:t>
            </a:r>
            <a:r>
              <a:rPr lang="lt-LT" dirty="0" smtClean="0"/>
              <a:t>mokykla – VU </a:t>
            </a:r>
          </a:p>
          <a:p>
            <a:r>
              <a:rPr lang="lt-LT" dirty="0" smtClean="0"/>
              <a:t>Dalyvavimas BOI – kuruoja VU</a:t>
            </a:r>
          </a:p>
          <a:p>
            <a:r>
              <a:rPr lang="lt-LT" dirty="0" smtClean="0"/>
              <a:t>Dalyvavimas IOI – kuruoja VU</a:t>
            </a:r>
          </a:p>
          <a:p>
            <a:r>
              <a:rPr lang="lt-LT" dirty="0" smtClean="0"/>
              <a:t>LSPO - </a:t>
            </a:r>
            <a:r>
              <a:rPr lang="lt-LT" dirty="0" smtClean="0">
                <a:solidFill>
                  <a:srgbClr val="0070C0"/>
                </a:solidFill>
              </a:rPr>
              <a:t>VGTU</a:t>
            </a:r>
            <a:endParaRPr lang="lt-L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lt-LT" dirty="0" smtClean="0"/>
              <a:t>Planas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819810"/>
          </a:xfrm>
        </p:spPr>
        <p:txBody>
          <a:bodyPr/>
          <a:lstStyle/>
          <a:p>
            <a:r>
              <a:rPr lang="lt-LT" dirty="0" smtClean="0"/>
              <a:t>Kas yra </a:t>
            </a:r>
            <a:r>
              <a:rPr lang="lt-LT" dirty="0" err="1" smtClean="0"/>
              <a:t>olimpiadinis</a:t>
            </a:r>
            <a:r>
              <a:rPr lang="lt-LT" dirty="0" smtClean="0"/>
              <a:t> programavimas?</a:t>
            </a:r>
          </a:p>
          <a:p>
            <a:r>
              <a:rPr lang="lt-LT" dirty="0" smtClean="0"/>
              <a:t>Programavimo olimpiadų </a:t>
            </a:r>
            <a:r>
              <a:rPr lang="lt-LT" u="sng" dirty="0" smtClean="0"/>
              <a:t>organizavimo</a:t>
            </a:r>
            <a:r>
              <a:rPr lang="lt-LT" dirty="0" smtClean="0"/>
              <a:t> patirtis VGTU</a:t>
            </a:r>
          </a:p>
          <a:p>
            <a:r>
              <a:rPr lang="lt-LT" u="sng" dirty="0" smtClean="0">
                <a:sym typeface="Wingdings" pitchFamily="2" charset="2"/>
              </a:rPr>
              <a:t>Dalyvavimo</a:t>
            </a:r>
            <a:r>
              <a:rPr lang="lt-LT" dirty="0" smtClean="0">
                <a:sym typeface="Wingdings" pitchFamily="2" charset="2"/>
              </a:rPr>
              <a:t> patirtis Komandiniame studentų programavimo čempionate </a:t>
            </a:r>
            <a:r>
              <a:rPr lang="lt-LT" dirty="0">
                <a:hlinkClick r:id="rId2"/>
              </a:rPr>
              <a:t>https://icpc.baylor.edu</a:t>
            </a:r>
            <a:r>
              <a:rPr lang="lt-LT" dirty="0" smtClean="0">
                <a:hlinkClick r:id="rId2"/>
              </a:rPr>
              <a:t>/</a:t>
            </a:r>
            <a:endParaRPr lang="lt-LT" dirty="0" smtClean="0"/>
          </a:p>
          <a:p>
            <a:r>
              <a:rPr lang="lt-LT" dirty="0" smtClean="0">
                <a:sym typeface="Wingdings" pitchFamily="2" charset="2"/>
              </a:rPr>
              <a:t>VGTU automatinio programavimo uždavinių tikrinimo serveris </a:t>
            </a:r>
            <a:r>
              <a:rPr lang="lt-LT" dirty="0">
                <a:hlinkClick r:id="rId3"/>
              </a:rPr>
              <a:t>http://</a:t>
            </a:r>
            <a:r>
              <a:rPr lang="lt-LT" dirty="0" smtClean="0">
                <a:hlinkClick r:id="rId3"/>
              </a:rPr>
              <a:t>acm.vgtu.lt/</a:t>
            </a:r>
            <a:r>
              <a:rPr lang="lt-LT" dirty="0" smtClean="0">
                <a:sym typeface="Wingdings" pitchFamily="2" charset="2"/>
              </a:rPr>
              <a:t>  </a:t>
            </a:r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06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Serveris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VGTU automatinio programavimo uždavinių tikrinimo serveris </a:t>
            </a:r>
            <a:r>
              <a:rPr lang="lt-LT" dirty="0">
                <a:hlinkClick r:id="rId2"/>
              </a:rPr>
              <a:t>http://acm.vgtu.lt/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71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Akvariume viso yra 15 žuvyčių: </a:t>
            </a:r>
            <a:r>
              <a:rPr lang="lt-LT" dirty="0" err="1" smtClean="0"/>
              <a:t>barbusai</a:t>
            </a:r>
            <a:r>
              <a:rPr lang="lt-LT" dirty="0" smtClean="0"/>
              <a:t>, </a:t>
            </a:r>
            <a:r>
              <a:rPr lang="lt-LT" dirty="0" err="1" smtClean="0"/>
              <a:t>kardonešiai</a:t>
            </a:r>
            <a:r>
              <a:rPr lang="lt-LT" dirty="0" smtClean="0"/>
              <a:t> ir šamukai. Žinoma, kad 10 žuvyčių yra ne šamukai, o 9 – ne </a:t>
            </a:r>
            <a:r>
              <a:rPr lang="lt-LT" dirty="0" err="1" smtClean="0"/>
              <a:t>barbusai</a:t>
            </a:r>
            <a:r>
              <a:rPr lang="lt-LT" dirty="0" smtClean="0"/>
              <a:t>. Kiek </a:t>
            </a:r>
            <a:r>
              <a:rPr lang="lt-LT" dirty="0" err="1" smtClean="0"/>
              <a:t>kardonešių</a:t>
            </a:r>
            <a:r>
              <a:rPr lang="lt-LT" dirty="0" smtClean="0"/>
              <a:t> akvariume?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Atsakymas: 4</a:t>
            </a:r>
          </a:p>
          <a:p>
            <a:pPr marL="0" indent="0">
              <a:buNone/>
            </a:pPr>
            <a:r>
              <a:rPr lang="lt-LT" dirty="0" smtClean="0"/>
              <a:t>Šamukų: 15 – 10 </a:t>
            </a:r>
            <a:r>
              <a:rPr lang="en-US" dirty="0" smtClean="0"/>
              <a:t>= 5</a:t>
            </a:r>
          </a:p>
          <a:p>
            <a:pPr marL="0" indent="0">
              <a:buNone/>
            </a:pPr>
            <a:r>
              <a:rPr lang="en-US" dirty="0" err="1" smtClean="0"/>
              <a:t>Barbus</a:t>
            </a:r>
            <a:r>
              <a:rPr lang="lt-LT" dirty="0" smtClean="0"/>
              <a:t>ų: 15 – 9 </a:t>
            </a:r>
            <a:r>
              <a:rPr lang="en-US" dirty="0" smtClean="0"/>
              <a:t>=</a:t>
            </a:r>
            <a:r>
              <a:rPr lang="lt-LT" dirty="0" smtClean="0"/>
              <a:t> 6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Kardone</a:t>
            </a:r>
            <a:r>
              <a:rPr lang="lt-LT" dirty="0" smtClean="0"/>
              <a:t>šių: 15 – (5 + 6) </a:t>
            </a:r>
            <a:r>
              <a:rPr lang="en-US" dirty="0" smtClean="0"/>
              <a:t>=</a:t>
            </a:r>
            <a:r>
              <a:rPr lang="lt-LT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9356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Kas yra programavimo olimpiada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7" y="1672127"/>
            <a:ext cx="8024943" cy="46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Kas yra </a:t>
            </a:r>
            <a:r>
              <a:rPr lang="lt-LT" dirty="0" err="1" smtClean="0"/>
              <a:t>olimpiadinis</a:t>
            </a:r>
            <a:r>
              <a:rPr lang="lt-LT" dirty="0" smtClean="0"/>
              <a:t> programavimas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856083"/>
            <a:ext cx="8363272" cy="4608512"/>
          </a:xfrm>
        </p:spPr>
        <p:txBody>
          <a:bodyPr/>
          <a:lstStyle/>
          <a:p>
            <a:r>
              <a:rPr lang="lt-LT" dirty="0" err="1" smtClean="0"/>
              <a:t>Olimpiadinis</a:t>
            </a:r>
            <a:r>
              <a:rPr lang="lt-LT" dirty="0" smtClean="0"/>
              <a:t> (sportinis) programavimas – tai įvairių informatikos uždavinių sprendimas turint pakankamai ribotą (iki 5 val.) laiką</a:t>
            </a:r>
            <a:endParaRPr lang="en-US" dirty="0" smtClean="0"/>
          </a:p>
          <a:p>
            <a:r>
              <a:rPr lang="lt-LT" dirty="0" smtClean="0"/>
              <a:t>Populiarios uždavinių tematikos:</a:t>
            </a:r>
          </a:p>
          <a:p>
            <a:pPr lvl="1"/>
            <a:r>
              <a:rPr lang="lt-LT" dirty="0" smtClean="0"/>
              <a:t>Teksto paieška ir apdorojimas</a:t>
            </a:r>
            <a:endParaRPr lang="en-US" dirty="0" smtClean="0"/>
          </a:p>
          <a:p>
            <a:pPr lvl="1"/>
            <a:r>
              <a:rPr lang="lt-LT" dirty="0" smtClean="0"/>
              <a:t>Kriptografija</a:t>
            </a:r>
          </a:p>
          <a:p>
            <a:pPr lvl="1"/>
            <a:r>
              <a:rPr lang="lt-LT" dirty="0"/>
              <a:t>L</a:t>
            </a:r>
            <a:r>
              <a:rPr lang="lt-LT" dirty="0" smtClean="0"/>
              <a:t>ošimų teorija</a:t>
            </a:r>
          </a:p>
          <a:p>
            <a:pPr lvl="1"/>
            <a:r>
              <a:rPr lang="lt-LT" dirty="0" smtClean="0"/>
              <a:t>Optimizavimo metodai</a:t>
            </a:r>
          </a:p>
          <a:p>
            <a:pPr lvl="1"/>
            <a:r>
              <a:rPr lang="lt-LT" dirty="0" smtClean="0"/>
              <a:t>Optimalus duomenų saugojimas ir apdorojimas</a:t>
            </a:r>
          </a:p>
          <a:p>
            <a:pPr lvl="1"/>
            <a:r>
              <a:rPr lang="lt-LT" dirty="0" smtClean="0"/>
              <a:t>Greitas duomenų pasiekimas</a:t>
            </a:r>
          </a:p>
          <a:p>
            <a:pPr lvl="1"/>
            <a:endParaRPr lang="lt-LT" dirty="0" smtClean="0"/>
          </a:p>
          <a:p>
            <a:pPr lvl="1"/>
            <a:endParaRPr lang="az-Cyrl-AZ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71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Uždavinio pavyzdys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8" y="1425202"/>
            <a:ext cx="8790852" cy="5352569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Metai Marse trunka </a:t>
            </a:r>
            <a:r>
              <a:rPr lang="lt-LT" dirty="0" smtClean="0">
                <a:solidFill>
                  <a:srgbClr val="FF0000"/>
                </a:solidFill>
              </a:rPr>
              <a:t>n</a:t>
            </a:r>
            <a:r>
              <a:rPr lang="lt-LT" dirty="0" smtClean="0"/>
              <a:t> dienų. Savaitė yra tokia pati, kaip Žemėje – 5 darbo dienos ir 2 išeiginės.</a:t>
            </a:r>
          </a:p>
          <a:p>
            <a:pPr marL="0" indent="0">
              <a:buNone/>
            </a:pPr>
            <a:r>
              <a:rPr lang="lt-LT" b="1" dirty="0" err="1" smtClean="0"/>
              <a:t>Input</a:t>
            </a:r>
            <a:r>
              <a:rPr lang="lt-LT" b="1" dirty="0" smtClean="0"/>
              <a:t>: </a:t>
            </a:r>
            <a:r>
              <a:rPr lang="lt-LT" dirty="0" smtClean="0"/>
              <a:t>natūrinis skaičius </a:t>
            </a:r>
            <a:r>
              <a:rPr lang="pt-BR" dirty="0" smtClean="0">
                <a:solidFill>
                  <a:srgbClr val="FF0000"/>
                </a:solidFill>
              </a:rPr>
              <a:t>n</a:t>
            </a:r>
            <a:r>
              <a:rPr lang="pt-BR" dirty="0" smtClean="0"/>
              <a:t> </a:t>
            </a:r>
            <a:r>
              <a:rPr lang="pt-BR" dirty="0"/>
              <a:t>(1 ≤ </a:t>
            </a:r>
            <a:r>
              <a:rPr lang="pt-BR" dirty="0">
                <a:solidFill>
                  <a:srgbClr val="FF0000"/>
                </a:solidFill>
              </a:rPr>
              <a:t>n</a:t>
            </a:r>
            <a:r>
              <a:rPr lang="pt-BR" dirty="0"/>
              <a:t> ≤ 1 000 000</a:t>
            </a:r>
            <a:r>
              <a:rPr lang="pt-BR" dirty="0" smtClean="0"/>
              <a:t>)</a:t>
            </a:r>
            <a:endParaRPr lang="lt-LT" dirty="0" smtClean="0"/>
          </a:p>
          <a:p>
            <a:pPr marL="0" indent="0">
              <a:buNone/>
            </a:pPr>
            <a:r>
              <a:rPr lang="lt-LT" b="1" dirty="0" err="1" smtClean="0"/>
              <a:t>Output</a:t>
            </a:r>
            <a:r>
              <a:rPr lang="lt-LT" b="1" dirty="0" smtClean="0"/>
              <a:t>:</a:t>
            </a:r>
            <a:r>
              <a:rPr lang="lt-LT" dirty="0" smtClean="0"/>
              <a:t> </a:t>
            </a:r>
            <a:r>
              <a:rPr lang="en-US" dirty="0" err="1" smtClean="0"/>
              <a:t>i</a:t>
            </a:r>
            <a:r>
              <a:rPr lang="lt-LT" dirty="0" err="1" smtClean="0"/>
              <a:t>švesti</a:t>
            </a:r>
            <a:r>
              <a:rPr lang="lt-LT" dirty="0" smtClean="0"/>
              <a:t> per tarpą du skaičius – minimalų ir maksimalų galimus išeiginių skaičius Marse per metus.</a:t>
            </a:r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Laiko apribojimas</a:t>
            </a:r>
            <a:r>
              <a:rPr lang="lt-LT" dirty="0" smtClean="0"/>
              <a:t>: 1 sek. </a:t>
            </a:r>
            <a:r>
              <a:rPr lang="lt-LT" dirty="0" smtClean="0">
                <a:solidFill>
                  <a:srgbClr val="FF0000"/>
                </a:solidFill>
              </a:rPr>
              <a:t>Atminties </a:t>
            </a:r>
            <a:r>
              <a:rPr lang="lt-LT" dirty="0" err="1" smtClean="0">
                <a:solidFill>
                  <a:srgbClr val="FF0000"/>
                </a:solidFill>
              </a:rPr>
              <a:t>aprib</a:t>
            </a:r>
            <a:r>
              <a:rPr lang="lt-LT" dirty="0" smtClean="0"/>
              <a:t>.: 256 </a:t>
            </a:r>
            <a:r>
              <a:rPr lang="lt-LT" dirty="0" err="1" smtClean="0"/>
              <a:t>Mb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Pvz.:</a:t>
            </a:r>
          </a:p>
          <a:p>
            <a:pPr marL="0" indent="0">
              <a:buNone/>
            </a:pPr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162750"/>
              </p:ext>
            </p:extLst>
          </p:nvPr>
        </p:nvGraphicFramePr>
        <p:xfrm>
          <a:off x="1751022" y="4942665"/>
          <a:ext cx="167324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47">
                  <a:extLst>
                    <a:ext uri="{9D8B030D-6E8A-4147-A177-3AD203B41FA5}">
                      <a16:colId xmlns:a16="http://schemas.microsoft.com/office/drawing/2014/main" val="2687668229"/>
                    </a:ext>
                  </a:extLst>
                </a:gridCol>
              </a:tblGrid>
              <a:tr h="435478">
                <a:tc>
                  <a:txBody>
                    <a:bodyPr/>
                    <a:lstStyle/>
                    <a:p>
                      <a:r>
                        <a:rPr lang="lt-LT" sz="2400" dirty="0" err="1" smtClean="0"/>
                        <a:t>Input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89514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dirty="0" smtClean="0"/>
                        <a:t>14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264979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b="1" dirty="0" err="1" smtClean="0"/>
                        <a:t>Output</a:t>
                      </a:r>
                      <a:endParaRPr lang="lt-L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44979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dirty="0" smtClean="0"/>
                        <a:t>4  4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402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61148"/>
              </p:ext>
            </p:extLst>
          </p:nvPr>
        </p:nvGraphicFramePr>
        <p:xfrm>
          <a:off x="5095095" y="4942665"/>
          <a:ext cx="171560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07">
                  <a:extLst>
                    <a:ext uri="{9D8B030D-6E8A-4147-A177-3AD203B41FA5}">
                      <a16:colId xmlns:a16="http://schemas.microsoft.com/office/drawing/2014/main" val="840128747"/>
                    </a:ext>
                  </a:extLst>
                </a:gridCol>
              </a:tblGrid>
              <a:tr h="435478">
                <a:tc>
                  <a:txBody>
                    <a:bodyPr/>
                    <a:lstStyle/>
                    <a:p>
                      <a:r>
                        <a:rPr lang="lt-LT" sz="2400" dirty="0" err="1" smtClean="0"/>
                        <a:t>Input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92092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dirty="0" smtClean="0"/>
                        <a:t>2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23354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b="1" dirty="0" err="1" smtClean="0"/>
                        <a:t>Output</a:t>
                      </a:r>
                      <a:endParaRPr lang="lt-LT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505671"/>
                  </a:ext>
                </a:extLst>
              </a:tr>
              <a:tr h="435478">
                <a:tc>
                  <a:txBody>
                    <a:bodyPr/>
                    <a:lstStyle/>
                    <a:p>
                      <a:r>
                        <a:rPr lang="lt-LT" sz="2400" dirty="0" smtClean="0"/>
                        <a:t>0  2</a:t>
                      </a:r>
                      <a:endParaRPr lang="lt-L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6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6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 err="1" smtClean="0"/>
              <a:t>Results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437815"/>
            <a:ext cx="8967425" cy="5341357"/>
          </a:xfrm>
        </p:spPr>
        <p:txBody>
          <a:bodyPr/>
          <a:lstStyle/>
          <a:p>
            <a:pPr marL="0" indent="0">
              <a:buNone/>
            </a:pPr>
            <a:r>
              <a:rPr lang="lt-LT" sz="2400" dirty="0">
                <a:hlinkClick r:id="rId2"/>
              </a:rPr>
              <a:t>http://</a:t>
            </a:r>
            <a:r>
              <a:rPr lang="lt-LT" sz="2400" dirty="0" smtClean="0">
                <a:hlinkClick r:id="rId2"/>
              </a:rPr>
              <a:t>codeforces.com/problemset/problem/670/A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lt-LT" sz="2400" b="1" dirty="0" smtClean="0">
                <a:solidFill>
                  <a:srgbClr val="880000"/>
                </a:solidFill>
                <a:latin typeface="Courier New" panose="02070309020205020404" pitchFamily="49" charset="0"/>
              </a:rPr>
              <a:t>#</a:t>
            </a:r>
            <a:r>
              <a:rPr lang="lt-LT" sz="2400" b="1" dirty="0" err="1">
                <a:solidFill>
                  <a:srgbClr val="880000"/>
                </a:solidFill>
                <a:latin typeface="Courier New" panose="02070309020205020404" pitchFamily="49" charset="0"/>
              </a:rPr>
              <a:t>include</a:t>
            </a:r>
            <a:r>
              <a:rPr lang="lt-LT" sz="2400" b="1" dirty="0">
                <a:solidFill>
                  <a:srgbClr val="008800"/>
                </a:solidFill>
                <a:latin typeface="Courier New" panose="02070309020205020404" pitchFamily="49" charset="0"/>
              </a:rPr>
              <a:t>&lt;</a:t>
            </a:r>
            <a:r>
              <a:rPr lang="lt-LT" sz="2400" b="1" dirty="0" err="1">
                <a:solidFill>
                  <a:srgbClr val="008800"/>
                </a:solidFill>
                <a:latin typeface="Courier New" panose="02070309020205020404" pitchFamily="49" charset="0"/>
              </a:rPr>
              <a:t>iostream</a:t>
            </a:r>
            <a:r>
              <a:rPr lang="lt-LT" sz="2400" b="1" dirty="0">
                <a:solidFill>
                  <a:srgbClr val="008800"/>
                </a:solidFill>
                <a:latin typeface="Courier New" panose="02070309020205020404" pitchFamily="49" charset="0"/>
              </a:rPr>
              <a:t>&gt;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8"/>
                </a:solidFill>
                <a:latin typeface="Courier New" panose="02070309020205020404" pitchFamily="49" charset="0"/>
              </a:rPr>
              <a:t>u</a:t>
            </a:r>
            <a:r>
              <a:rPr lang="lt-LT" sz="2400" b="1" dirty="0" err="1" smtClean="0">
                <a:solidFill>
                  <a:srgbClr val="000088"/>
                </a:solidFill>
                <a:latin typeface="Courier New" panose="02070309020205020404" pitchFamily="49" charset="0"/>
              </a:rPr>
              <a:t>sing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 err="1">
                <a:solidFill>
                  <a:srgbClr val="000088"/>
                </a:solidFill>
                <a:latin typeface="Courier New" panose="02070309020205020404" pitchFamily="49" charset="0"/>
              </a:rPr>
              <a:t>namespace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lt-LT" sz="2400" b="1" dirty="0" err="1">
                <a:solidFill>
                  <a:srgbClr val="660066"/>
                </a:solidFill>
                <a:latin typeface="Courier New" panose="02070309020205020404" pitchFamily="49" charset="0"/>
              </a:rPr>
              <a:t>int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lt-LT" sz="24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(){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660066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 err="1" smtClean="0">
                <a:solidFill>
                  <a:srgbClr val="660066"/>
                </a:solidFill>
                <a:latin typeface="Courier New" panose="02070309020205020404" pitchFamily="49" charset="0"/>
              </a:rPr>
              <a:t>int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,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,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k1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(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0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);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&gt;&gt;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n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lt-LT" sz="24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=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lt-LT" sz="2400" dirty="0" smtClean="0">
                <a:solidFill>
                  <a:srgbClr val="666600"/>
                </a:solidFill>
                <a:latin typeface="Courier New" panose="02070309020205020404" pitchFamily="49" charset="0"/>
              </a:rPr>
              <a:t>%</a:t>
            </a:r>
            <a:r>
              <a:rPr lang="lt-LT" sz="24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7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8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 err="1" smtClean="0">
                <a:solidFill>
                  <a:srgbClr val="000088"/>
                </a:solidFill>
                <a:latin typeface="Courier New" panose="02070309020205020404" pitchFamily="49" charset="0"/>
              </a:rPr>
              <a:t>if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(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==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6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)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k1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=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1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8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 err="1" smtClean="0">
                <a:solidFill>
                  <a:srgbClr val="000088"/>
                </a:solidFill>
                <a:latin typeface="Courier New" panose="02070309020205020404" pitchFamily="49" charset="0"/>
              </a:rPr>
              <a:t>if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(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&gt;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2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)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k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=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2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&lt;&lt;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2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*(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/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7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)+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k1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&lt;&lt;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>
                <a:solidFill>
                  <a:srgbClr val="008800"/>
                </a:solidFill>
                <a:latin typeface="Courier New" panose="02070309020205020404" pitchFamily="49" charset="0"/>
              </a:rPr>
              <a:t>" "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&lt;&lt;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2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*(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/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7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)+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 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&lt;&lt;</a:t>
            </a:r>
            <a:r>
              <a:rPr lang="lt-LT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endl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88"/>
                </a:solidFill>
                <a:latin typeface="Courier New" panose="02070309020205020404" pitchFamily="49" charset="0"/>
              </a:rPr>
              <a:t> </a:t>
            </a:r>
            <a:r>
              <a:rPr lang="lt-LT" sz="2400" b="1" dirty="0" err="1" smtClean="0">
                <a:solidFill>
                  <a:srgbClr val="000088"/>
                </a:solidFill>
                <a:latin typeface="Courier New" panose="02070309020205020404" pitchFamily="49" charset="0"/>
              </a:rPr>
              <a:t>return</a:t>
            </a:r>
            <a:r>
              <a:rPr lang="lt-LT" sz="2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lt-LT" sz="2400" dirty="0">
                <a:solidFill>
                  <a:srgbClr val="006666"/>
                </a:solidFill>
                <a:latin typeface="Courier New" panose="02070309020205020404" pitchFamily="49" charset="0"/>
              </a:rPr>
              <a:t>0</a:t>
            </a: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;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lt-LT" sz="2400" dirty="0">
                <a:solidFill>
                  <a:srgbClr val="666600"/>
                </a:solidFill>
                <a:latin typeface="Courier New" panose="02070309020205020404" pitchFamily="49" charset="0"/>
              </a:rPr>
              <a:t>}</a:t>
            </a:r>
            <a:endParaRPr lang="lt-LT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lt-LT" sz="2400" dirty="0" smtClean="0"/>
          </a:p>
        </p:txBody>
      </p:sp>
    </p:spTree>
    <p:extLst>
      <p:ext uri="{BB962C8B-B14F-4D97-AF65-F5344CB8AC3E}">
        <p14:creationId xmlns:p14="http://schemas.microsoft.com/office/powerpoint/2010/main" val="15157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</a:t>
            </a:r>
            <a:r>
              <a:rPr lang="lt-LT" sz="3600" dirty="0" smtClean="0"/>
              <a:t>ž</a:t>
            </a:r>
            <a:r>
              <a:rPr lang="en-US" sz="3600" dirty="0" err="1" smtClean="0"/>
              <a:t>daviniai</a:t>
            </a:r>
            <a:endParaRPr lang="lt-L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codeforces.com/problemset</a:t>
            </a:r>
            <a:r>
              <a:rPr lang="lt-LT" dirty="0" smtClean="0"/>
              <a:t> - apie 6000 uždavinių +</a:t>
            </a:r>
            <a:r>
              <a:rPr lang="en-US" dirty="0" smtClean="0"/>
              <a:t> </a:t>
            </a:r>
            <a:r>
              <a:rPr lang="lt-LT" dirty="0" smtClean="0"/>
              <a:t>kartą per savaitę </a:t>
            </a:r>
            <a:r>
              <a:rPr lang="lt-LT" dirty="0" err="1" smtClean="0"/>
              <a:t>vykst</a:t>
            </a:r>
            <a:r>
              <a:rPr lang="en-US" dirty="0" smtClean="0"/>
              <a:t>a</a:t>
            </a:r>
            <a:r>
              <a:rPr lang="lt-LT" dirty="0" smtClean="0"/>
              <a:t> 2 val. varžybos.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r>
              <a:rPr lang="lt-LT" dirty="0" smtClean="0">
                <a:solidFill>
                  <a:srgbClr val="FF0000"/>
                </a:solidFill>
              </a:rPr>
              <a:t>Google </a:t>
            </a:r>
            <a:r>
              <a:rPr lang="lt-LT" dirty="0" err="1" smtClean="0">
                <a:solidFill>
                  <a:srgbClr val="FF0000"/>
                </a:solidFill>
              </a:rPr>
              <a:t>Code</a:t>
            </a:r>
            <a:r>
              <a:rPr lang="lt-LT" dirty="0" smtClean="0">
                <a:solidFill>
                  <a:srgbClr val="FF0000"/>
                </a:solidFill>
              </a:rPr>
              <a:t> Jam</a:t>
            </a:r>
            <a:r>
              <a:rPr lang="lt-LT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Google's longest running global coding </a:t>
            </a:r>
            <a:r>
              <a:rPr lang="en-US" dirty="0">
                <a:hlinkClick r:id="rId3"/>
              </a:rPr>
              <a:t>competition</a:t>
            </a:r>
            <a:r>
              <a:rPr lang="en-US" dirty="0"/>
              <a:t>, where programmers of all levels put their skills to the test.</a:t>
            </a:r>
            <a:endParaRPr lang="lt-LT" sz="2400" dirty="0" smtClean="0"/>
          </a:p>
        </p:txBody>
      </p:sp>
    </p:spTree>
    <p:extLst>
      <p:ext uri="{BB962C8B-B14F-4D97-AF65-F5344CB8AC3E}">
        <p14:creationId xmlns:p14="http://schemas.microsoft.com/office/powerpoint/2010/main" val="29488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Kas yra </a:t>
            </a:r>
            <a:r>
              <a:rPr lang="lt-LT" dirty="0" err="1" smtClean="0"/>
              <a:t>komp</a:t>
            </a:r>
            <a:r>
              <a:rPr lang="en-US" dirty="0" err="1" smtClean="0"/>
              <a:t>i</a:t>
            </a:r>
            <a:r>
              <a:rPr lang="lt-LT" dirty="0" err="1" smtClean="0"/>
              <a:t>uterinė</a:t>
            </a:r>
            <a:r>
              <a:rPr lang="lt-LT" dirty="0" smtClean="0"/>
              <a:t> programa?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" y="1856083"/>
            <a:ext cx="2850407" cy="716850"/>
          </a:xfrm>
        </p:spPr>
        <p:txBody>
          <a:bodyPr/>
          <a:lstStyle/>
          <a:p>
            <a:pPr marL="457200" lvl="1" indent="0">
              <a:buNone/>
            </a:pPr>
            <a:r>
              <a:rPr lang="lt-LT" sz="3200" dirty="0" smtClean="0"/>
              <a:t>Programa </a:t>
            </a:r>
            <a:r>
              <a:rPr lang="en-US" sz="3200" dirty="0" smtClean="0"/>
              <a:t>=</a:t>
            </a:r>
            <a:endParaRPr lang="lt-LT" sz="3200" dirty="0" smtClean="0"/>
          </a:p>
          <a:p>
            <a:pPr lvl="1"/>
            <a:endParaRPr lang="az-Cyrl-AZ" dirty="0"/>
          </a:p>
          <a:p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6907204" y="2401446"/>
            <a:ext cx="207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Niklaus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lt-L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692" y="1860336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Algoritmai</a:t>
            </a:r>
            <a:endParaRPr lang="lt-L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9922" y="189186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+</a:t>
            </a:r>
            <a:endParaRPr lang="lt-L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444" y="1872943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Duomen</a:t>
            </a:r>
            <a:r>
              <a:rPr lang="lt-LT" sz="3200" dirty="0">
                <a:latin typeface="Arial" pitchFamily="34" charset="0"/>
                <a:cs typeface="Arial" pitchFamily="34" charset="0"/>
              </a:rPr>
              <a:t>ų struktūros</a:t>
            </a:r>
          </a:p>
        </p:txBody>
      </p:sp>
    </p:spTree>
    <p:extLst>
      <p:ext uri="{BB962C8B-B14F-4D97-AF65-F5344CB8AC3E}">
        <p14:creationId xmlns:p14="http://schemas.microsoft.com/office/powerpoint/2010/main" val="34829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Organizuoti renginiai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545021"/>
            <a:ext cx="8363272" cy="5196314"/>
          </a:xfrm>
        </p:spPr>
        <p:txBody>
          <a:bodyPr/>
          <a:lstStyle/>
          <a:p>
            <a:r>
              <a:rPr lang="lt-LT" dirty="0" smtClean="0"/>
              <a:t>2014</a:t>
            </a:r>
          </a:p>
          <a:p>
            <a:pPr lvl="1"/>
            <a:r>
              <a:rPr lang="lt-LT" dirty="0" smtClean="0"/>
              <a:t>VGTU programavimo olimpiada (asmeninė įskaita)</a:t>
            </a:r>
          </a:p>
          <a:p>
            <a:pPr lvl="1"/>
            <a:r>
              <a:rPr lang="lt-LT" dirty="0" smtClean="0"/>
              <a:t>VGTU komandinė programavimo olimpiada</a:t>
            </a:r>
          </a:p>
          <a:p>
            <a:r>
              <a:rPr lang="lt-LT" dirty="0" smtClean="0"/>
              <a:t>2015</a:t>
            </a:r>
          </a:p>
          <a:p>
            <a:pPr lvl="1"/>
            <a:r>
              <a:rPr lang="lt-LT" dirty="0"/>
              <a:t>VGTU programavimo olimpiada (asmeninė įskaita)</a:t>
            </a:r>
          </a:p>
          <a:p>
            <a:pPr lvl="1"/>
            <a:r>
              <a:rPr lang="lt-LT" dirty="0"/>
              <a:t>VGTU komandinė programavimo olimpiada</a:t>
            </a:r>
          </a:p>
          <a:p>
            <a:pPr lvl="1"/>
            <a:r>
              <a:rPr lang="lt-LT" dirty="0" smtClean="0"/>
              <a:t>VGTU matematikos olimpiada informatikams</a:t>
            </a:r>
          </a:p>
          <a:p>
            <a:r>
              <a:rPr lang="lt-LT" dirty="0" smtClean="0"/>
              <a:t>2016</a:t>
            </a:r>
          </a:p>
          <a:p>
            <a:pPr lvl="1"/>
            <a:r>
              <a:rPr lang="lt-LT" dirty="0"/>
              <a:t>VGTU programavimo olimpiada (asmeninė įskaita)</a:t>
            </a:r>
          </a:p>
          <a:p>
            <a:pPr lvl="1"/>
            <a:r>
              <a:rPr lang="lt-LT" dirty="0"/>
              <a:t>VGTU komandinė programavimo </a:t>
            </a:r>
            <a:r>
              <a:rPr lang="lt-LT" dirty="0">
                <a:hlinkClick r:id="rId2"/>
              </a:rPr>
              <a:t>olimpiada</a:t>
            </a:r>
            <a:endParaRPr lang="lt-LT" dirty="0"/>
          </a:p>
          <a:p>
            <a:pPr lvl="1"/>
            <a:r>
              <a:rPr lang="lt-LT" dirty="0"/>
              <a:t>VGTU matematikos olimpiada informatikams</a:t>
            </a:r>
          </a:p>
          <a:p>
            <a:pPr marL="457200" lvl="1" indent="0">
              <a:buNone/>
            </a:pPr>
            <a:endParaRPr lang="az-Cyrl-AZ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461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GTU_balt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VGTU_baltas</Template>
  <TotalTime>729</TotalTime>
  <Words>579</Words>
  <Application>Microsoft Office PowerPoint</Application>
  <PresentationFormat>On-screen Show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VGTU_baltas</vt:lpstr>
      <vt:lpstr> Olimpiadinis programavimas VGTU</vt:lpstr>
      <vt:lpstr>   Planas</vt:lpstr>
      <vt:lpstr>Kas yra programavimo olimpiada</vt:lpstr>
      <vt:lpstr>Kas yra olimpiadinis programavimas</vt:lpstr>
      <vt:lpstr>Uždavinio pavyzdys</vt:lpstr>
      <vt:lpstr>Results</vt:lpstr>
      <vt:lpstr>Uždaviniai</vt:lpstr>
      <vt:lpstr>Kas yra kompiuterinė programa?</vt:lpstr>
      <vt:lpstr>Organizuoti renginiai</vt:lpstr>
      <vt:lpstr>Organizuoti renginiai</vt:lpstr>
      <vt:lpstr>Pasaulio čempionatas ICPC</vt:lpstr>
      <vt:lpstr>ICPC populiarumas</vt:lpstr>
      <vt:lpstr>ICPC populiarumas</vt:lpstr>
      <vt:lpstr>ICPC </vt:lpstr>
      <vt:lpstr>ICPC regionai</vt:lpstr>
      <vt:lpstr>ICPC</vt:lpstr>
      <vt:lpstr>VGTU rezultatai ICPC čempionatuose</vt:lpstr>
      <vt:lpstr>Kaip pagerinti rezultatus?</vt:lpstr>
      <vt:lpstr>Darbas su moksleiviais</vt:lpstr>
      <vt:lpstr>Serveris</vt:lpstr>
      <vt:lpstr>Uždavinys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deep learning techniques on sequential data in natural language processing</dc:title>
  <dc:creator>Dmitrij Šešok</dc:creator>
  <cp:lastModifiedBy>Dmitrij Šešok</cp:lastModifiedBy>
  <cp:revision>58</cp:revision>
  <dcterms:created xsi:type="dcterms:W3CDTF">2018-01-08T08:47:33Z</dcterms:created>
  <dcterms:modified xsi:type="dcterms:W3CDTF">2020-01-29T11:35:46Z</dcterms:modified>
</cp:coreProperties>
</file>