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7"/>
  </p:notesMasterIdLst>
  <p:sldIdLst>
    <p:sldId id="256" r:id="rId2"/>
    <p:sldId id="276" r:id="rId3"/>
    <p:sldId id="257" r:id="rId4"/>
    <p:sldId id="258" r:id="rId5"/>
    <p:sldId id="259" r:id="rId6"/>
    <p:sldId id="277" r:id="rId7"/>
    <p:sldId id="260" r:id="rId8"/>
    <p:sldId id="271" r:id="rId9"/>
    <p:sldId id="261" r:id="rId10"/>
    <p:sldId id="272" r:id="rId11"/>
    <p:sldId id="273" r:id="rId12"/>
    <p:sldId id="275" r:id="rId13"/>
    <p:sldId id="274" r:id="rId14"/>
    <p:sldId id="263" r:id="rId15"/>
    <p:sldId id="264" r:id="rId16"/>
    <p:sldId id="265" r:id="rId17"/>
    <p:sldId id="278" r:id="rId18"/>
    <p:sldId id="279" r:id="rId19"/>
    <p:sldId id="280" r:id="rId20"/>
    <p:sldId id="281" r:id="rId21"/>
    <p:sldId id="282" r:id="rId22"/>
    <p:sldId id="283" r:id="rId23"/>
    <p:sldId id="284" r:id="rId24"/>
    <p:sldId id="287" r:id="rId25"/>
    <p:sldId id="294" r:id="rId26"/>
    <p:sldId id="285" r:id="rId27"/>
    <p:sldId id="267" r:id="rId28"/>
    <p:sldId id="295" r:id="rId29"/>
    <p:sldId id="296" r:id="rId30"/>
    <p:sldId id="268" r:id="rId31"/>
    <p:sldId id="297" r:id="rId32"/>
    <p:sldId id="299" r:id="rId33"/>
    <p:sldId id="270" r:id="rId34"/>
    <p:sldId id="309" r:id="rId35"/>
    <p:sldId id="290" r:id="rId36"/>
    <p:sldId id="291" r:id="rId37"/>
    <p:sldId id="289" r:id="rId38"/>
    <p:sldId id="302" r:id="rId39"/>
    <p:sldId id="303" r:id="rId40"/>
    <p:sldId id="304" r:id="rId41"/>
    <p:sldId id="310" r:id="rId42"/>
    <p:sldId id="311" r:id="rId43"/>
    <p:sldId id="312" r:id="rId44"/>
    <p:sldId id="313" r:id="rId45"/>
    <p:sldId id="314" r:id="rId46"/>
    <p:sldId id="315" r:id="rId47"/>
    <p:sldId id="316" r:id="rId48"/>
    <p:sldId id="317" r:id="rId49"/>
    <p:sldId id="293" r:id="rId50"/>
    <p:sldId id="301" r:id="rId51"/>
    <p:sldId id="286" r:id="rId52"/>
    <p:sldId id="305" r:id="rId53"/>
    <p:sldId id="318" r:id="rId54"/>
    <p:sldId id="307" r:id="rId55"/>
    <p:sldId id="308" r:id="rId56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20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6pPr>
    <a:lvl7pPr marL="2743200" algn="l" defTabSz="914400" rtl="0" eaLnBrk="1" latinLnBrk="0" hangingPunct="1">
      <a:defRPr sz="20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7pPr>
    <a:lvl8pPr marL="3200400" algn="l" defTabSz="914400" rtl="0" eaLnBrk="1" latinLnBrk="0" hangingPunct="1">
      <a:defRPr sz="20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8pPr>
    <a:lvl9pPr marL="3657600" algn="l" defTabSz="914400" rtl="0" eaLnBrk="1" latinLnBrk="0" hangingPunct="1">
      <a:defRPr sz="20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6600"/>
    <a:srgbClr val="FF33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972" autoAdjust="0"/>
    <p:restoredTop sz="92005" autoAdjust="0"/>
  </p:normalViewPr>
  <p:slideViewPr>
    <p:cSldViewPr>
      <p:cViewPr varScale="1">
        <p:scale>
          <a:sx n="106" d="100"/>
          <a:sy n="106" d="100"/>
        </p:scale>
        <p:origin x="2034" y="10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notesMaster" Target="notesMasters/notesMaster1.xml"/><Relationship Id="rId61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lt-LT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2A7FB1A-2539-40E5-B8B1-77620BDE4735}" type="datetimeFigureOut">
              <a:rPr lang="lt-LT" smtClean="0"/>
              <a:t>2018.04.18</a:t>
            </a:fld>
            <a:endParaRPr lang="lt-LT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lt-LT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lt-LT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lt-LT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9EA4EDF-BE4F-4EF0-A355-A63CE1763A03}" type="slidenum">
              <a:rPr lang="lt-LT" smtClean="0"/>
              <a:t>‹#›</a:t>
            </a:fld>
            <a:endParaRPr lang="lt-LT"/>
          </a:p>
        </p:txBody>
      </p:sp>
    </p:spTree>
    <p:extLst>
      <p:ext uri="{BB962C8B-B14F-4D97-AF65-F5344CB8AC3E}">
        <p14:creationId xmlns:p14="http://schemas.microsoft.com/office/powerpoint/2010/main" val="3920160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t-LT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EA4EDF-BE4F-4EF0-A355-A63CE1763A03}" type="slidenum">
              <a:rPr lang="lt-LT" smtClean="0"/>
              <a:t>54</a:t>
            </a:fld>
            <a:endParaRPr lang="lt-LT"/>
          </a:p>
        </p:txBody>
      </p:sp>
    </p:spTree>
    <p:extLst>
      <p:ext uri="{BB962C8B-B14F-4D97-AF65-F5344CB8AC3E}">
        <p14:creationId xmlns:p14="http://schemas.microsoft.com/office/powerpoint/2010/main" val="76051667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7C943D2-708F-439E-979C-F43DB941C99F}" type="slidenum">
              <a:rPr lang="lt-LT" altLang="en-US"/>
              <a:pPr/>
              <a:t>‹#›</a:t>
            </a:fld>
            <a:endParaRPr lang="lt-LT" altLang="en-US"/>
          </a:p>
        </p:txBody>
      </p:sp>
    </p:spTree>
    <p:extLst>
      <p:ext uri="{BB962C8B-B14F-4D97-AF65-F5344CB8AC3E}">
        <p14:creationId xmlns:p14="http://schemas.microsoft.com/office/powerpoint/2010/main" val="151242968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83A8C14-13AD-4FBE-8826-A5E679FEB2F0}" type="slidenum">
              <a:rPr lang="lt-LT" altLang="en-US"/>
              <a:pPr/>
              <a:t>‹#›</a:t>
            </a:fld>
            <a:endParaRPr lang="lt-LT" altLang="en-US"/>
          </a:p>
        </p:txBody>
      </p:sp>
    </p:spTree>
    <p:extLst>
      <p:ext uri="{BB962C8B-B14F-4D97-AF65-F5344CB8AC3E}">
        <p14:creationId xmlns:p14="http://schemas.microsoft.com/office/powerpoint/2010/main" val="83875628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BBB00AB-1E0C-40EB-9149-011D90062A2F}" type="slidenum">
              <a:rPr lang="lt-LT" altLang="en-US"/>
              <a:pPr/>
              <a:t>‹#›</a:t>
            </a:fld>
            <a:endParaRPr lang="lt-LT" altLang="en-US"/>
          </a:p>
        </p:txBody>
      </p:sp>
    </p:spTree>
    <p:extLst>
      <p:ext uri="{BB962C8B-B14F-4D97-AF65-F5344CB8AC3E}">
        <p14:creationId xmlns:p14="http://schemas.microsoft.com/office/powerpoint/2010/main" val="8753469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7A2236A-8EBF-453C-9ECE-C5A18C921D8A}" type="slidenum">
              <a:rPr lang="lt-LT" altLang="en-US"/>
              <a:pPr/>
              <a:t>‹#›</a:t>
            </a:fld>
            <a:endParaRPr lang="lt-LT" altLang="en-US"/>
          </a:p>
        </p:txBody>
      </p:sp>
    </p:spTree>
    <p:extLst>
      <p:ext uri="{BB962C8B-B14F-4D97-AF65-F5344CB8AC3E}">
        <p14:creationId xmlns:p14="http://schemas.microsoft.com/office/powerpoint/2010/main" val="357680363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B38DEE4-6C5E-4CF1-AB5C-DD8AA671F647}" type="slidenum">
              <a:rPr lang="lt-LT" altLang="en-US"/>
              <a:pPr/>
              <a:t>‹#›</a:t>
            </a:fld>
            <a:endParaRPr lang="lt-LT" altLang="en-US"/>
          </a:p>
        </p:txBody>
      </p:sp>
    </p:spTree>
    <p:extLst>
      <p:ext uri="{BB962C8B-B14F-4D97-AF65-F5344CB8AC3E}">
        <p14:creationId xmlns:p14="http://schemas.microsoft.com/office/powerpoint/2010/main" val="172760248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D3C8AE9-7957-4E72-BF30-5474CF016934}" type="slidenum">
              <a:rPr lang="lt-LT" altLang="en-US"/>
              <a:pPr/>
              <a:t>‹#›</a:t>
            </a:fld>
            <a:endParaRPr lang="lt-LT" altLang="en-US"/>
          </a:p>
        </p:txBody>
      </p:sp>
    </p:spTree>
    <p:extLst>
      <p:ext uri="{BB962C8B-B14F-4D97-AF65-F5344CB8AC3E}">
        <p14:creationId xmlns:p14="http://schemas.microsoft.com/office/powerpoint/2010/main" val="42127548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E5C9A3-B55F-4E5B-A95C-1A48C6976234}" type="slidenum">
              <a:rPr lang="lt-LT" altLang="en-US"/>
              <a:pPr/>
              <a:t>‹#›</a:t>
            </a:fld>
            <a:endParaRPr lang="lt-LT" altLang="en-US"/>
          </a:p>
        </p:txBody>
      </p:sp>
    </p:spTree>
    <p:extLst>
      <p:ext uri="{BB962C8B-B14F-4D97-AF65-F5344CB8AC3E}">
        <p14:creationId xmlns:p14="http://schemas.microsoft.com/office/powerpoint/2010/main" val="319316211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CD6F674-C5A8-49B1-B2F0-8642891D0E7F}" type="slidenum">
              <a:rPr lang="lt-LT" altLang="en-US"/>
              <a:pPr/>
              <a:t>‹#›</a:t>
            </a:fld>
            <a:endParaRPr lang="lt-LT" altLang="en-US"/>
          </a:p>
        </p:txBody>
      </p:sp>
    </p:spTree>
    <p:extLst>
      <p:ext uri="{BB962C8B-B14F-4D97-AF65-F5344CB8AC3E}">
        <p14:creationId xmlns:p14="http://schemas.microsoft.com/office/powerpoint/2010/main" val="415785077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DEF558D-4324-4903-9F31-B54D203B3F86}" type="slidenum">
              <a:rPr lang="lt-LT" altLang="en-US"/>
              <a:pPr/>
              <a:t>‹#›</a:t>
            </a:fld>
            <a:endParaRPr lang="lt-LT" altLang="en-US"/>
          </a:p>
        </p:txBody>
      </p:sp>
    </p:spTree>
    <p:extLst>
      <p:ext uri="{BB962C8B-B14F-4D97-AF65-F5344CB8AC3E}">
        <p14:creationId xmlns:p14="http://schemas.microsoft.com/office/powerpoint/2010/main" val="18960677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52D9B74-A12B-4040-A95B-1FAAB318D014}" type="slidenum">
              <a:rPr lang="lt-LT" altLang="en-US"/>
              <a:pPr/>
              <a:t>‹#›</a:t>
            </a:fld>
            <a:endParaRPr lang="lt-LT" altLang="en-US"/>
          </a:p>
        </p:txBody>
      </p:sp>
    </p:spTree>
    <p:extLst>
      <p:ext uri="{BB962C8B-B14F-4D97-AF65-F5344CB8AC3E}">
        <p14:creationId xmlns:p14="http://schemas.microsoft.com/office/powerpoint/2010/main" val="166300624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4B4CA30-5DC3-40C9-A61A-4B1A3A4CD6E0}" type="slidenum">
              <a:rPr lang="lt-LT" altLang="en-US"/>
              <a:pPr/>
              <a:t>‹#›</a:t>
            </a:fld>
            <a:endParaRPr lang="lt-LT" altLang="en-US"/>
          </a:p>
        </p:txBody>
      </p:sp>
    </p:spTree>
    <p:extLst>
      <p:ext uri="{BB962C8B-B14F-4D97-AF65-F5344CB8AC3E}">
        <p14:creationId xmlns:p14="http://schemas.microsoft.com/office/powerpoint/2010/main" val="114854902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lt-LT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lt-LT" altLang="en-US" smtClean="0"/>
              <a:t>Click to edit Master text styles</a:t>
            </a:r>
          </a:p>
          <a:p>
            <a:pPr lvl="1"/>
            <a:r>
              <a:rPr lang="lt-LT" altLang="en-US" smtClean="0"/>
              <a:t>Second level</a:t>
            </a:r>
          </a:p>
          <a:p>
            <a:pPr lvl="2"/>
            <a:r>
              <a:rPr lang="lt-LT" altLang="en-US" smtClean="0"/>
              <a:t>Third level</a:t>
            </a:r>
          </a:p>
          <a:p>
            <a:pPr lvl="3"/>
            <a:r>
              <a:rPr lang="lt-LT" altLang="en-US" smtClean="0"/>
              <a:t>Fourth level</a:t>
            </a:r>
          </a:p>
          <a:p>
            <a:pPr lvl="4"/>
            <a:r>
              <a:rPr lang="lt-LT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defRPr/>
            </a:pPr>
            <a:endParaRPr lang="lt-LT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16C1C66F-F96F-44F2-B1AC-E451321F48F6}" type="slidenum">
              <a:rPr lang="lt-LT" altLang="en-US"/>
              <a:pPr/>
              <a:t>‹#›</a:t>
            </a:fld>
            <a:endParaRPr lang="lt-LT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openxmlformats.org/officeDocument/2006/relationships/image" Target="../media/image36.png"/><Relationship Id="rId3" Type="http://schemas.openxmlformats.org/officeDocument/2006/relationships/image" Target="../media/image26.png"/><Relationship Id="rId7" Type="http://schemas.openxmlformats.org/officeDocument/2006/relationships/image" Target="../media/image30.png"/><Relationship Id="rId12" Type="http://schemas.openxmlformats.org/officeDocument/2006/relationships/image" Target="../media/image35.png"/><Relationship Id="rId2" Type="http://schemas.openxmlformats.org/officeDocument/2006/relationships/image" Target="../media/image25.png"/><Relationship Id="rId16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png"/><Relationship Id="rId11" Type="http://schemas.openxmlformats.org/officeDocument/2006/relationships/image" Target="../media/image34.png"/><Relationship Id="rId5" Type="http://schemas.openxmlformats.org/officeDocument/2006/relationships/image" Target="../media/image28.png"/><Relationship Id="rId15" Type="http://schemas.openxmlformats.org/officeDocument/2006/relationships/image" Target="../media/image38.png"/><Relationship Id="rId10" Type="http://schemas.openxmlformats.org/officeDocument/2006/relationships/image" Target="../media/image33.png"/><Relationship Id="rId4" Type="http://schemas.openxmlformats.org/officeDocument/2006/relationships/image" Target="../media/image27.png"/><Relationship Id="rId9" Type="http://schemas.openxmlformats.org/officeDocument/2006/relationships/image" Target="../media/image32.png"/><Relationship Id="rId14" Type="http://schemas.openxmlformats.org/officeDocument/2006/relationships/image" Target="../media/image37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0.png"/><Relationship Id="rId2" Type="http://schemas.openxmlformats.org/officeDocument/2006/relationships/image" Target="../media/image380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58.png"/><Relationship Id="rId3" Type="http://schemas.openxmlformats.org/officeDocument/2006/relationships/image" Target="../media/image48.png"/><Relationship Id="rId7" Type="http://schemas.openxmlformats.org/officeDocument/2006/relationships/image" Target="../media/image52.png"/><Relationship Id="rId12" Type="http://schemas.openxmlformats.org/officeDocument/2006/relationships/image" Target="../media/image57.png"/><Relationship Id="rId2" Type="http://schemas.openxmlformats.org/officeDocument/2006/relationships/image" Target="../media/image47.png"/><Relationship Id="rId16" Type="http://schemas.openxmlformats.org/officeDocument/2006/relationships/image" Target="../media/image6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1.png"/><Relationship Id="rId11" Type="http://schemas.openxmlformats.org/officeDocument/2006/relationships/image" Target="../media/image56.png"/><Relationship Id="rId5" Type="http://schemas.openxmlformats.org/officeDocument/2006/relationships/image" Target="../media/image50.png"/><Relationship Id="rId15" Type="http://schemas.openxmlformats.org/officeDocument/2006/relationships/image" Target="../media/image60.png"/><Relationship Id="rId10" Type="http://schemas.openxmlformats.org/officeDocument/2006/relationships/image" Target="../media/image55.png"/><Relationship Id="rId4" Type="http://schemas.openxmlformats.org/officeDocument/2006/relationships/image" Target="../media/image49.png"/><Relationship Id="rId9" Type="http://schemas.openxmlformats.org/officeDocument/2006/relationships/image" Target="../media/image54.png"/><Relationship Id="rId14" Type="http://schemas.openxmlformats.org/officeDocument/2006/relationships/image" Target="../media/image59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1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0.png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40.png"/><Relationship Id="rId5" Type="http://schemas.openxmlformats.org/officeDocument/2006/relationships/image" Target="../media/image530.png"/><Relationship Id="rId4" Type="http://schemas.openxmlformats.org/officeDocument/2006/relationships/image" Target="../media/image52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7" Type="http://schemas.openxmlformats.org/officeDocument/2006/relationships/image" Target="../media/image68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7.png"/><Relationship Id="rId5" Type="http://schemas.openxmlformats.org/officeDocument/2006/relationships/image" Target="../media/image66.png"/><Relationship Id="rId4" Type="http://schemas.openxmlformats.org/officeDocument/2006/relationships/image" Target="../media/image65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png"/><Relationship Id="rId3" Type="http://schemas.openxmlformats.org/officeDocument/2006/relationships/image" Target="../media/image70.png"/><Relationship Id="rId7" Type="http://schemas.openxmlformats.org/officeDocument/2006/relationships/image" Target="../media/image74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3.png"/><Relationship Id="rId5" Type="http://schemas.openxmlformats.org/officeDocument/2006/relationships/image" Target="../media/image72.png"/><Relationship Id="rId4" Type="http://schemas.openxmlformats.org/officeDocument/2006/relationships/image" Target="../media/image71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0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7.png"/><Relationship Id="rId3" Type="http://schemas.openxmlformats.org/officeDocument/2006/relationships/image" Target="../media/image820.png"/><Relationship Id="rId7" Type="http://schemas.openxmlformats.org/officeDocument/2006/relationships/image" Target="../media/image86.png"/><Relationship Id="rId2" Type="http://schemas.openxmlformats.org/officeDocument/2006/relationships/image" Target="../media/image81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5.png"/><Relationship Id="rId5" Type="http://schemas.openxmlformats.org/officeDocument/2006/relationships/image" Target="../media/image840.png"/><Relationship Id="rId4" Type="http://schemas.openxmlformats.org/officeDocument/2006/relationships/image" Target="../media/image830.png"/><Relationship Id="rId9" Type="http://schemas.openxmlformats.org/officeDocument/2006/relationships/image" Target="../media/image88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5.png"/><Relationship Id="rId13" Type="http://schemas.openxmlformats.org/officeDocument/2006/relationships/image" Target="../media/image100.png"/><Relationship Id="rId3" Type="http://schemas.openxmlformats.org/officeDocument/2006/relationships/image" Target="../media/image90.png"/><Relationship Id="rId7" Type="http://schemas.openxmlformats.org/officeDocument/2006/relationships/image" Target="../media/image94.png"/><Relationship Id="rId12" Type="http://schemas.openxmlformats.org/officeDocument/2006/relationships/image" Target="../media/image99.png"/><Relationship Id="rId2" Type="http://schemas.openxmlformats.org/officeDocument/2006/relationships/image" Target="../media/image89.png"/><Relationship Id="rId16" Type="http://schemas.openxmlformats.org/officeDocument/2006/relationships/image" Target="../media/image10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3.png"/><Relationship Id="rId11" Type="http://schemas.openxmlformats.org/officeDocument/2006/relationships/image" Target="../media/image98.png"/><Relationship Id="rId5" Type="http://schemas.openxmlformats.org/officeDocument/2006/relationships/image" Target="../media/image92.png"/><Relationship Id="rId15" Type="http://schemas.openxmlformats.org/officeDocument/2006/relationships/image" Target="../media/image102.png"/><Relationship Id="rId10" Type="http://schemas.openxmlformats.org/officeDocument/2006/relationships/image" Target="../media/image97.png"/><Relationship Id="rId4" Type="http://schemas.openxmlformats.org/officeDocument/2006/relationships/image" Target="../media/image91.png"/><Relationship Id="rId9" Type="http://schemas.openxmlformats.org/officeDocument/2006/relationships/image" Target="../media/image96.png"/><Relationship Id="rId14" Type="http://schemas.openxmlformats.org/officeDocument/2006/relationships/image" Target="../media/image101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0.png"/><Relationship Id="rId3" Type="http://schemas.openxmlformats.org/officeDocument/2006/relationships/image" Target="../media/image105.png"/><Relationship Id="rId7" Type="http://schemas.openxmlformats.org/officeDocument/2006/relationships/image" Target="../media/image109.png"/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8.png"/><Relationship Id="rId5" Type="http://schemas.openxmlformats.org/officeDocument/2006/relationships/image" Target="../media/image107.png"/><Relationship Id="rId10" Type="http://schemas.openxmlformats.org/officeDocument/2006/relationships/image" Target="../media/image112.png"/><Relationship Id="rId4" Type="http://schemas.openxmlformats.org/officeDocument/2006/relationships/image" Target="../media/image106.png"/><Relationship Id="rId9" Type="http://schemas.openxmlformats.org/officeDocument/2006/relationships/image" Target="../media/image111.pn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0.png"/><Relationship Id="rId2" Type="http://schemas.openxmlformats.org/officeDocument/2006/relationships/image" Target="../media/image1130.pn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0.png"/><Relationship Id="rId2" Type="http://schemas.openxmlformats.org/officeDocument/2006/relationships/image" Target="../media/image1150.pn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2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7.png"/><Relationship Id="rId3" Type="http://schemas.openxmlformats.org/officeDocument/2006/relationships/image" Target="../media/image1220.png"/><Relationship Id="rId7" Type="http://schemas.openxmlformats.org/officeDocument/2006/relationships/image" Target="../media/image126.png"/><Relationship Id="rId2" Type="http://schemas.openxmlformats.org/officeDocument/2006/relationships/image" Target="../media/image121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5.png"/><Relationship Id="rId11" Type="http://schemas.openxmlformats.org/officeDocument/2006/relationships/image" Target="../media/image130.png"/><Relationship Id="rId5" Type="http://schemas.openxmlformats.org/officeDocument/2006/relationships/image" Target="../media/image124.png"/><Relationship Id="rId10" Type="http://schemas.openxmlformats.org/officeDocument/2006/relationships/image" Target="../media/image129.png"/><Relationship Id="rId4" Type="http://schemas.openxmlformats.org/officeDocument/2006/relationships/image" Target="../media/image123.png"/><Relationship Id="rId9" Type="http://schemas.openxmlformats.org/officeDocument/2006/relationships/image" Target="../media/image128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-3175" y="2133600"/>
            <a:ext cx="7772400" cy="1470025"/>
          </a:xfrm>
        </p:spPr>
        <p:txBody>
          <a:bodyPr/>
          <a:lstStyle/>
          <a:p>
            <a:pPr eaLnBrk="1" hangingPunct="1"/>
            <a:r>
              <a:rPr lang="en-US" altLang="en-US" smtClean="0"/>
              <a:t>Orientuotieji grafai. Taikymo pavyzdys</a:t>
            </a:r>
            <a:endParaRPr lang="lt-LT" altLang="en-US" sz="400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/>
          <p:cNvSpPr txBox="1"/>
          <p:nvPr/>
        </p:nvSpPr>
        <p:spPr>
          <a:xfrm>
            <a:off x="554937" y="2820366"/>
            <a:ext cx="361452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/>
              <a:t>Prioritetų </a:t>
            </a:r>
            <a:r>
              <a:rPr lang="lt-LT" dirty="0" smtClean="0"/>
              <a:t>sąrašas </a:t>
            </a:r>
            <a:r>
              <a:rPr lang="lt-LT" dirty="0"/>
              <a:t>A, B, D, C, E</a:t>
            </a:r>
            <a:r>
              <a:rPr lang="en-US" dirty="0" smtClean="0"/>
              <a:t>;</a:t>
            </a:r>
            <a:endParaRPr lang="lt-LT" dirty="0"/>
          </a:p>
        </p:txBody>
      </p:sp>
      <p:grpSp>
        <p:nvGrpSpPr>
          <p:cNvPr id="31" name="Group 30"/>
          <p:cNvGrpSpPr/>
          <p:nvPr/>
        </p:nvGrpSpPr>
        <p:grpSpPr>
          <a:xfrm>
            <a:off x="539552" y="116632"/>
            <a:ext cx="8141786" cy="2217980"/>
            <a:chOff x="410509" y="1435100"/>
            <a:chExt cx="8141786" cy="2217980"/>
          </a:xfrm>
        </p:grpSpPr>
        <p:grpSp>
          <p:nvGrpSpPr>
            <p:cNvPr id="32" name="Group 4"/>
            <p:cNvGrpSpPr>
              <a:grpSpLocks noChangeAspect="1"/>
            </p:cNvGrpSpPr>
            <p:nvPr/>
          </p:nvGrpSpPr>
          <p:grpSpPr bwMode="auto">
            <a:xfrm>
              <a:off x="1856220" y="1435100"/>
              <a:ext cx="6696075" cy="2217980"/>
              <a:chOff x="3011" y="6549"/>
              <a:chExt cx="7017" cy="2325"/>
            </a:xfrm>
          </p:grpSpPr>
          <p:sp>
            <p:nvSpPr>
              <p:cNvPr id="34" name="AutoShape 30"/>
              <p:cNvSpPr>
                <a:spLocks noChangeAspect="1" noChangeArrowheads="1" noTextEdit="1"/>
              </p:cNvSpPr>
              <p:nvPr/>
            </p:nvSpPr>
            <p:spPr bwMode="auto">
              <a:xfrm>
                <a:off x="3011" y="6714"/>
                <a:ext cx="7017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35" name="AutoShape 29"/>
              <p:cNvSpPr>
                <a:spLocks noChangeArrowheads="1"/>
              </p:cNvSpPr>
              <p:nvPr/>
            </p:nvSpPr>
            <p:spPr bwMode="auto">
              <a:xfrm>
                <a:off x="4722" y="7876"/>
                <a:ext cx="120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36" name="AutoShape 28"/>
              <p:cNvSpPr>
                <a:spLocks noChangeArrowheads="1"/>
              </p:cNvSpPr>
              <p:nvPr/>
            </p:nvSpPr>
            <p:spPr bwMode="auto">
              <a:xfrm>
                <a:off x="4803" y="7068"/>
                <a:ext cx="118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37" name="Line 27"/>
              <p:cNvSpPr>
                <a:spLocks noChangeShapeType="1"/>
              </p:cNvSpPr>
              <p:nvPr/>
            </p:nvSpPr>
            <p:spPr bwMode="auto">
              <a:xfrm flipV="1">
                <a:off x="3501" y="7074"/>
                <a:ext cx="1260" cy="72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38" name="Line 26"/>
              <p:cNvSpPr>
                <a:spLocks noChangeShapeType="1"/>
              </p:cNvSpPr>
              <p:nvPr/>
            </p:nvSpPr>
            <p:spPr bwMode="auto">
              <a:xfrm>
                <a:off x="3524" y="7876"/>
                <a:ext cx="119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39" name="Line 25"/>
              <p:cNvSpPr>
                <a:spLocks noChangeShapeType="1"/>
              </p:cNvSpPr>
              <p:nvPr/>
            </p:nvSpPr>
            <p:spPr bwMode="auto">
              <a:xfrm>
                <a:off x="3524" y="8047"/>
                <a:ext cx="1198" cy="68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0" name="AutoShape 24"/>
              <p:cNvSpPr>
                <a:spLocks noChangeArrowheads="1"/>
              </p:cNvSpPr>
              <p:nvPr/>
            </p:nvSpPr>
            <p:spPr bwMode="auto">
              <a:xfrm>
                <a:off x="3406" y="7876"/>
                <a:ext cx="118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1" name="AutoShape 23"/>
              <p:cNvSpPr>
                <a:spLocks noChangeArrowheads="1"/>
              </p:cNvSpPr>
              <p:nvPr/>
            </p:nvSpPr>
            <p:spPr bwMode="auto">
              <a:xfrm>
                <a:off x="5722" y="7495"/>
                <a:ext cx="119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2" name="AutoShape 22"/>
              <p:cNvSpPr>
                <a:spLocks noChangeArrowheads="1"/>
              </p:cNvSpPr>
              <p:nvPr/>
            </p:nvSpPr>
            <p:spPr bwMode="auto">
              <a:xfrm>
                <a:off x="6021" y="8694"/>
                <a:ext cx="119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3" name="Line 21"/>
              <p:cNvSpPr>
                <a:spLocks noChangeShapeType="1"/>
              </p:cNvSpPr>
              <p:nvPr/>
            </p:nvSpPr>
            <p:spPr bwMode="auto">
              <a:xfrm flipV="1">
                <a:off x="4894" y="8694"/>
                <a:ext cx="1127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4" name="AutoShape 20"/>
              <p:cNvSpPr>
                <a:spLocks noChangeArrowheads="1"/>
              </p:cNvSpPr>
              <p:nvPr/>
            </p:nvSpPr>
            <p:spPr bwMode="auto">
              <a:xfrm>
                <a:off x="6561" y="7876"/>
                <a:ext cx="119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5" name="Line 19"/>
              <p:cNvSpPr>
                <a:spLocks noChangeShapeType="1"/>
              </p:cNvSpPr>
              <p:nvPr/>
            </p:nvSpPr>
            <p:spPr bwMode="auto">
              <a:xfrm flipV="1">
                <a:off x="8145" y="8047"/>
                <a:ext cx="343" cy="685"/>
              </a:xfrm>
              <a:prstGeom prst="line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round/>
                    <a:headEnd/>
                    <a:tailEnd type="triangl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6" name="Line 18"/>
              <p:cNvSpPr>
                <a:spLocks noChangeShapeType="1"/>
              </p:cNvSpPr>
              <p:nvPr/>
            </p:nvSpPr>
            <p:spPr bwMode="auto">
              <a:xfrm flipV="1">
                <a:off x="8145" y="8047"/>
                <a:ext cx="343" cy="685"/>
              </a:xfrm>
              <a:prstGeom prst="line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round/>
                    <a:headEnd/>
                    <a:tailEnd type="triangl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7" name="AutoShape 17"/>
              <p:cNvSpPr>
                <a:spLocks noChangeArrowheads="1"/>
              </p:cNvSpPr>
              <p:nvPr/>
            </p:nvSpPr>
            <p:spPr bwMode="auto">
              <a:xfrm>
                <a:off x="4761" y="8694"/>
                <a:ext cx="125" cy="125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8" name="Line 16"/>
              <p:cNvSpPr>
                <a:spLocks noChangeShapeType="1"/>
              </p:cNvSpPr>
              <p:nvPr/>
            </p:nvSpPr>
            <p:spPr bwMode="auto">
              <a:xfrm>
                <a:off x="4842" y="7146"/>
                <a:ext cx="900" cy="36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9" name="Line 15"/>
              <p:cNvSpPr>
                <a:spLocks noChangeShapeType="1"/>
              </p:cNvSpPr>
              <p:nvPr/>
            </p:nvSpPr>
            <p:spPr bwMode="auto">
              <a:xfrm flipV="1">
                <a:off x="4894" y="7614"/>
                <a:ext cx="767" cy="3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50" name="Line 14"/>
              <p:cNvSpPr>
                <a:spLocks noChangeShapeType="1"/>
              </p:cNvSpPr>
              <p:nvPr/>
            </p:nvSpPr>
            <p:spPr bwMode="auto">
              <a:xfrm flipV="1">
                <a:off x="6201" y="7974"/>
                <a:ext cx="360" cy="72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51" name="Line 13"/>
              <p:cNvSpPr>
                <a:spLocks noChangeShapeType="1"/>
              </p:cNvSpPr>
              <p:nvPr/>
            </p:nvSpPr>
            <p:spPr bwMode="auto">
              <a:xfrm>
                <a:off x="5841" y="7614"/>
                <a:ext cx="720" cy="36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52" name="Rectangle 12"/>
              <p:cNvSpPr>
                <a:spLocks noChangeArrowheads="1"/>
              </p:cNvSpPr>
              <p:nvPr/>
            </p:nvSpPr>
            <p:spPr bwMode="auto">
              <a:xfrm>
                <a:off x="4424" y="8206"/>
                <a:ext cx="95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C(7)</a:t>
                </a:r>
                <a:endParaRPr lang="en-US" altLang="en-US" sz="2400" dirty="0"/>
              </a:p>
              <a:p>
                <a:endParaRPr lang="en-US" altLang="en-US" dirty="0"/>
              </a:p>
            </p:txBody>
          </p:sp>
          <p:sp>
            <p:nvSpPr>
              <p:cNvPr id="53" name="Rectangle 11"/>
              <p:cNvSpPr>
                <a:spLocks noChangeArrowheads="1"/>
              </p:cNvSpPr>
              <p:nvPr/>
            </p:nvSpPr>
            <p:spPr bwMode="auto">
              <a:xfrm>
                <a:off x="5841" y="7254"/>
                <a:ext cx="95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D(2)</a:t>
                </a:r>
                <a:endParaRPr lang="en-US" altLang="en-US" sz="2400" dirty="0"/>
              </a:p>
            </p:txBody>
          </p:sp>
          <p:sp>
            <p:nvSpPr>
              <p:cNvPr id="54" name="Rectangle 10"/>
              <p:cNvSpPr>
                <a:spLocks noChangeArrowheads="1"/>
              </p:cNvSpPr>
              <p:nvPr/>
            </p:nvSpPr>
            <p:spPr bwMode="auto">
              <a:xfrm>
                <a:off x="4412" y="6549"/>
                <a:ext cx="90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A(6)</a:t>
                </a:r>
                <a:endParaRPr lang="en-US" altLang="en-US" sz="2400" dirty="0"/>
              </a:p>
            </p:txBody>
          </p:sp>
          <p:sp>
            <p:nvSpPr>
              <p:cNvPr id="55" name="Rectangle 9"/>
              <p:cNvSpPr>
                <a:spLocks noChangeArrowheads="1"/>
              </p:cNvSpPr>
              <p:nvPr/>
            </p:nvSpPr>
            <p:spPr bwMode="auto">
              <a:xfrm>
                <a:off x="4424" y="7389"/>
                <a:ext cx="1179" cy="23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B(5)</a:t>
                </a:r>
                <a:endParaRPr lang="en-US" altLang="en-US" sz="2400" dirty="0"/>
              </a:p>
            </p:txBody>
          </p:sp>
          <p:sp>
            <p:nvSpPr>
              <p:cNvPr id="56" name="Rectangle 8"/>
              <p:cNvSpPr>
                <a:spLocks noChangeArrowheads="1"/>
              </p:cNvSpPr>
              <p:nvPr/>
            </p:nvSpPr>
            <p:spPr bwMode="auto">
              <a:xfrm>
                <a:off x="4581" y="8874"/>
                <a:ext cx="180" cy="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57" name="Rectangle 7"/>
              <p:cNvSpPr>
                <a:spLocks noChangeArrowheads="1"/>
              </p:cNvSpPr>
              <p:nvPr/>
            </p:nvSpPr>
            <p:spPr bwMode="auto">
              <a:xfrm>
                <a:off x="4631" y="8334"/>
                <a:ext cx="72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58" name="Rectangle 6"/>
              <p:cNvSpPr>
                <a:spLocks noChangeArrowheads="1"/>
              </p:cNvSpPr>
              <p:nvPr/>
            </p:nvSpPr>
            <p:spPr bwMode="auto">
              <a:xfrm>
                <a:off x="6791" y="7794"/>
                <a:ext cx="2224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PABAIGA (0)</a:t>
                </a:r>
                <a:endParaRPr lang="en-US" altLang="en-US" sz="2400" dirty="0"/>
              </a:p>
            </p:txBody>
          </p:sp>
          <p:sp>
            <p:nvSpPr>
              <p:cNvPr id="59" name="Rectangle 5"/>
              <p:cNvSpPr>
                <a:spLocks noChangeArrowheads="1"/>
              </p:cNvSpPr>
              <p:nvPr/>
            </p:nvSpPr>
            <p:spPr bwMode="auto">
              <a:xfrm>
                <a:off x="5531" y="8158"/>
                <a:ext cx="90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E(5)</a:t>
                </a:r>
                <a:endParaRPr lang="en-US" altLang="en-US" sz="2400" dirty="0"/>
              </a:p>
            </p:txBody>
          </p:sp>
        </p:grpSp>
        <p:sp>
          <p:nvSpPr>
            <p:cNvPr id="33" name="Rectangle 1"/>
            <p:cNvSpPr>
              <a:spLocks noChangeArrowheads="1"/>
            </p:cNvSpPr>
            <p:nvPr/>
          </p:nvSpPr>
          <p:spPr bwMode="auto">
            <a:xfrm>
              <a:off x="410509" y="2537111"/>
              <a:ext cx="1829325" cy="2286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CCC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003B76"/>
                    </a:outerShdw>
                  </a:effectLst>
                </a14:hiddenEffects>
              </a:ext>
            </a:extLst>
          </p:spPr>
          <p:txBody>
            <a:bodyPr/>
            <a:lstStyle>
              <a:lvl1pPr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900" dirty="0"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b="1" dirty="0">
                  <a:ea typeface="Calibri" panose="020F0502020204030204" pitchFamily="34" charset="0"/>
                  <a:cs typeface="Calibri" panose="020F0502020204030204" pitchFamily="34" charset="0"/>
                </a:rPr>
                <a:t>PRADŽIA (0)</a:t>
              </a:r>
              <a:endParaRPr lang="en-US" alt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5" name="Table 64"/>
              <p:cNvGraphicFramePr>
                <a:graphicFrameLocks noGrp="1"/>
              </p:cNvGraphicFramePr>
              <p:nvPr/>
            </p:nvGraphicFramePr>
            <p:xfrm>
              <a:off x="304904" y="4818773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5" name="Table 64"/>
              <p:cNvGraphicFramePr>
                <a:graphicFrameLocks noGrp="1"/>
              </p:cNvGraphicFramePr>
              <p:nvPr/>
            </p:nvGraphicFramePr>
            <p:xfrm>
              <a:off x="304904" y="4818773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2000" t="-101639" r="-1081000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2000" t="-201639" r="-1081000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4" name="Table 6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574935092"/>
                  </p:ext>
                </p:extLst>
              </p:nvPr>
            </p:nvGraphicFramePr>
            <p:xfrm>
              <a:off x="304904" y="4818899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4" name="Table 6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574935092"/>
                  </p:ext>
                </p:extLst>
              </p:nvPr>
            </p:nvGraphicFramePr>
            <p:xfrm>
              <a:off x="304904" y="4818899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00" t="-100000" r="-1081000" b="-12096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00" t="-203279" r="-1081000" b="-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2" name="Table 6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152843846"/>
                  </p:ext>
                </p:extLst>
              </p:nvPr>
            </p:nvGraphicFramePr>
            <p:xfrm>
              <a:off x="304904" y="4817312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2" name="Table 6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152843846"/>
                  </p:ext>
                </p:extLst>
              </p:nvPr>
            </p:nvGraphicFramePr>
            <p:xfrm>
              <a:off x="304904" y="4817312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2000" t="-103279" r="-1081000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2000" t="-203279" r="-1081000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3" name="Table 6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013870253"/>
                  </p:ext>
                </p:extLst>
              </p:nvPr>
            </p:nvGraphicFramePr>
            <p:xfrm>
              <a:off x="304904" y="4820360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3" name="Table 6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013870253"/>
                  </p:ext>
                </p:extLst>
              </p:nvPr>
            </p:nvGraphicFramePr>
            <p:xfrm>
              <a:off x="304904" y="4820360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2000" t="-100000" r="-1081000" b="-12096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2000" t="-203279" r="-1081000" b="-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0" name="Table 5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042614250"/>
                  </p:ext>
                </p:extLst>
              </p:nvPr>
            </p:nvGraphicFramePr>
            <p:xfrm>
              <a:off x="304904" y="4817312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0" name="Table 5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042614250"/>
                  </p:ext>
                </p:extLst>
              </p:nvPr>
            </p:nvGraphicFramePr>
            <p:xfrm>
              <a:off x="304904" y="4817312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2000" t="-103279" r="-1081000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2000" t="-203279" r="-1081000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61" name="TextBox 60"/>
          <p:cNvSpPr txBox="1"/>
          <p:nvPr/>
        </p:nvSpPr>
        <p:spPr>
          <a:xfrm>
            <a:off x="539552" y="3706229"/>
            <a:ext cx="4380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 smtClean="0"/>
              <a:t>A</a:t>
            </a:r>
            <a:endParaRPr lang="lt-LT" dirty="0"/>
          </a:p>
        </p:txBody>
      </p:sp>
      <p:sp>
        <p:nvSpPr>
          <p:cNvPr id="66" name="TextBox 65"/>
          <p:cNvSpPr txBox="1"/>
          <p:nvPr/>
        </p:nvSpPr>
        <p:spPr>
          <a:xfrm>
            <a:off x="1016195" y="3706229"/>
            <a:ext cx="4380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 smtClean="0"/>
              <a:t>B</a:t>
            </a:r>
            <a:endParaRPr lang="lt-LT" dirty="0"/>
          </a:p>
        </p:txBody>
      </p:sp>
      <p:sp>
        <p:nvSpPr>
          <p:cNvPr id="67" name="TextBox 66"/>
          <p:cNvSpPr txBox="1"/>
          <p:nvPr/>
        </p:nvSpPr>
        <p:spPr>
          <a:xfrm>
            <a:off x="1950717" y="3692884"/>
            <a:ext cx="4380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 smtClean="0"/>
              <a:t>C</a:t>
            </a:r>
            <a:endParaRPr lang="lt-LT" dirty="0"/>
          </a:p>
        </p:txBody>
      </p:sp>
      <p:sp>
        <p:nvSpPr>
          <p:cNvPr id="68" name="TextBox 67"/>
          <p:cNvSpPr txBox="1"/>
          <p:nvPr/>
        </p:nvSpPr>
        <p:spPr>
          <a:xfrm>
            <a:off x="1492838" y="3692884"/>
            <a:ext cx="4380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 smtClean="0"/>
              <a:t>D</a:t>
            </a:r>
            <a:endParaRPr lang="lt-LT" dirty="0"/>
          </a:p>
        </p:txBody>
      </p:sp>
      <p:sp>
        <p:nvSpPr>
          <p:cNvPr id="69" name="TextBox 68"/>
          <p:cNvSpPr txBox="1"/>
          <p:nvPr/>
        </p:nvSpPr>
        <p:spPr>
          <a:xfrm>
            <a:off x="2446124" y="3694262"/>
            <a:ext cx="4380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 smtClean="0"/>
              <a:t>E</a:t>
            </a:r>
            <a:endParaRPr lang="lt-LT" dirty="0"/>
          </a:p>
        </p:txBody>
      </p:sp>
    </p:spTree>
    <p:extLst>
      <p:ext uri="{BB962C8B-B14F-4D97-AF65-F5344CB8AC3E}">
        <p14:creationId xmlns:p14="http://schemas.microsoft.com/office/powerpoint/2010/main" val="2319602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66" grpId="0"/>
      <p:bldP spid="67" grpId="0"/>
      <p:bldP spid="68" grpId="0"/>
      <p:bldP spid="6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/>
          <p:cNvSpPr txBox="1"/>
          <p:nvPr/>
        </p:nvSpPr>
        <p:spPr>
          <a:xfrm>
            <a:off x="554937" y="2820366"/>
            <a:ext cx="361452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/>
              <a:t>Prioritetų </a:t>
            </a:r>
            <a:r>
              <a:rPr lang="lt-LT" dirty="0" smtClean="0"/>
              <a:t>sąrašas </a:t>
            </a:r>
            <a:r>
              <a:rPr lang="lt-LT" dirty="0"/>
              <a:t>C, E, B, A, D</a:t>
            </a:r>
            <a:r>
              <a:rPr lang="en-US" dirty="0" smtClean="0"/>
              <a:t>;</a:t>
            </a:r>
            <a:endParaRPr lang="lt-LT" dirty="0"/>
          </a:p>
        </p:txBody>
      </p:sp>
      <p:grpSp>
        <p:nvGrpSpPr>
          <p:cNvPr id="31" name="Group 30"/>
          <p:cNvGrpSpPr/>
          <p:nvPr/>
        </p:nvGrpSpPr>
        <p:grpSpPr>
          <a:xfrm>
            <a:off x="539552" y="116632"/>
            <a:ext cx="8141786" cy="2217980"/>
            <a:chOff x="410509" y="1435100"/>
            <a:chExt cx="8141786" cy="2217980"/>
          </a:xfrm>
        </p:grpSpPr>
        <p:grpSp>
          <p:nvGrpSpPr>
            <p:cNvPr id="32" name="Group 4"/>
            <p:cNvGrpSpPr>
              <a:grpSpLocks noChangeAspect="1"/>
            </p:cNvGrpSpPr>
            <p:nvPr/>
          </p:nvGrpSpPr>
          <p:grpSpPr bwMode="auto">
            <a:xfrm>
              <a:off x="1856220" y="1435100"/>
              <a:ext cx="6696075" cy="2217980"/>
              <a:chOff x="3011" y="6549"/>
              <a:chExt cx="7017" cy="2325"/>
            </a:xfrm>
          </p:grpSpPr>
          <p:sp>
            <p:nvSpPr>
              <p:cNvPr id="34" name="AutoShape 30"/>
              <p:cNvSpPr>
                <a:spLocks noChangeAspect="1" noChangeArrowheads="1" noTextEdit="1"/>
              </p:cNvSpPr>
              <p:nvPr/>
            </p:nvSpPr>
            <p:spPr bwMode="auto">
              <a:xfrm>
                <a:off x="3011" y="6714"/>
                <a:ext cx="7017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35" name="AutoShape 29"/>
              <p:cNvSpPr>
                <a:spLocks noChangeArrowheads="1"/>
              </p:cNvSpPr>
              <p:nvPr/>
            </p:nvSpPr>
            <p:spPr bwMode="auto">
              <a:xfrm>
                <a:off x="4722" y="7876"/>
                <a:ext cx="120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36" name="AutoShape 28"/>
              <p:cNvSpPr>
                <a:spLocks noChangeArrowheads="1"/>
              </p:cNvSpPr>
              <p:nvPr/>
            </p:nvSpPr>
            <p:spPr bwMode="auto">
              <a:xfrm>
                <a:off x="4803" y="7068"/>
                <a:ext cx="118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37" name="Line 27"/>
              <p:cNvSpPr>
                <a:spLocks noChangeShapeType="1"/>
              </p:cNvSpPr>
              <p:nvPr/>
            </p:nvSpPr>
            <p:spPr bwMode="auto">
              <a:xfrm flipV="1">
                <a:off x="3501" y="7074"/>
                <a:ext cx="1260" cy="72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38" name="Line 26"/>
              <p:cNvSpPr>
                <a:spLocks noChangeShapeType="1"/>
              </p:cNvSpPr>
              <p:nvPr/>
            </p:nvSpPr>
            <p:spPr bwMode="auto">
              <a:xfrm>
                <a:off x="3524" y="7876"/>
                <a:ext cx="119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39" name="Line 25"/>
              <p:cNvSpPr>
                <a:spLocks noChangeShapeType="1"/>
              </p:cNvSpPr>
              <p:nvPr/>
            </p:nvSpPr>
            <p:spPr bwMode="auto">
              <a:xfrm>
                <a:off x="3524" y="8047"/>
                <a:ext cx="1198" cy="68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0" name="AutoShape 24"/>
              <p:cNvSpPr>
                <a:spLocks noChangeArrowheads="1"/>
              </p:cNvSpPr>
              <p:nvPr/>
            </p:nvSpPr>
            <p:spPr bwMode="auto">
              <a:xfrm>
                <a:off x="3406" y="7876"/>
                <a:ext cx="118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1" name="AutoShape 23"/>
              <p:cNvSpPr>
                <a:spLocks noChangeArrowheads="1"/>
              </p:cNvSpPr>
              <p:nvPr/>
            </p:nvSpPr>
            <p:spPr bwMode="auto">
              <a:xfrm>
                <a:off x="5722" y="7495"/>
                <a:ext cx="119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2" name="AutoShape 22"/>
              <p:cNvSpPr>
                <a:spLocks noChangeArrowheads="1"/>
              </p:cNvSpPr>
              <p:nvPr/>
            </p:nvSpPr>
            <p:spPr bwMode="auto">
              <a:xfrm>
                <a:off x="6021" y="8694"/>
                <a:ext cx="119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3" name="Line 21"/>
              <p:cNvSpPr>
                <a:spLocks noChangeShapeType="1"/>
              </p:cNvSpPr>
              <p:nvPr/>
            </p:nvSpPr>
            <p:spPr bwMode="auto">
              <a:xfrm flipV="1">
                <a:off x="4894" y="8694"/>
                <a:ext cx="1127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4" name="AutoShape 20"/>
              <p:cNvSpPr>
                <a:spLocks noChangeArrowheads="1"/>
              </p:cNvSpPr>
              <p:nvPr/>
            </p:nvSpPr>
            <p:spPr bwMode="auto">
              <a:xfrm>
                <a:off x="6561" y="7876"/>
                <a:ext cx="119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5" name="Line 19"/>
              <p:cNvSpPr>
                <a:spLocks noChangeShapeType="1"/>
              </p:cNvSpPr>
              <p:nvPr/>
            </p:nvSpPr>
            <p:spPr bwMode="auto">
              <a:xfrm flipV="1">
                <a:off x="8145" y="8047"/>
                <a:ext cx="343" cy="685"/>
              </a:xfrm>
              <a:prstGeom prst="line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round/>
                    <a:headEnd/>
                    <a:tailEnd type="triangl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6" name="Line 18"/>
              <p:cNvSpPr>
                <a:spLocks noChangeShapeType="1"/>
              </p:cNvSpPr>
              <p:nvPr/>
            </p:nvSpPr>
            <p:spPr bwMode="auto">
              <a:xfrm flipV="1">
                <a:off x="8145" y="8047"/>
                <a:ext cx="343" cy="685"/>
              </a:xfrm>
              <a:prstGeom prst="line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round/>
                    <a:headEnd/>
                    <a:tailEnd type="triangl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7" name="AutoShape 17"/>
              <p:cNvSpPr>
                <a:spLocks noChangeArrowheads="1"/>
              </p:cNvSpPr>
              <p:nvPr/>
            </p:nvSpPr>
            <p:spPr bwMode="auto">
              <a:xfrm>
                <a:off x="4761" y="8694"/>
                <a:ext cx="125" cy="125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8" name="Line 16"/>
              <p:cNvSpPr>
                <a:spLocks noChangeShapeType="1"/>
              </p:cNvSpPr>
              <p:nvPr/>
            </p:nvSpPr>
            <p:spPr bwMode="auto">
              <a:xfrm>
                <a:off x="4842" y="7146"/>
                <a:ext cx="900" cy="36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9" name="Line 15"/>
              <p:cNvSpPr>
                <a:spLocks noChangeShapeType="1"/>
              </p:cNvSpPr>
              <p:nvPr/>
            </p:nvSpPr>
            <p:spPr bwMode="auto">
              <a:xfrm flipV="1">
                <a:off x="4894" y="7614"/>
                <a:ext cx="767" cy="3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50" name="Line 14"/>
              <p:cNvSpPr>
                <a:spLocks noChangeShapeType="1"/>
              </p:cNvSpPr>
              <p:nvPr/>
            </p:nvSpPr>
            <p:spPr bwMode="auto">
              <a:xfrm flipV="1">
                <a:off x="6201" y="7974"/>
                <a:ext cx="360" cy="72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51" name="Line 13"/>
              <p:cNvSpPr>
                <a:spLocks noChangeShapeType="1"/>
              </p:cNvSpPr>
              <p:nvPr/>
            </p:nvSpPr>
            <p:spPr bwMode="auto">
              <a:xfrm>
                <a:off x="5841" y="7614"/>
                <a:ext cx="720" cy="36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52" name="Rectangle 12"/>
              <p:cNvSpPr>
                <a:spLocks noChangeArrowheads="1"/>
              </p:cNvSpPr>
              <p:nvPr/>
            </p:nvSpPr>
            <p:spPr bwMode="auto">
              <a:xfrm>
                <a:off x="4424" y="8206"/>
                <a:ext cx="95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C(7)</a:t>
                </a:r>
                <a:endParaRPr lang="en-US" altLang="en-US" sz="2400" dirty="0"/>
              </a:p>
              <a:p>
                <a:endParaRPr lang="en-US" altLang="en-US" dirty="0"/>
              </a:p>
            </p:txBody>
          </p:sp>
          <p:sp>
            <p:nvSpPr>
              <p:cNvPr id="53" name="Rectangle 11"/>
              <p:cNvSpPr>
                <a:spLocks noChangeArrowheads="1"/>
              </p:cNvSpPr>
              <p:nvPr/>
            </p:nvSpPr>
            <p:spPr bwMode="auto">
              <a:xfrm>
                <a:off x="5841" y="7254"/>
                <a:ext cx="95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D(2)</a:t>
                </a:r>
                <a:endParaRPr lang="en-US" altLang="en-US" sz="2400" dirty="0"/>
              </a:p>
            </p:txBody>
          </p:sp>
          <p:sp>
            <p:nvSpPr>
              <p:cNvPr id="54" name="Rectangle 10"/>
              <p:cNvSpPr>
                <a:spLocks noChangeArrowheads="1"/>
              </p:cNvSpPr>
              <p:nvPr/>
            </p:nvSpPr>
            <p:spPr bwMode="auto">
              <a:xfrm>
                <a:off x="4412" y="6549"/>
                <a:ext cx="90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A(6)</a:t>
                </a:r>
                <a:endParaRPr lang="en-US" altLang="en-US" sz="2400" dirty="0"/>
              </a:p>
            </p:txBody>
          </p:sp>
          <p:sp>
            <p:nvSpPr>
              <p:cNvPr id="55" name="Rectangle 9"/>
              <p:cNvSpPr>
                <a:spLocks noChangeArrowheads="1"/>
              </p:cNvSpPr>
              <p:nvPr/>
            </p:nvSpPr>
            <p:spPr bwMode="auto">
              <a:xfrm>
                <a:off x="4424" y="7389"/>
                <a:ext cx="1179" cy="23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B(5)</a:t>
                </a:r>
                <a:endParaRPr lang="en-US" altLang="en-US" sz="2400" dirty="0"/>
              </a:p>
            </p:txBody>
          </p:sp>
          <p:sp>
            <p:nvSpPr>
              <p:cNvPr id="56" name="Rectangle 8"/>
              <p:cNvSpPr>
                <a:spLocks noChangeArrowheads="1"/>
              </p:cNvSpPr>
              <p:nvPr/>
            </p:nvSpPr>
            <p:spPr bwMode="auto">
              <a:xfrm>
                <a:off x="4581" y="8874"/>
                <a:ext cx="180" cy="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57" name="Rectangle 7"/>
              <p:cNvSpPr>
                <a:spLocks noChangeArrowheads="1"/>
              </p:cNvSpPr>
              <p:nvPr/>
            </p:nvSpPr>
            <p:spPr bwMode="auto">
              <a:xfrm>
                <a:off x="4631" y="8334"/>
                <a:ext cx="72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58" name="Rectangle 6"/>
              <p:cNvSpPr>
                <a:spLocks noChangeArrowheads="1"/>
              </p:cNvSpPr>
              <p:nvPr/>
            </p:nvSpPr>
            <p:spPr bwMode="auto">
              <a:xfrm>
                <a:off x="6791" y="7794"/>
                <a:ext cx="2224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PABAIGA (0)</a:t>
                </a:r>
                <a:endParaRPr lang="en-US" altLang="en-US" sz="2400" dirty="0"/>
              </a:p>
            </p:txBody>
          </p:sp>
          <p:sp>
            <p:nvSpPr>
              <p:cNvPr id="59" name="Rectangle 5"/>
              <p:cNvSpPr>
                <a:spLocks noChangeArrowheads="1"/>
              </p:cNvSpPr>
              <p:nvPr/>
            </p:nvSpPr>
            <p:spPr bwMode="auto">
              <a:xfrm>
                <a:off x="5531" y="8158"/>
                <a:ext cx="90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E(5)</a:t>
                </a:r>
                <a:endParaRPr lang="en-US" altLang="en-US" sz="2400" dirty="0"/>
              </a:p>
            </p:txBody>
          </p:sp>
        </p:grpSp>
        <p:sp>
          <p:nvSpPr>
            <p:cNvPr id="33" name="Rectangle 1"/>
            <p:cNvSpPr>
              <a:spLocks noChangeArrowheads="1"/>
            </p:cNvSpPr>
            <p:nvPr/>
          </p:nvSpPr>
          <p:spPr bwMode="auto">
            <a:xfrm>
              <a:off x="410509" y="2537111"/>
              <a:ext cx="1829325" cy="2286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CCC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003B76"/>
                    </a:outerShdw>
                  </a:effectLst>
                </a14:hiddenEffects>
              </a:ext>
            </a:extLst>
          </p:spPr>
          <p:txBody>
            <a:bodyPr/>
            <a:lstStyle>
              <a:lvl1pPr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900" dirty="0"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b="1" dirty="0">
                  <a:ea typeface="Calibri" panose="020F0502020204030204" pitchFamily="34" charset="0"/>
                  <a:cs typeface="Calibri" panose="020F0502020204030204" pitchFamily="34" charset="0"/>
                </a:rPr>
                <a:t>PRADŽIA (0)</a:t>
              </a:r>
              <a:endParaRPr lang="en-US" alt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5" name="Table 6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907179704"/>
                  </p:ext>
                </p:extLst>
              </p:nvPr>
            </p:nvGraphicFramePr>
            <p:xfrm>
              <a:off x="304904" y="4818773"/>
              <a:ext cx="844356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5" name="Table 6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907179704"/>
                  </p:ext>
                </p:extLst>
              </p:nvPr>
            </p:nvGraphicFramePr>
            <p:xfrm>
              <a:off x="304904" y="4818773"/>
              <a:ext cx="844356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802" t="-101639" r="-1150450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802" t="-201639" r="-1150450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6" name="Table 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11969646"/>
                  </p:ext>
                </p:extLst>
              </p:nvPr>
            </p:nvGraphicFramePr>
            <p:xfrm>
              <a:off x="304904" y="4824503"/>
              <a:ext cx="844356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6" name="Table 6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11969646"/>
                  </p:ext>
                </p:extLst>
              </p:nvPr>
            </p:nvGraphicFramePr>
            <p:xfrm>
              <a:off x="304904" y="4824503"/>
              <a:ext cx="844356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802" t="-101639" r="-1150450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802" t="-201639" r="-1150450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7" name="Table 6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851719551"/>
                  </p:ext>
                </p:extLst>
              </p:nvPr>
            </p:nvGraphicFramePr>
            <p:xfrm>
              <a:off x="304904" y="4824503"/>
              <a:ext cx="844356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7" name="Table 6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851719551"/>
                  </p:ext>
                </p:extLst>
              </p:nvPr>
            </p:nvGraphicFramePr>
            <p:xfrm>
              <a:off x="304904" y="4824503"/>
              <a:ext cx="844356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1802" t="-101639" r="-1150450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1802" t="-201639" r="-1150450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9" name="Table 6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35333399"/>
                  </p:ext>
                </p:extLst>
              </p:nvPr>
            </p:nvGraphicFramePr>
            <p:xfrm>
              <a:off x="304904" y="4818773"/>
              <a:ext cx="844356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9" name="Table 6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35333399"/>
                  </p:ext>
                </p:extLst>
              </p:nvPr>
            </p:nvGraphicFramePr>
            <p:xfrm>
              <a:off x="304904" y="4818773"/>
              <a:ext cx="844356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802" t="-101639" r="-1150450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802" t="-201639" r="-1150450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0" name="Table 6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081205632"/>
                  </p:ext>
                </p:extLst>
              </p:nvPr>
            </p:nvGraphicFramePr>
            <p:xfrm>
              <a:off x="304904" y="4818773"/>
              <a:ext cx="844356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0" name="Table 6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081205632"/>
                  </p:ext>
                </p:extLst>
              </p:nvPr>
            </p:nvGraphicFramePr>
            <p:xfrm>
              <a:off x="304904" y="4818773"/>
              <a:ext cx="844356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802" t="-101639" r="-1150450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802" t="-201639" r="-1150450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71" name="TextBox 70"/>
          <p:cNvSpPr txBox="1"/>
          <p:nvPr/>
        </p:nvSpPr>
        <p:spPr>
          <a:xfrm>
            <a:off x="2063927" y="3658906"/>
            <a:ext cx="4380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 smtClean="0"/>
              <a:t>A</a:t>
            </a:r>
            <a:endParaRPr lang="lt-LT" dirty="0"/>
          </a:p>
        </p:txBody>
      </p:sp>
      <p:sp>
        <p:nvSpPr>
          <p:cNvPr id="72" name="TextBox 71"/>
          <p:cNvSpPr txBox="1"/>
          <p:nvPr/>
        </p:nvSpPr>
        <p:spPr>
          <a:xfrm>
            <a:off x="1571820" y="3661880"/>
            <a:ext cx="4380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 smtClean="0"/>
              <a:t>B</a:t>
            </a:r>
            <a:endParaRPr lang="lt-LT" dirty="0"/>
          </a:p>
        </p:txBody>
      </p:sp>
      <p:sp>
        <p:nvSpPr>
          <p:cNvPr id="73" name="TextBox 72"/>
          <p:cNvSpPr txBox="1"/>
          <p:nvPr/>
        </p:nvSpPr>
        <p:spPr>
          <a:xfrm>
            <a:off x="584306" y="3667610"/>
            <a:ext cx="4380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 smtClean="0"/>
              <a:t>C</a:t>
            </a:r>
            <a:endParaRPr lang="lt-LT" dirty="0"/>
          </a:p>
        </p:txBody>
      </p:sp>
      <p:sp>
        <p:nvSpPr>
          <p:cNvPr id="74" name="TextBox 73"/>
          <p:cNvSpPr txBox="1"/>
          <p:nvPr/>
        </p:nvSpPr>
        <p:spPr>
          <a:xfrm>
            <a:off x="2537294" y="3668674"/>
            <a:ext cx="4380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 smtClean="0"/>
              <a:t>D</a:t>
            </a:r>
            <a:endParaRPr lang="lt-LT" dirty="0"/>
          </a:p>
        </p:txBody>
      </p:sp>
      <p:sp>
        <p:nvSpPr>
          <p:cNvPr id="75" name="TextBox 74"/>
          <p:cNvSpPr txBox="1"/>
          <p:nvPr/>
        </p:nvSpPr>
        <p:spPr>
          <a:xfrm>
            <a:off x="1079713" y="3668988"/>
            <a:ext cx="4380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 smtClean="0"/>
              <a:t>E</a:t>
            </a:r>
            <a:endParaRPr lang="lt-LT" dirty="0"/>
          </a:p>
        </p:txBody>
      </p:sp>
    </p:spTree>
    <p:extLst>
      <p:ext uri="{BB962C8B-B14F-4D97-AF65-F5344CB8AC3E}">
        <p14:creationId xmlns:p14="http://schemas.microsoft.com/office/powerpoint/2010/main" val="11099933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72" grpId="0"/>
      <p:bldP spid="73" grpId="0"/>
      <p:bldP spid="74" grpId="0"/>
      <p:bldP spid="7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/>
          <p:cNvSpPr txBox="1"/>
          <p:nvPr/>
        </p:nvSpPr>
        <p:spPr>
          <a:xfrm>
            <a:off x="7105354" y="1562201"/>
            <a:ext cx="2319109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>
              <a:buFontTx/>
              <a:buAutoNum type="alphaLcParenR"/>
              <a:defRPr/>
            </a:pPr>
            <a:r>
              <a:rPr lang="lt-LT" dirty="0" smtClean="0"/>
              <a:t>A</a:t>
            </a:r>
            <a:r>
              <a:rPr lang="lt-LT" dirty="0"/>
              <a:t>, B, C, D, </a:t>
            </a:r>
            <a:r>
              <a:rPr lang="lt-LT" dirty="0" smtClean="0"/>
              <a:t>E</a:t>
            </a:r>
            <a:r>
              <a:rPr lang="en-US" dirty="0" smtClean="0"/>
              <a:t>;</a:t>
            </a:r>
            <a:endParaRPr lang="lt-LT" dirty="0"/>
          </a:p>
          <a:p>
            <a:pPr marL="457200" indent="-457200">
              <a:buFontTx/>
              <a:buAutoNum type="alphaLcParenR"/>
              <a:defRPr/>
            </a:pPr>
            <a:r>
              <a:rPr lang="lt-LT" dirty="0"/>
              <a:t>A, B, D, C, </a:t>
            </a:r>
            <a:r>
              <a:rPr lang="lt-LT" dirty="0" smtClean="0"/>
              <a:t>E</a:t>
            </a:r>
            <a:r>
              <a:rPr lang="en-US" dirty="0" smtClean="0"/>
              <a:t>;</a:t>
            </a:r>
            <a:endParaRPr lang="lt-LT" dirty="0"/>
          </a:p>
          <a:p>
            <a:pPr marL="457200" indent="-457200">
              <a:buFontTx/>
              <a:buAutoNum type="alphaLcParenR"/>
              <a:defRPr/>
            </a:pPr>
            <a:r>
              <a:rPr lang="lt-LT" dirty="0"/>
              <a:t>C, E, B, A, </a:t>
            </a:r>
            <a:r>
              <a:rPr lang="lt-LT" dirty="0" smtClean="0"/>
              <a:t>D</a:t>
            </a:r>
            <a:r>
              <a:rPr lang="en-US" dirty="0" smtClean="0"/>
              <a:t>;</a:t>
            </a:r>
          </a:p>
        </p:txBody>
      </p:sp>
      <p:grpSp>
        <p:nvGrpSpPr>
          <p:cNvPr id="31" name="Group 30"/>
          <p:cNvGrpSpPr/>
          <p:nvPr/>
        </p:nvGrpSpPr>
        <p:grpSpPr>
          <a:xfrm>
            <a:off x="302337" y="190344"/>
            <a:ext cx="7798055" cy="2217980"/>
            <a:chOff x="410509" y="1435100"/>
            <a:chExt cx="8141786" cy="2217980"/>
          </a:xfrm>
        </p:grpSpPr>
        <p:grpSp>
          <p:nvGrpSpPr>
            <p:cNvPr id="32" name="Group 4"/>
            <p:cNvGrpSpPr>
              <a:grpSpLocks noChangeAspect="1"/>
            </p:cNvGrpSpPr>
            <p:nvPr/>
          </p:nvGrpSpPr>
          <p:grpSpPr bwMode="auto">
            <a:xfrm>
              <a:off x="1856220" y="1435100"/>
              <a:ext cx="6696075" cy="2217980"/>
              <a:chOff x="3011" y="6549"/>
              <a:chExt cx="7017" cy="2325"/>
            </a:xfrm>
          </p:grpSpPr>
          <p:sp>
            <p:nvSpPr>
              <p:cNvPr id="34" name="AutoShape 30"/>
              <p:cNvSpPr>
                <a:spLocks noChangeAspect="1" noChangeArrowheads="1" noTextEdit="1"/>
              </p:cNvSpPr>
              <p:nvPr/>
            </p:nvSpPr>
            <p:spPr bwMode="auto">
              <a:xfrm>
                <a:off x="3011" y="6714"/>
                <a:ext cx="7017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35" name="AutoShape 29"/>
              <p:cNvSpPr>
                <a:spLocks noChangeArrowheads="1"/>
              </p:cNvSpPr>
              <p:nvPr/>
            </p:nvSpPr>
            <p:spPr bwMode="auto">
              <a:xfrm>
                <a:off x="4722" y="7876"/>
                <a:ext cx="120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36" name="AutoShape 28"/>
              <p:cNvSpPr>
                <a:spLocks noChangeArrowheads="1"/>
              </p:cNvSpPr>
              <p:nvPr/>
            </p:nvSpPr>
            <p:spPr bwMode="auto">
              <a:xfrm>
                <a:off x="4803" y="7068"/>
                <a:ext cx="118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37" name="Line 27"/>
              <p:cNvSpPr>
                <a:spLocks noChangeShapeType="1"/>
              </p:cNvSpPr>
              <p:nvPr/>
            </p:nvSpPr>
            <p:spPr bwMode="auto">
              <a:xfrm flipV="1">
                <a:off x="3501" y="7074"/>
                <a:ext cx="1260" cy="72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38" name="Line 26"/>
              <p:cNvSpPr>
                <a:spLocks noChangeShapeType="1"/>
              </p:cNvSpPr>
              <p:nvPr/>
            </p:nvSpPr>
            <p:spPr bwMode="auto">
              <a:xfrm>
                <a:off x="3524" y="7876"/>
                <a:ext cx="119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39" name="Line 25"/>
              <p:cNvSpPr>
                <a:spLocks noChangeShapeType="1"/>
              </p:cNvSpPr>
              <p:nvPr/>
            </p:nvSpPr>
            <p:spPr bwMode="auto">
              <a:xfrm>
                <a:off x="3524" y="8047"/>
                <a:ext cx="1198" cy="68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0" name="AutoShape 24"/>
              <p:cNvSpPr>
                <a:spLocks noChangeArrowheads="1"/>
              </p:cNvSpPr>
              <p:nvPr/>
            </p:nvSpPr>
            <p:spPr bwMode="auto">
              <a:xfrm>
                <a:off x="3406" y="7876"/>
                <a:ext cx="118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1" name="AutoShape 23"/>
              <p:cNvSpPr>
                <a:spLocks noChangeArrowheads="1"/>
              </p:cNvSpPr>
              <p:nvPr/>
            </p:nvSpPr>
            <p:spPr bwMode="auto">
              <a:xfrm>
                <a:off x="5722" y="7495"/>
                <a:ext cx="119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2" name="AutoShape 22"/>
              <p:cNvSpPr>
                <a:spLocks noChangeArrowheads="1"/>
              </p:cNvSpPr>
              <p:nvPr/>
            </p:nvSpPr>
            <p:spPr bwMode="auto">
              <a:xfrm>
                <a:off x="6021" y="8694"/>
                <a:ext cx="119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3" name="Line 21"/>
              <p:cNvSpPr>
                <a:spLocks noChangeShapeType="1"/>
              </p:cNvSpPr>
              <p:nvPr/>
            </p:nvSpPr>
            <p:spPr bwMode="auto">
              <a:xfrm flipV="1">
                <a:off x="4894" y="8694"/>
                <a:ext cx="1127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4" name="AutoShape 20"/>
              <p:cNvSpPr>
                <a:spLocks noChangeArrowheads="1"/>
              </p:cNvSpPr>
              <p:nvPr/>
            </p:nvSpPr>
            <p:spPr bwMode="auto">
              <a:xfrm>
                <a:off x="6561" y="7876"/>
                <a:ext cx="119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5" name="Line 19"/>
              <p:cNvSpPr>
                <a:spLocks noChangeShapeType="1"/>
              </p:cNvSpPr>
              <p:nvPr/>
            </p:nvSpPr>
            <p:spPr bwMode="auto">
              <a:xfrm flipV="1">
                <a:off x="8145" y="8047"/>
                <a:ext cx="343" cy="685"/>
              </a:xfrm>
              <a:prstGeom prst="line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round/>
                    <a:headEnd/>
                    <a:tailEnd type="triangl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6" name="Line 18"/>
              <p:cNvSpPr>
                <a:spLocks noChangeShapeType="1"/>
              </p:cNvSpPr>
              <p:nvPr/>
            </p:nvSpPr>
            <p:spPr bwMode="auto">
              <a:xfrm flipV="1">
                <a:off x="8145" y="8047"/>
                <a:ext cx="343" cy="685"/>
              </a:xfrm>
              <a:prstGeom prst="line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round/>
                    <a:headEnd/>
                    <a:tailEnd type="triangl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7" name="AutoShape 17"/>
              <p:cNvSpPr>
                <a:spLocks noChangeArrowheads="1"/>
              </p:cNvSpPr>
              <p:nvPr/>
            </p:nvSpPr>
            <p:spPr bwMode="auto">
              <a:xfrm>
                <a:off x="4761" y="8694"/>
                <a:ext cx="125" cy="125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8" name="Line 16"/>
              <p:cNvSpPr>
                <a:spLocks noChangeShapeType="1"/>
              </p:cNvSpPr>
              <p:nvPr/>
            </p:nvSpPr>
            <p:spPr bwMode="auto">
              <a:xfrm>
                <a:off x="4842" y="7146"/>
                <a:ext cx="900" cy="36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9" name="Line 15"/>
              <p:cNvSpPr>
                <a:spLocks noChangeShapeType="1"/>
              </p:cNvSpPr>
              <p:nvPr/>
            </p:nvSpPr>
            <p:spPr bwMode="auto">
              <a:xfrm flipV="1">
                <a:off x="4894" y="7614"/>
                <a:ext cx="767" cy="3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50" name="Line 14"/>
              <p:cNvSpPr>
                <a:spLocks noChangeShapeType="1"/>
              </p:cNvSpPr>
              <p:nvPr/>
            </p:nvSpPr>
            <p:spPr bwMode="auto">
              <a:xfrm flipV="1">
                <a:off x="6201" y="7974"/>
                <a:ext cx="360" cy="72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51" name="Line 13"/>
              <p:cNvSpPr>
                <a:spLocks noChangeShapeType="1"/>
              </p:cNvSpPr>
              <p:nvPr/>
            </p:nvSpPr>
            <p:spPr bwMode="auto">
              <a:xfrm>
                <a:off x="5841" y="7614"/>
                <a:ext cx="720" cy="36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52" name="Rectangle 12"/>
              <p:cNvSpPr>
                <a:spLocks noChangeArrowheads="1"/>
              </p:cNvSpPr>
              <p:nvPr/>
            </p:nvSpPr>
            <p:spPr bwMode="auto">
              <a:xfrm>
                <a:off x="4424" y="8206"/>
                <a:ext cx="95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C(7)</a:t>
                </a:r>
                <a:endParaRPr lang="en-US" altLang="en-US" sz="2400" dirty="0"/>
              </a:p>
              <a:p>
                <a:endParaRPr lang="en-US" altLang="en-US" dirty="0"/>
              </a:p>
            </p:txBody>
          </p:sp>
          <p:sp>
            <p:nvSpPr>
              <p:cNvPr id="53" name="Rectangle 11"/>
              <p:cNvSpPr>
                <a:spLocks noChangeArrowheads="1"/>
              </p:cNvSpPr>
              <p:nvPr/>
            </p:nvSpPr>
            <p:spPr bwMode="auto">
              <a:xfrm>
                <a:off x="5841" y="7254"/>
                <a:ext cx="95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D(2)</a:t>
                </a:r>
                <a:endParaRPr lang="en-US" altLang="en-US" sz="2400" dirty="0"/>
              </a:p>
            </p:txBody>
          </p:sp>
          <p:sp>
            <p:nvSpPr>
              <p:cNvPr id="54" name="Rectangle 10"/>
              <p:cNvSpPr>
                <a:spLocks noChangeArrowheads="1"/>
              </p:cNvSpPr>
              <p:nvPr/>
            </p:nvSpPr>
            <p:spPr bwMode="auto">
              <a:xfrm>
                <a:off x="4412" y="6549"/>
                <a:ext cx="90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A(6)</a:t>
                </a:r>
                <a:endParaRPr lang="en-US" altLang="en-US" sz="2400" dirty="0"/>
              </a:p>
            </p:txBody>
          </p:sp>
          <p:sp>
            <p:nvSpPr>
              <p:cNvPr id="55" name="Rectangle 9"/>
              <p:cNvSpPr>
                <a:spLocks noChangeArrowheads="1"/>
              </p:cNvSpPr>
              <p:nvPr/>
            </p:nvSpPr>
            <p:spPr bwMode="auto">
              <a:xfrm>
                <a:off x="4424" y="7389"/>
                <a:ext cx="1179" cy="23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B(5)</a:t>
                </a:r>
                <a:endParaRPr lang="en-US" altLang="en-US" sz="2400" dirty="0"/>
              </a:p>
            </p:txBody>
          </p:sp>
          <p:sp>
            <p:nvSpPr>
              <p:cNvPr id="56" name="Rectangle 8"/>
              <p:cNvSpPr>
                <a:spLocks noChangeArrowheads="1"/>
              </p:cNvSpPr>
              <p:nvPr/>
            </p:nvSpPr>
            <p:spPr bwMode="auto">
              <a:xfrm>
                <a:off x="4581" y="8874"/>
                <a:ext cx="180" cy="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57" name="Rectangle 7"/>
              <p:cNvSpPr>
                <a:spLocks noChangeArrowheads="1"/>
              </p:cNvSpPr>
              <p:nvPr/>
            </p:nvSpPr>
            <p:spPr bwMode="auto">
              <a:xfrm>
                <a:off x="4631" y="8334"/>
                <a:ext cx="72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58" name="Rectangle 6"/>
              <p:cNvSpPr>
                <a:spLocks noChangeArrowheads="1"/>
              </p:cNvSpPr>
              <p:nvPr/>
            </p:nvSpPr>
            <p:spPr bwMode="auto">
              <a:xfrm>
                <a:off x="6791" y="7794"/>
                <a:ext cx="2224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PABAIGA (0)</a:t>
                </a:r>
                <a:endParaRPr lang="en-US" altLang="en-US" sz="2400" dirty="0"/>
              </a:p>
            </p:txBody>
          </p:sp>
          <p:sp>
            <p:nvSpPr>
              <p:cNvPr id="59" name="Rectangle 5"/>
              <p:cNvSpPr>
                <a:spLocks noChangeArrowheads="1"/>
              </p:cNvSpPr>
              <p:nvPr/>
            </p:nvSpPr>
            <p:spPr bwMode="auto">
              <a:xfrm>
                <a:off x="5531" y="8158"/>
                <a:ext cx="90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E(5)</a:t>
                </a:r>
                <a:endParaRPr lang="en-US" altLang="en-US" sz="2400" dirty="0"/>
              </a:p>
            </p:txBody>
          </p:sp>
        </p:grpSp>
        <p:sp>
          <p:nvSpPr>
            <p:cNvPr id="33" name="Rectangle 1"/>
            <p:cNvSpPr>
              <a:spLocks noChangeArrowheads="1"/>
            </p:cNvSpPr>
            <p:nvPr/>
          </p:nvSpPr>
          <p:spPr bwMode="auto">
            <a:xfrm>
              <a:off x="410509" y="2537111"/>
              <a:ext cx="1829325" cy="2286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CCC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003B76"/>
                    </a:outerShdw>
                  </a:effectLst>
                </a14:hiddenEffects>
              </a:ext>
            </a:extLst>
          </p:spPr>
          <p:txBody>
            <a:bodyPr/>
            <a:lstStyle>
              <a:lvl1pPr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900" dirty="0"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b="1" dirty="0">
                  <a:ea typeface="Calibri" panose="020F0502020204030204" pitchFamily="34" charset="0"/>
                  <a:cs typeface="Calibri" panose="020F0502020204030204" pitchFamily="34" charset="0"/>
                </a:rPr>
                <a:t>PRADŽIA (0)</a:t>
              </a:r>
              <a:endParaRPr lang="en-US" altLang="en-US" dirty="0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7079420" y="164923"/>
            <a:ext cx="250024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dirty="0" smtClean="0"/>
              <a:t>Tam pačiam grafui sudarėme tris skirtingo ilgio tvarkaraščius</a:t>
            </a:r>
            <a:endParaRPr lang="lt-LT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0" name="Table 5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521625212"/>
                  </p:ext>
                </p:extLst>
              </p:nvPr>
            </p:nvGraphicFramePr>
            <p:xfrm>
              <a:off x="118705" y="2656151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0" name="Table 5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521625212"/>
                  </p:ext>
                </p:extLst>
              </p:nvPr>
            </p:nvGraphicFramePr>
            <p:xfrm>
              <a:off x="118705" y="2656151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000" t="-100000" r="-1081000" b="-12096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000" t="-203279" r="-1081000" b="-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1" name="Table 6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602580667"/>
                  </p:ext>
                </p:extLst>
              </p:nvPr>
            </p:nvGraphicFramePr>
            <p:xfrm>
              <a:off x="118705" y="4097158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1" name="Table 6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602580667"/>
                  </p:ext>
                </p:extLst>
              </p:nvPr>
            </p:nvGraphicFramePr>
            <p:xfrm>
              <a:off x="118705" y="4097158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00" t="-103279" r="-1081000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00" t="-203279" r="-1081000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2" name="Table 6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97339721"/>
                  </p:ext>
                </p:extLst>
              </p:nvPr>
            </p:nvGraphicFramePr>
            <p:xfrm>
              <a:off x="98936" y="5538165"/>
              <a:ext cx="844356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2" name="Table 6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97339721"/>
                  </p:ext>
                </p:extLst>
              </p:nvPr>
            </p:nvGraphicFramePr>
            <p:xfrm>
              <a:off x="98936" y="5538165"/>
              <a:ext cx="844356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901" t="-101639" r="-1150450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901" t="-201639" r="-1150450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/>
              <p:cNvSpPr txBox="1"/>
              <p:nvPr/>
            </p:nvSpPr>
            <p:spPr>
              <a:xfrm>
                <a:off x="7452438" y="2651703"/>
                <a:ext cx="1691680" cy="286232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dirty="0" smtClean="0">
                    <a:solidFill>
                      <a:srgbClr val="FF0000"/>
                    </a:solidFill>
                  </a:rPr>
                  <a:t>Darbų yra 5, taigi skirtingų tvarkaraščių gali būti </a:t>
                </a:r>
                <a:endParaRPr lang="en-US" dirty="0" smtClean="0">
                  <a:solidFill>
                    <a:srgbClr val="FF0000"/>
                  </a:solidFill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lt-LT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5</m:t>
                      </m:r>
                      <m:r>
                        <a:rPr lang="en-US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!=120</m:t>
                      </m:r>
                    </m:oMath>
                  </m:oMathPara>
                </a14:m>
                <a:endParaRPr lang="lt-LT" dirty="0" smtClean="0">
                  <a:solidFill>
                    <a:srgbClr val="FF0000"/>
                  </a:solidFill>
                </a:endParaRPr>
              </a:p>
              <a:p>
                <a:endParaRPr lang="lt-LT" dirty="0">
                  <a:solidFill>
                    <a:srgbClr val="FF0000"/>
                  </a:solidFill>
                </a:endParaRPr>
              </a:p>
              <a:p>
                <a:r>
                  <a:rPr lang="lt-LT" dirty="0" smtClean="0">
                    <a:solidFill>
                      <a:srgbClr val="FF0000"/>
                    </a:solidFill>
                  </a:rPr>
                  <a:t>Bet</a:t>
                </a:r>
                <a:r>
                  <a:rPr lang="en-US" dirty="0" smtClean="0">
                    <a:solidFill>
                      <a:srgbClr val="FF0000"/>
                    </a:solidFill>
                  </a:rPr>
                  <a:t>: ne </a:t>
                </a:r>
                <a:r>
                  <a:rPr lang="en-US" dirty="0" err="1" smtClean="0">
                    <a:solidFill>
                      <a:srgbClr val="FF0000"/>
                    </a:solidFill>
                  </a:rPr>
                  <a:t>visi</a:t>
                </a:r>
                <a:r>
                  <a:rPr lang="en-US" dirty="0" smtClean="0">
                    <a:solidFill>
                      <a:srgbClr val="FF0000"/>
                    </a:solidFill>
                  </a:rPr>
                  <a:t> </a:t>
                </a:r>
                <a:r>
                  <a:rPr lang="lt-LT" dirty="0" smtClean="0">
                    <a:solidFill>
                      <a:srgbClr val="FF0000"/>
                    </a:solidFill>
                  </a:rPr>
                  <a:t>gali būti įvykdyti</a:t>
                </a:r>
                <a:r>
                  <a:rPr lang="en-US" dirty="0" smtClean="0">
                    <a:solidFill>
                      <a:srgbClr val="FF0000"/>
                    </a:solidFill>
                  </a:rPr>
                  <a:t>!</a:t>
                </a:r>
                <a:endParaRPr lang="lt-LT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52438" y="2651703"/>
                <a:ext cx="1691680" cy="2862322"/>
              </a:xfrm>
              <a:prstGeom prst="rect">
                <a:avLst/>
              </a:prstGeom>
              <a:blipFill>
                <a:blip r:embed="rId5"/>
                <a:stretch>
                  <a:fillRect l="-3971" t="-1277" r="-1805" b="-2766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91207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/>
        </p:nvGrpSpPr>
        <p:grpSpPr>
          <a:xfrm>
            <a:off x="539552" y="116632"/>
            <a:ext cx="8141786" cy="2217980"/>
            <a:chOff x="410509" y="1435100"/>
            <a:chExt cx="8141786" cy="2217980"/>
          </a:xfrm>
        </p:grpSpPr>
        <p:grpSp>
          <p:nvGrpSpPr>
            <p:cNvPr id="32" name="Group 4"/>
            <p:cNvGrpSpPr>
              <a:grpSpLocks noChangeAspect="1"/>
            </p:cNvGrpSpPr>
            <p:nvPr/>
          </p:nvGrpSpPr>
          <p:grpSpPr bwMode="auto">
            <a:xfrm>
              <a:off x="1856220" y="1435100"/>
              <a:ext cx="6696075" cy="2217980"/>
              <a:chOff x="3011" y="6549"/>
              <a:chExt cx="7017" cy="2325"/>
            </a:xfrm>
          </p:grpSpPr>
          <p:sp>
            <p:nvSpPr>
              <p:cNvPr id="34" name="AutoShape 30"/>
              <p:cNvSpPr>
                <a:spLocks noChangeAspect="1" noChangeArrowheads="1" noTextEdit="1"/>
              </p:cNvSpPr>
              <p:nvPr/>
            </p:nvSpPr>
            <p:spPr bwMode="auto">
              <a:xfrm>
                <a:off x="3011" y="6714"/>
                <a:ext cx="7017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35" name="AutoShape 29"/>
              <p:cNvSpPr>
                <a:spLocks noChangeArrowheads="1"/>
              </p:cNvSpPr>
              <p:nvPr/>
            </p:nvSpPr>
            <p:spPr bwMode="auto">
              <a:xfrm>
                <a:off x="4722" y="7876"/>
                <a:ext cx="120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36" name="AutoShape 28"/>
              <p:cNvSpPr>
                <a:spLocks noChangeArrowheads="1"/>
              </p:cNvSpPr>
              <p:nvPr/>
            </p:nvSpPr>
            <p:spPr bwMode="auto">
              <a:xfrm>
                <a:off x="4803" y="7068"/>
                <a:ext cx="118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37" name="Line 27"/>
              <p:cNvSpPr>
                <a:spLocks noChangeShapeType="1"/>
              </p:cNvSpPr>
              <p:nvPr/>
            </p:nvSpPr>
            <p:spPr bwMode="auto">
              <a:xfrm flipV="1">
                <a:off x="3501" y="7074"/>
                <a:ext cx="1260" cy="72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38" name="Line 26"/>
              <p:cNvSpPr>
                <a:spLocks noChangeShapeType="1"/>
              </p:cNvSpPr>
              <p:nvPr/>
            </p:nvSpPr>
            <p:spPr bwMode="auto">
              <a:xfrm>
                <a:off x="3524" y="7876"/>
                <a:ext cx="119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39" name="Line 25"/>
              <p:cNvSpPr>
                <a:spLocks noChangeShapeType="1"/>
              </p:cNvSpPr>
              <p:nvPr/>
            </p:nvSpPr>
            <p:spPr bwMode="auto">
              <a:xfrm>
                <a:off x="3524" y="8047"/>
                <a:ext cx="1198" cy="68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0" name="AutoShape 24"/>
              <p:cNvSpPr>
                <a:spLocks noChangeArrowheads="1"/>
              </p:cNvSpPr>
              <p:nvPr/>
            </p:nvSpPr>
            <p:spPr bwMode="auto">
              <a:xfrm>
                <a:off x="3406" y="7876"/>
                <a:ext cx="118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1" name="AutoShape 23"/>
              <p:cNvSpPr>
                <a:spLocks noChangeArrowheads="1"/>
              </p:cNvSpPr>
              <p:nvPr/>
            </p:nvSpPr>
            <p:spPr bwMode="auto">
              <a:xfrm>
                <a:off x="5722" y="7495"/>
                <a:ext cx="119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2" name="AutoShape 22"/>
              <p:cNvSpPr>
                <a:spLocks noChangeArrowheads="1"/>
              </p:cNvSpPr>
              <p:nvPr/>
            </p:nvSpPr>
            <p:spPr bwMode="auto">
              <a:xfrm>
                <a:off x="6021" y="8694"/>
                <a:ext cx="119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3" name="Line 21"/>
              <p:cNvSpPr>
                <a:spLocks noChangeShapeType="1"/>
              </p:cNvSpPr>
              <p:nvPr/>
            </p:nvSpPr>
            <p:spPr bwMode="auto">
              <a:xfrm flipV="1">
                <a:off x="4894" y="8694"/>
                <a:ext cx="1127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4" name="AutoShape 20"/>
              <p:cNvSpPr>
                <a:spLocks noChangeArrowheads="1"/>
              </p:cNvSpPr>
              <p:nvPr/>
            </p:nvSpPr>
            <p:spPr bwMode="auto">
              <a:xfrm>
                <a:off x="6561" y="7876"/>
                <a:ext cx="119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5" name="Line 19"/>
              <p:cNvSpPr>
                <a:spLocks noChangeShapeType="1"/>
              </p:cNvSpPr>
              <p:nvPr/>
            </p:nvSpPr>
            <p:spPr bwMode="auto">
              <a:xfrm flipV="1">
                <a:off x="8145" y="8047"/>
                <a:ext cx="343" cy="685"/>
              </a:xfrm>
              <a:prstGeom prst="line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round/>
                    <a:headEnd/>
                    <a:tailEnd type="triangl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6" name="Line 18"/>
              <p:cNvSpPr>
                <a:spLocks noChangeShapeType="1"/>
              </p:cNvSpPr>
              <p:nvPr/>
            </p:nvSpPr>
            <p:spPr bwMode="auto">
              <a:xfrm flipV="1">
                <a:off x="8145" y="8047"/>
                <a:ext cx="343" cy="685"/>
              </a:xfrm>
              <a:prstGeom prst="line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round/>
                    <a:headEnd/>
                    <a:tailEnd type="triangl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7" name="AutoShape 17"/>
              <p:cNvSpPr>
                <a:spLocks noChangeArrowheads="1"/>
              </p:cNvSpPr>
              <p:nvPr/>
            </p:nvSpPr>
            <p:spPr bwMode="auto">
              <a:xfrm>
                <a:off x="4761" y="8694"/>
                <a:ext cx="125" cy="125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8" name="Line 16"/>
              <p:cNvSpPr>
                <a:spLocks noChangeShapeType="1"/>
              </p:cNvSpPr>
              <p:nvPr/>
            </p:nvSpPr>
            <p:spPr bwMode="auto">
              <a:xfrm>
                <a:off x="4842" y="7146"/>
                <a:ext cx="900" cy="36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9" name="Line 15"/>
              <p:cNvSpPr>
                <a:spLocks noChangeShapeType="1"/>
              </p:cNvSpPr>
              <p:nvPr/>
            </p:nvSpPr>
            <p:spPr bwMode="auto">
              <a:xfrm flipV="1">
                <a:off x="4894" y="7614"/>
                <a:ext cx="767" cy="3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50" name="Line 14"/>
              <p:cNvSpPr>
                <a:spLocks noChangeShapeType="1"/>
              </p:cNvSpPr>
              <p:nvPr/>
            </p:nvSpPr>
            <p:spPr bwMode="auto">
              <a:xfrm flipV="1">
                <a:off x="6201" y="7974"/>
                <a:ext cx="360" cy="72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51" name="Line 13"/>
              <p:cNvSpPr>
                <a:spLocks noChangeShapeType="1"/>
              </p:cNvSpPr>
              <p:nvPr/>
            </p:nvSpPr>
            <p:spPr bwMode="auto">
              <a:xfrm>
                <a:off x="5841" y="7614"/>
                <a:ext cx="720" cy="36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52" name="Rectangle 12"/>
              <p:cNvSpPr>
                <a:spLocks noChangeArrowheads="1"/>
              </p:cNvSpPr>
              <p:nvPr/>
            </p:nvSpPr>
            <p:spPr bwMode="auto">
              <a:xfrm>
                <a:off x="4424" y="8206"/>
                <a:ext cx="95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C(7)</a:t>
                </a:r>
                <a:endParaRPr lang="en-US" altLang="en-US" sz="2400" dirty="0"/>
              </a:p>
              <a:p>
                <a:endParaRPr lang="en-US" altLang="en-US" dirty="0"/>
              </a:p>
            </p:txBody>
          </p:sp>
          <p:sp>
            <p:nvSpPr>
              <p:cNvPr id="53" name="Rectangle 11"/>
              <p:cNvSpPr>
                <a:spLocks noChangeArrowheads="1"/>
              </p:cNvSpPr>
              <p:nvPr/>
            </p:nvSpPr>
            <p:spPr bwMode="auto">
              <a:xfrm>
                <a:off x="5841" y="7254"/>
                <a:ext cx="95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D(2)</a:t>
                </a:r>
                <a:endParaRPr lang="en-US" altLang="en-US" sz="2400" dirty="0"/>
              </a:p>
            </p:txBody>
          </p:sp>
          <p:sp>
            <p:nvSpPr>
              <p:cNvPr id="54" name="Rectangle 10"/>
              <p:cNvSpPr>
                <a:spLocks noChangeArrowheads="1"/>
              </p:cNvSpPr>
              <p:nvPr/>
            </p:nvSpPr>
            <p:spPr bwMode="auto">
              <a:xfrm>
                <a:off x="4412" y="6549"/>
                <a:ext cx="90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A(6)</a:t>
                </a:r>
                <a:endParaRPr lang="en-US" altLang="en-US" sz="2400" dirty="0"/>
              </a:p>
            </p:txBody>
          </p:sp>
          <p:sp>
            <p:nvSpPr>
              <p:cNvPr id="55" name="Rectangle 9"/>
              <p:cNvSpPr>
                <a:spLocks noChangeArrowheads="1"/>
              </p:cNvSpPr>
              <p:nvPr/>
            </p:nvSpPr>
            <p:spPr bwMode="auto">
              <a:xfrm>
                <a:off x="4424" y="7389"/>
                <a:ext cx="1179" cy="23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B(5)</a:t>
                </a:r>
                <a:endParaRPr lang="en-US" altLang="en-US" sz="2400" dirty="0"/>
              </a:p>
            </p:txBody>
          </p:sp>
          <p:sp>
            <p:nvSpPr>
              <p:cNvPr id="56" name="Rectangle 8"/>
              <p:cNvSpPr>
                <a:spLocks noChangeArrowheads="1"/>
              </p:cNvSpPr>
              <p:nvPr/>
            </p:nvSpPr>
            <p:spPr bwMode="auto">
              <a:xfrm>
                <a:off x="4581" y="8874"/>
                <a:ext cx="180" cy="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57" name="Rectangle 7"/>
              <p:cNvSpPr>
                <a:spLocks noChangeArrowheads="1"/>
              </p:cNvSpPr>
              <p:nvPr/>
            </p:nvSpPr>
            <p:spPr bwMode="auto">
              <a:xfrm>
                <a:off x="4631" y="8334"/>
                <a:ext cx="72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58" name="Rectangle 6"/>
              <p:cNvSpPr>
                <a:spLocks noChangeArrowheads="1"/>
              </p:cNvSpPr>
              <p:nvPr/>
            </p:nvSpPr>
            <p:spPr bwMode="auto">
              <a:xfrm>
                <a:off x="6791" y="7794"/>
                <a:ext cx="2224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PABAIGA (0)</a:t>
                </a:r>
                <a:endParaRPr lang="en-US" altLang="en-US" sz="2400" dirty="0"/>
              </a:p>
            </p:txBody>
          </p:sp>
          <p:sp>
            <p:nvSpPr>
              <p:cNvPr id="59" name="Rectangle 5"/>
              <p:cNvSpPr>
                <a:spLocks noChangeArrowheads="1"/>
              </p:cNvSpPr>
              <p:nvPr/>
            </p:nvSpPr>
            <p:spPr bwMode="auto">
              <a:xfrm>
                <a:off x="5531" y="8158"/>
                <a:ext cx="90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E(5)</a:t>
                </a:r>
                <a:endParaRPr lang="en-US" altLang="en-US" sz="2400" dirty="0"/>
              </a:p>
            </p:txBody>
          </p:sp>
        </p:grpSp>
        <p:sp>
          <p:nvSpPr>
            <p:cNvPr id="33" name="Rectangle 1"/>
            <p:cNvSpPr>
              <a:spLocks noChangeArrowheads="1"/>
            </p:cNvSpPr>
            <p:nvPr/>
          </p:nvSpPr>
          <p:spPr bwMode="auto">
            <a:xfrm>
              <a:off x="410509" y="2537111"/>
              <a:ext cx="1829325" cy="2286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CCC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003B76"/>
                    </a:outerShdw>
                  </a:effectLst>
                </a14:hiddenEffects>
              </a:ext>
            </a:extLst>
          </p:spPr>
          <p:txBody>
            <a:bodyPr/>
            <a:lstStyle>
              <a:lvl1pPr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900" dirty="0"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b="1" dirty="0">
                  <a:ea typeface="Calibri" panose="020F0502020204030204" pitchFamily="34" charset="0"/>
                  <a:cs typeface="Calibri" panose="020F0502020204030204" pitchFamily="34" charset="0"/>
                </a:rPr>
                <a:t>PRADŽIA (0)</a:t>
              </a:r>
              <a:endParaRPr lang="en-US" alt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5" name="Table 64"/>
              <p:cNvGraphicFramePr>
                <a:graphicFrameLocks noGrp="1"/>
              </p:cNvGraphicFramePr>
              <p:nvPr/>
            </p:nvGraphicFramePr>
            <p:xfrm>
              <a:off x="304904" y="4818773"/>
              <a:ext cx="844356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5" name="Table 64"/>
              <p:cNvGraphicFramePr>
                <a:graphicFrameLocks noGrp="1"/>
              </p:cNvGraphicFramePr>
              <p:nvPr/>
            </p:nvGraphicFramePr>
            <p:xfrm>
              <a:off x="304904" y="4818773"/>
              <a:ext cx="844356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802" t="-101639" r="-1150450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802" t="-201639" r="-1150450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60" name="TextBox 1"/>
          <p:cNvSpPr txBox="1">
            <a:spLocks noChangeArrowheads="1"/>
          </p:cNvSpPr>
          <p:nvPr/>
        </p:nvSpPr>
        <p:spPr bwMode="auto">
          <a:xfrm>
            <a:off x="384484" y="2371171"/>
            <a:ext cx="66960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lt-LT" dirty="0" err="1"/>
              <a:t>Mažėjančių</a:t>
            </a:r>
            <a:r>
              <a:rPr lang="en-US" altLang="lt-LT" dirty="0"/>
              <a:t> </a:t>
            </a:r>
            <a:r>
              <a:rPr lang="en-US" altLang="lt-LT" dirty="0" err="1"/>
              <a:t>trukmių</a:t>
            </a:r>
            <a:r>
              <a:rPr lang="en-US" altLang="lt-LT" dirty="0"/>
              <a:t> </a:t>
            </a:r>
            <a:r>
              <a:rPr lang="en-US" altLang="lt-LT" dirty="0" err="1"/>
              <a:t>algoritmas</a:t>
            </a:r>
            <a:endParaRPr lang="en-US" altLang="lt-LT" dirty="0"/>
          </a:p>
        </p:txBody>
      </p:sp>
      <p:sp>
        <p:nvSpPr>
          <p:cNvPr id="61" name="TextBox 2"/>
          <p:cNvSpPr txBox="1">
            <a:spLocks noChangeArrowheads="1"/>
          </p:cNvSpPr>
          <p:nvPr/>
        </p:nvSpPr>
        <p:spPr bwMode="auto">
          <a:xfrm>
            <a:off x="384484" y="2801510"/>
            <a:ext cx="81359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lt-LT" altLang="lt-LT"/>
              <a:t>Ilgiau trunkantys darbai turėtų būti daromi pirmiau, negu trumpalaikiai.</a:t>
            </a:r>
            <a:endParaRPr lang="en-US" altLang="lt-LT" b="1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2" name="Table 6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46887973"/>
                  </p:ext>
                </p:extLst>
              </p:nvPr>
            </p:nvGraphicFramePr>
            <p:xfrm>
              <a:off x="304904" y="4822034"/>
              <a:ext cx="844356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2" name="Table 6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46887973"/>
                  </p:ext>
                </p:extLst>
              </p:nvPr>
            </p:nvGraphicFramePr>
            <p:xfrm>
              <a:off x="304904" y="4822034"/>
              <a:ext cx="844356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802" t="-103279" r="-1150450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802" t="-203279" r="-1150450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3" name="Table 6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756271530"/>
                  </p:ext>
                </p:extLst>
              </p:nvPr>
            </p:nvGraphicFramePr>
            <p:xfrm>
              <a:off x="304904" y="4825295"/>
              <a:ext cx="844356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3" name="Table 6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756271530"/>
                  </p:ext>
                </p:extLst>
              </p:nvPr>
            </p:nvGraphicFramePr>
            <p:xfrm>
              <a:off x="304904" y="4825295"/>
              <a:ext cx="844356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1802" t="-100000" r="-1150450" b="-12096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1802" t="-203279" r="-1150450" b="-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4" name="Table 6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840600595"/>
                  </p:ext>
                </p:extLst>
              </p:nvPr>
            </p:nvGraphicFramePr>
            <p:xfrm>
              <a:off x="304904" y="4831833"/>
              <a:ext cx="844356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4" name="Table 6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840600595"/>
                  </p:ext>
                </p:extLst>
              </p:nvPr>
            </p:nvGraphicFramePr>
            <p:xfrm>
              <a:off x="304904" y="4831833"/>
              <a:ext cx="844356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802" t="-100000" r="-1150450" b="-12096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802" t="-203279" r="-1150450" b="-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9" name="Table 6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395675108"/>
                  </p:ext>
                </p:extLst>
              </p:nvPr>
            </p:nvGraphicFramePr>
            <p:xfrm>
              <a:off x="304904" y="4831833"/>
              <a:ext cx="844356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9" name="Table 6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395675108"/>
                  </p:ext>
                </p:extLst>
              </p:nvPr>
            </p:nvGraphicFramePr>
            <p:xfrm>
              <a:off x="304904" y="4831833"/>
              <a:ext cx="844356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802" t="-100000" r="-1150450" b="-12096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802" t="-203279" r="-1150450" b="-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70" name="TextBox 69"/>
          <p:cNvSpPr txBox="1"/>
          <p:nvPr/>
        </p:nvSpPr>
        <p:spPr>
          <a:xfrm>
            <a:off x="1053313" y="3667610"/>
            <a:ext cx="4380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 smtClean="0"/>
              <a:t>A</a:t>
            </a:r>
            <a:endParaRPr lang="lt-LT" dirty="0"/>
          </a:p>
        </p:txBody>
      </p:sp>
      <p:sp>
        <p:nvSpPr>
          <p:cNvPr id="71" name="TextBox 70"/>
          <p:cNvSpPr txBox="1"/>
          <p:nvPr/>
        </p:nvSpPr>
        <p:spPr>
          <a:xfrm>
            <a:off x="1522320" y="3682580"/>
            <a:ext cx="4380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 smtClean="0"/>
              <a:t>B</a:t>
            </a:r>
            <a:endParaRPr lang="lt-LT" dirty="0"/>
          </a:p>
        </p:txBody>
      </p:sp>
      <p:sp>
        <p:nvSpPr>
          <p:cNvPr id="72" name="TextBox 71"/>
          <p:cNvSpPr txBox="1"/>
          <p:nvPr/>
        </p:nvSpPr>
        <p:spPr>
          <a:xfrm>
            <a:off x="584306" y="3667610"/>
            <a:ext cx="4380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 smtClean="0"/>
              <a:t>C</a:t>
            </a:r>
            <a:endParaRPr lang="lt-LT" dirty="0"/>
          </a:p>
        </p:txBody>
      </p:sp>
      <p:sp>
        <p:nvSpPr>
          <p:cNvPr id="73" name="TextBox 72"/>
          <p:cNvSpPr txBox="1"/>
          <p:nvPr/>
        </p:nvSpPr>
        <p:spPr>
          <a:xfrm>
            <a:off x="2429346" y="3669520"/>
            <a:ext cx="4380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 smtClean="0"/>
              <a:t>D</a:t>
            </a:r>
            <a:endParaRPr lang="lt-LT" dirty="0"/>
          </a:p>
        </p:txBody>
      </p:sp>
      <p:sp>
        <p:nvSpPr>
          <p:cNvPr id="74" name="TextBox 73"/>
          <p:cNvSpPr txBox="1"/>
          <p:nvPr/>
        </p:nvSpPr>
        <p:spPr>
          <a:xfrm>
            <a:off x="1960339" y="3669520"/>
            <a:ext cx="4380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 smtClean="0"/>
              <a:t>E</a:t>
            </a:r>
            <a:endParaRPr lang="lt-LT" dirty="0"/>
          </a:p>
        </p:txBody>
      </p:sp>
    </p:spTree>
    <p:extLst>
      <p:ext uri="{BB962C8B-B14F-4D97-AF65-F5344CB8AC3E}">
        <p14:creationId xmlns:p14="http://schemas.microsoft.com/office/powerpoint/2010/main" val="3317675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71" grpId="0"/>
      <p:bldP spid="72" grpId="0"/>
      <p:bldP spid="73" grpId="0"/>
      <p:bldP spid="7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9" name="TextBox 2"/>
          <p:cNvSpPr txBox="1">
            <a:spLocks noChangeArrowheads="1"/>
          </p:cNvSpPr>
          <p:nvPr/>
        </p:nvSpPr>
        <p:spPr bwMode="auto">
          <a:xfrm>
            <a:off x="0" y="2663825"/>
            <a:ext cx="903649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lt-LT" altLang="lt-LT" dirty="0" smtClean="0"/>
              <a:t>Sudarykime tvarkaraštį dviem vykdytojams. Naudosime mažėjančių trukmių algoritmą</a:t>
            </a:r>
            <a:endParaRPr lang="en-US" altLang="lt-LT" b="1" dirty="0"/>
          </a:p>
        </p:txBody>
      </p:sp>
      <p:pic>
        <p:nvPicPr>
          <p:cNvPr id="922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04" y="0"/>
            <a:ext cx="8785225" cy="266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Table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528956710"/>
                  </p:ext>
                </p:extLst>
              </p:nvPr>
            </p:nvGraphicFramePr>
            <p:xfrm>
              <a:off x="107504" y="5445224"/>
              <a:ext cx="8928984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32048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90946351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10035102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77059755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97251560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13583920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01314444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837984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5091857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Table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528956710"/>
                  </p:ext>
                </p:extLst>
              </p:nvPr>
            </p:nvGraphicFramePr>
            <p:xfrm>
              <a:off x="107504" y="5445224"/>
              <a:ext cx="8928984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32048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90946351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10035102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77059755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97251560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13583920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01314444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837984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50918572"/>
                        </a:ext>
                      </a:extLst>
                    </a:gridCol>
                  </a:tblGrid>
                  <a:tr h="3962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408" t="-108197" r="-1967606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408" t="-208197" r="-1967606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2"/>
              <p:cNvSpPr txBox="1">
                <a:spLocks noChangeArrowheads="1"/>
              </p:cNvSpPr>
              <p:nvPr/>
            </p:nvSpPr>
            <p:spPr bwMode="auto">
              <a:xfrm>
                <a:off x="0" y="3166327"/>
                <a:ext cx="9036496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lt-LT" altLang="lt-LT" dirty="0" smtClean="0"/>
                  <a:t>Laiko momentas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n-US" altLang="lt-LT" dirty="0" smtClean="0"/>
                  <a:t>. </a:t>
                </a:r>
                <a:r>
                  <a:rPr lang="lt-LT" altLang="lt-LT" dirty="0" smtClean="0"/>
                  <a:t>Parengti darbai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𝐴</m:t>
                    </m:r>
                    <m:d>
                      <m:dPr>
                        <m:ctrlPr>
                          <a:rPr lang="lt-LT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8</m:t>
                        </m:r>
                      </m:e>
                    </m:d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, 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𝐵</m:t>
                    </m:r>
                    <m:d>
                      <m:dPr>
                        <m:ctrlPr>
                          <a:rPr lang="lt-LT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5</m:t>
                        </m:r>
                      </m:e>
                    </m:d>
                  </m:oMath>
                </a14:m>
                <a:r>
                  <a:rPr lang="lt-LT" altLang="lt-LT" dirty="0" smtClean="0"/>
                  <a:t> ir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𝐶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(9)</m:t>
                    </m:r>
                  </m:oMath>
                </a14:m>
                <a:r>
                  <a:rPr lang="lt-LT" altLang="lt-LT" dirty="0" smtClean="0"/>
                  <a:t>. Skirstome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𝐶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(9)</m:t>
                    </m:r>
                  </m:oMath>
                </a14:m>
                <a:r>
                  <a:rPr lang="lt-LT" altLang="lt-LT" dirty="0" smtClean="0"/>
                  <a:t> ir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𝐴</m:t>
                    </m:r>
                    <m:d>
                      <m:dPr>
                        <m:ctrlPr>
                          <a:rPr lang="lt-LT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8</m:t>
                        </m:r>
                      </m:e>
                    </m:d>
                  </m:oMath>
                </a14:m>
                <a:r>
                  <a:rPr lang="lt-LT" altLang="lt-LT" dirty="0" smtClean="0"/>
                  <a:t>.  </a:t>
                </a:r>
                <a:endParaRPr lang="en-US" altLang="lt-LT" dirty="0"/>
              </a:p>
            </p:txBody>
          </p:sp>
        </mc:Choice>
        <mc:Fallback xmlns="">
          <p:sp>
            <p:nvSpPr>
              <p:cNvPr id="6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0" y="3166327"/>
                <a:ext cx="9036496" cy="400110"/>
              </a:xfrm>
              <a:prstGeom prst="rect">
                <a:avLst/>
              </a:prstGeom>
              <a:blipFill>
                <a:blip r:embed="rId4"/>
                <a:stretch>
                  <a:fillRect l="-675" t="-7576" b="-25758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2"/>
              <p:cNvSpPr txBox="1">
                <a:spLocks noChangeArrowheads="1"/>
              </p:cNvSpPr>
              <p:nvPr/>
            </p:nvSpPr>
            <p:spPr bwMode="auto">
              <a:xfrm>
                <a:off x="0" y="3468774"/>
                <a:ext cx="9036496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lt-LT" altLang="lt-LT" dirty="0" smtClean="0"/>
                  <a:t>Laiko momentas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8</m:t>
                    </m:r>
                  </m:oMath>
                </a14:m>
                <a:r>
                  <a:rPr lang="en-US" altLang="lt-LT" dirty="0" smtClean="0"/>
                  <a:t>. </a:t>
                </a:r>
                <a:r>
                  <a:rPr lang="lt-LT" altLang="lt-LT" dirty="0" smtClean="0"/>
                  <a:t>Parengtas darbas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𝐵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(5)</m:t>
                    </m:r>
                  </m:oMath>
                </a14:m>
                <a:r>
                  <a:rPr lang="lt-LT" altLang="lt-LT" dirty="0" smtClean="0"/>
                  <a:t>.</a:t>
                </a:r>
                <a:endParaRPr lang="en-US" altLang="lt-LT" dirty="0"/>
              </a:p>
            </p:txBody>
          </p:sp>
        </mc:Choice>
        <mc:Fallback xmlns="">
          <p:sp>
            <p:nvSpPr>
              <p:cNvPr id="17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0" y="3468774"/>
                <a:ext cx="9036496" cy="400110"/>
              </a:xfrm>
              <a:prstGeom prst="rect">
                <a:avLst/>
              </a:prstGeom>
              <a:blipFill>
                <a:blip r:embed="rId5"/>
                <a:stretch>
                  <a:fillRect l="-675" t="-7576" b="-25758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Table 1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701022460"/>
                  </p:ext>
                </p:extLst>
              </p:nvPr>
            </p:nvGraphicFramePr>
            <p:xfrm>
              <a:off x="107504" y="5445224"/>
              <a:ext cx="8928984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32048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90946351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10035102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77059755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97251560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13583920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01314444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837984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5091857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Table 1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701022460"/>
                  </p:ext>
                </p:extLst>
              </p:nvPr>
            </p:nvGraphicFramePr>
            <p:xfrm>
              <a:off x="107504" y="5445224"/>
              <a:ext cx="8928984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32048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90946351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10035102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77059755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97251560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13583920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01314444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837984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50918572"/>
                        </a:ext>
                      </a:extLst>
                    </a:gridCol>
                  </a:tblGrid>
                  <a:tr h="3962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408" t="-108197" r="-1967606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408" t="-208197" r="-1967606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2"/>
              <p:cNvSpPr txBox="1">
                <a:spLocks noChangeArrowheads="1"/>
              </p:cNvSpPr>
              <p:nvPr/>
            </p:nvSpPr>
            <p:spPr bwMode="auto">
              <a:xfrm>
                <a:off x="0" y="3771221"/>
                <a:ext cx="9036496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lt-LT" altLang="lt-LT" dirty="0" smtClean="0"/>
                  <a:t>Laiko momentas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9</m:t>
                    </m:r>
                  </m:oMath>
                </a14:m>
                <a:r>
                  <a:rPr lang="en-US" altLang="lt-LT" dirty="0" smtClean="0"/>
                  <a:t>. </a:t>
                </a:r>
                <a:r>
                  <a:rPr lang="lt-LT" altLang="lt-LT" dirty="0"/>
                  <a:t>Parengtas </a:t>
                </a:r>
                <a:r>
                  <a:rPr lang="lt-LT" altLang="lt-LT" dirty="0" smtClean="0"/>
                  <a:t>darbas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𝐸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(6)</m:t>
                    </m:r>
                  </m:oMath>
                </a14:m>
                <a:r>
                  <a:rPr lang="lt-LT" altLang="lt-LT" dirty="0" smtClean="0"/>
                  <a:t>.</a:t>
                </a:r>
                <a:endParaRPr lang="en-US" altLang="lt-LT" dirty="0"/>
              </a:p>
            </p:txBody>
          </p:sp>
        </mc:Choice>
        <mc:Fallback xmlns="">
          <p:sp>
            <p:nvSpPr>
              <p:cNvPr id="19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0" y="3771221"/>
                <a:ext cx="9036496" cy="400110"/>
              </a:xfrm>
              <a:prstGeom prst="rect">
                <a:avLst/>
              </a:prstGeom>
              <a:blipFill>
                <a:blip r:embed="rId7"/>
                <a:stretch>
                  <a:fillRect l="-675" t="-9231" b="-27692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0" name="Table 1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267547543"/>
                  </p:ext>
                </p:extLst>
              </p:nvPr>
            </p:nvGraphicFramePr>
            <p:xfrm>
              <a:off x="107504" y="5445224"/>
              <a:ext cx="8928984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32048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90946351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10035102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77059755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97251560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13583920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01314444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837984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5091857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0" name="Table 1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267547543"/>
                  </p:ext>
                </p:extLst>
              </p:nvPr>
            </p:nvGraphicFramePr>
            <p:xfrm>
              <a:off x="107504" y="5445224"/>
              <a:ext cx="8928984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32048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90946351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10035102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77059755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97251560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13583920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01314444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837984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50918572"/>
                        </a:ext>
                      </a:extLst>
                    </a:gridCol>
                  </a:tblGrid>
                  <a:tr h="3962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408" t="-108197" r="-1967606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408" t="-208197" r="-1967606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"/>
              <p:cNvSpPr txBox="1">
                <a:spLocks noChangeArrowheads="1"/>
              </p:cNvSpPr>
              <p:nvPr/>
            </p:nvSpPr>
            <p:spPr bwMode="auto">
              <a:xfrm>
                <a:off x="-20378" y="4073668"/>
                <a:ext cx="9036496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lt-LT" altLang="lt-LT" dirty="0" smtClean="0"/>
                  <a:t>Laiko momentas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13</m:t>
                    </m:r>
                  </m:oMath>
                </a14:m>
                <a:r>
                  <a:rPr lang="en-US" altLang="lt-LT" dirty="0" smtClean="0"/>
                  <a:t>. </a:t>
                </a:r>
                <a:r>
                  <a:rPr lang="lt-LT" altLang="lt-LT" dirty="0"/>
                  <a:t>Parengtas </a:t>
                </a:r>
                <a:r>
                  <a:rPr lang="lt-LT" altLang="lt-LT" dirty="0" smtClean="0"/>
                  <a:t>darbas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𝐷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(12)</m:t>
                    </m:r>
                  </m:oMath>
                </a14:m>
                <a:r>
                  <a:rPr lang="lt-LT" altLang="lt-LT" dirty="0" smtClean="0"/>
                  <a:t>.</a:t>
                </a:r>
                <a:endParaRPr lang="en-US" altLang="lt-LT" dirty="0"/>
              </a:p>
            </p:txBody>
          </p:sp>
        </mc:Choice>
        <mc:Fallback xmlns="">
          <p:sp>
            <p:nvSpPr>
              <p:cNvPr id="21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-20378" y="4073668"/>
                <a:ext cx="9036496" cy="400110"/>
              </a:xfrm>
              <a:prstGeom prst="rect">
                <a:avLst/>
              </a:prstGeom>
              <a:blipFill>
                <a:blip r:embed="rId9"/>
                <a:stretch>
                  <a:fillRect l="-742" t="-7576" b="-25758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2" name="Table 2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34896539"/>
                  </p:ext>
                </p:extLst>
              </p:nvPr>
            </p:nvGraphicFramePr>
            <p:xfrm>
              <a:off x="107504" y="5445224"/>
              <a:ext cx="8928984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32048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90946351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10035102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77059755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97251560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13583920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01314444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837984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5091857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2" name="Table 2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34896539"/>
                  </p:ext>
                </p:extLst>
              </p:nvPr>
            </p:nvGraphicFramePr>
            <p:xfrm>
              <a:off x="107504" y="5445224"/>
              <a:ext cx="8928984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32048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90946351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10035102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77059755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97251560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13583920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01314444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837984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50918572"/>
                        </a:ext>
                      </a:extLst>
                    </a:gridCol>
                  </a:tblGrid>
                  <a:tr h="3962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0"/>
                          <a:stretch>
                            <a:fillRect l="-1408" t="-108197" r="-1967606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0"/>
                          <a:stretch>
                            <a:fillRect l="-1408" t="-208197" r="-1967606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2"/>
              <p:cNvSpPr txBox="1">
                <a:spLocks noChangeArrowheads="1"/>
              </p:cNvSpPr>
              <p:nvPr/>
            </p:nvSpPr>
            <p:spPr bwMode="auto">
              <a:xfrm>
                <a:off x="-10189" y="4408167"/>
                <a:ext cx="9036496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lt-LT" altLang="lt-LT" dirty="0" smtClean="0"/>
                  <a:t>Laiko momentas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15</m:t>
                    </m:r>
                  </m:oMath>
                </a14:m>
                <a:r>
                  <a:rPr lang="en-US" altLang="lt-LT" dirty="0" smtClean="0"/>
                  <a:t>. </a:t>
                </a:r>
                <a:r>
                  <a:rPr lang="lt-LT" altLang="lt-LT" dirty="0" smtClean="0"/>
                  <a:t>Parengtų darbų nėra.</a:t>
                </a:r>
                <a:endParaRPr lang="en-US" altLang="lt-LT" dirty="0"/>
              </a:p>
            </p:txBody>
          </p:sp>
        </mc:Choice>
        <mc:Fallback xmlns="">
          <p:sp>
            <p:nvSpPr>
              <p:cNvPr id="2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-10189" y="4408167"/>
                <a:ext cx="9036496" cy="400110"/>
              </a:xfrm>
              <a:prstGeom prst="rect">
                <a:avLst/>
              </a:prstGeom>
              <a:blipFill>
                <a:blip r:embed="rId11"/>
                <a:stretch>
                  <a:fillRect l="-674" t="-7576" b="-25758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24" name="Table 2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84303487"/>
                  </p:ext>
                </p:extLst>
              </p:nvPr>
            </p:nvGraphicFramePr>
            <p:xfrm>
              <a:off x="110862" y="5445224"/>
              <a:ext cx="8928984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32048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90946351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10035102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77059755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97251560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13583920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01314444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837984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5091857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6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6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sz="1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24" name="Table 2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84303487"/>
                  </p:ext>
                </p:extLst>
              </p:nvPr>
            </p:nvGraphicFramePr>
            <p:xfrm>
              <a:off x="110862" y="5445224"/>
              <a:ext cx="8928984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32048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90946351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10035102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77059755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97251560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13583920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01314444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837984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50918572"/>
                        </a:ext>
                      </a:extLst>
                    </a:gridCol>
                  </a:tblGrid>
                  <a:tr h="3962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2"/>
                          <a:stretch>
                            <a:fillRect l="-1408" t="-108197" r="-1966197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6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6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sz="1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2"/>
                          <a:stretch>
                            <a:fillRect l="-1408" t="-208197" r="-1966197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2"/>
              <p:cNvSpPr txBox="1">
                <a:spLocks noChangeArrowheads="1"/>
              </p:cNvSpPr>
              <p:nvPr/>
            </p:nvSpPr>
            <p:spPr bwMode="auto">
              <a:xfrm>
                <a:off x="-20378" y="4710615"/>
                <a:ext cx="9036496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lt-LT" altLang="lt-LT" dirty="0" smtClean="0"/>
                  <a:t>Laiko momentas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25</m:t>
                    </m:r>
                  </m:oMath>
                </a14:m>
                <a:r>
                  <a:rPr lang="en-US" altLang="lt-LT" dirty="0" smtClean="0"/>
                  <a:t>. </a:t>
                </a:r>
                <a:r>
                  <a:rPr lang="lt-LT" altLang="lt-LT" dirty="0"/>
                  <a:t>Parengtas </a:t>
                </a:r>
                <a:r>
                  <a:rPr lang="lt-LT" altLang="lt-LT" dirty="0" smtClean="0"/>
                  <a:t>darbas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𝐹</m:t>
                    </m:r>
                    <m:d>
                      <m:dPr>
                        <m:ctrlPr>
                          <a:rPr lang="lt-LT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e>
                    </m:d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US" altLang="lt-LT" dirty="0"/>
              </a:p>
            </p:txBody>
          </p:sp>
        </mc:Choice>
        <mc:Fallback xmlns="">
          <p:sp>
            <p:nvSpPr>
              <p:cNvPr id="26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-20378" y="4710615"/>
                <a:ext cx="9036496" cy="400110"/>
              </a:xfrm>
              <a:prstGeom prst="rect">
                <a:avLst/>
              </a:prstGeom>
              <a:blipFill>
                <a:blip r:embed="rId13"/>
                <a:stretch>
                  <a:fillRect l="-742" t="-9231" b="-27692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27" name="Table 2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354875239"/>
                  </p:ext>
                </p:extLst>
              </p:nvPr>
            </p:nvGraphicFramePr>
            <p:xfrm>
              <a:off x="110862" y="5445224"/>
              <a:ext cx="8928984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32048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90946351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10035102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77059755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97251560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13583920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01314444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837984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5091857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sz="1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sz="18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sz="1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27" name="Table 2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354875239"/>
                  </p:ext>
                </p:extLst>
              </p:nvPr>
            </p:nvGraphicFramePr>
            <p:xfrm>
              <a:off x="110862" y="5445224"/>
              <a:ext cx="8928984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32048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90946351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10035102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77059755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97251560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13583920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01314444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837984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50918572"/>
                        </a:ext>
                      </a:extLst>
                    </a:gridCol>
                  </a:tblGrid>
                  <a:tr h="3962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4"/>
                          <a:stretch>
                            <a:fillRect l="-1408" t="-108197" r="-1966197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sz="18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sz="18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sz="1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4"/>
                          <a:stretch>
                            <a:fillRect l="-1408" t="-208197" r="-1966197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TextBox 2"/>
              <p:cNvSpPr txBox="1">
                <a:spLocks noChangeArrowheads="1"/>
              </p:cNvSpPr>
              <p:nvPr/>
            </p:nvSpPr>
            <p:spPr bwMode="auto">
              <a:xfrm>
                <a:off x="-10189" y="5003855"/>
                <a:ext cx="9036496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lt-LT" altLang="lt-LT" dirty="0" smtClean="0"/>
                  <a:t>Laiko momentas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2</m:t>
                    </m:r>
                  </m:oMath>
                </a14:m>
                <a:r>
                  <a:rPr lang="lt-LT" altLang="lt-LT" dirty="0" smtClean="0"/>
                  <a:t>6</a:t>
                </a:r>
                <a:r>
                  <a:rPr lang="en-US" altLang="lt-LT" dirty="0" smtClean="0"/>
                  <a:t>. </a:t>
                </a:r>
                <a:r>
                  <a:rPr lang="lt-LT" altLang="lt-LT" dirty="0"/>
                  <a:t>Parengtas </a:t>
                </a:r>
                <a:r>
                  <a:rPr lang="lt-LT" altLang="lt-LT" dirty="0" smtClean="0"/>
                  <a:t>darbas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𝐺</m:t>
                    </m:r>
                    <m:d>
                      <m:dPr>
                        <m:ctrlPr>
                          <a:rPr lang="lt-LT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</m:d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US" altLang="lt-LT" dirty="0"/>
              </a:p>
            </p:txBody>
          </p:sp>
        </mc:Choice>
        <mc:Fallback xmlns="">
          <p:sp>
            <p:nvSpPr>
              <p:cNvPr id="28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-10189" y="5003855"/>
                <a:ext cx="9036496" cy="400110"/>
              </a:xfrm>
              <a:prstGeom prst="rect">
                <a:avLst/>
              </a:prstGeom>
              <a:blipFill>
                <a:blip r:embed="rId15"/>
                <a:stretch>
                  <a:fillRect l="-674" t="-9231" b="-27692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30" name="Table 2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51109041"/>
                  </p:ext>
                </p:extLst>
              </p:nvPr>
            </p:nvGraphicFramePr>
            <p:xfrm>
              <a:off x="104625" y="5441152"/>
              <a:ext cx="8928984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32048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90946351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10035102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77059755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97251560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13583920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01314444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837984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5091857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6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6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sz="1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7030A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7030A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30" name="Table 2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51109041"/>
                  </p:ext>
                </p:extLst>
              </p:nvPr>
            </p:nvGraphicFramePr>
            <p:xfrm>
              <a:off x="104625" y="5441152"/>
              <a:ext cx="8928984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32048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90946351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10035102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77059755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97251560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13583920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01314444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837984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50918572"/>
                        </a:ext>
                      </a:extLst>
                    </a:gridCol>
                  </a:tblGrid>
                  <a:tr h="3962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6"/>
                          <a:stretch>
                            <a:fillRect l="-1408" t="-106452" r="-1966197" b="-12096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6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6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sz="1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7030A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7030A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6"/>
                          <a:stretch>
                            <a:fillRect l="-1408" t="-209836" r="-1966197" b="-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9" grpId="0"/>
      <p:bldP spid="6" grpId="0"/>
      <p:bldP spid="17" grpId="0"/>
      <p:bldP spid="19" grpId="0"/>
      <p:bldP spid="21" grpId="0"/>
      <p:bldP spid="23" grpId="0"/>
      <p:bldP spid="26" grpId="0"/>
      <p:bldP spid="2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Box 1"/>
          <p:cNvSpPr txBox="1">
            <a:spLocks noChangeArrowheads="1"/>
          </p:cNvSpPr>
          <p:nvPr/>
        </p:nvSpPr>
        <p:spPr bwMode="auto">
          <a:xfrm>
            <a:off x="468313" y="404813"/>
            <a:ext cx="662463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lt-LT" sz="2400" dirty="0" err="1"/>
              <a:t>Kritinių</a:t>
            </a:r>
            <a:r>
              <a:rPr lang="en-US" altLang="lt-LT" sz="2400" dirty="0"/>
              <a:t> </a:t>
            </a:r>
            <a:r>
              <a:rPr lang="en-US" altLang="lt-LT" sz="2400" dirty="0" err="1"/>
              <a:t>kelių</a:t>
            </a:r>
            <a:r>
              <a:rPr lang="en-US" altLang="lt-LT" sz="2400" dirty="0"/>
              <a:t> </a:t>
            </a:r>
            <a:r>
              <a:rPr lang="en-US" altLang="lt-LT" sz="2400" dirty="0" err="1"/>
              <a:t>algoritmas</a:t>
            </a:r>
            <a:endParaRPr lang="en-US" altLang="lt-LT" sz="2400" dirty="0"/>
          </a:p>
        </p:txBody>
      </p:sp>
      <p:sp>
        <p:nvSpPr>
          <p:cNvPr id="10243" name="TextBox 2"/>
          <p:cNvSpPr txBox="1">
            <a:spLocks noChangeArrowheads="1"/>
          </p:cNvSpPr>
          <p:nvPr/>
        </p:nvSpPr>
        <p:spPr bwMode="auto">
          <a:xfrm>
            <a:off x="468313" y="1268413"/>
            <a:ext cx="8135937" cy="48936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lt-LT" altLang="lt-LT" sz="2400" dirty="0"/>
              <a:t>Reikia suskaičiuoti visų kelių, einančių iš viršūnės X į viršūnę PABAIGĄ, vykdymo trukmių sumas. Didžiausią sumą turintis kelias yra vadinamas viršūnės X </a:t>
            </a:r>
            <a:r>
              <a:rPr lang="lt-LT" altLang="lt-LT" sz="2400" b="1" dirty="0"/>
              <a:t>kritiniu keliu</a:t>
            </a:r>
            <a:r>
              <a:rPr lang="lt-LT" altLang="lt-LT" sz="2400" dirty="0"/>
              <a:t>.</a:t>
            </a:r>
          </a:p>
          <a:p>
            <a:pPr eaLnBrk="1" hangingPunct="1"/>
            <a:endParaRPr lang="lt-LT" altLang="lt-LT" sz="2400" dirty="0"/>
          </a:p>
          <a:p>
            <a:pPr eaLnBrk="1" hangingPunct="1"/>
            <a:endParaRPr lang="lt-LT" altLang="lt-LT" sz="2400" dirty="0"/>
          </a:p>
          <a:p>
            <a:pPr eaLnBrk="1" hangingPunct="1"/>
            <a:r>
              <a:rPr lang="lt-LT" altLang="lt-LT" sz="2400" dirty="0"/>
              <a:t>Kritinio kelio visų užduočių vykdymo trukmių suma yra vadinama </a:t>
            </a:r>
            <a:r>
              <a:rPr lang="lt-LT" altLang="lt-LT" sz="2400" b="1" dirty="0"/>
              <a:t>projekto kritiniu laiku</a:t>
            </a:r>
            <a:r>
              <a:rPr lang="lt-LT" altLang="lt-LT" sz="2400" dirty="0"/>
              <a:t>. </a:t>
            </a:r>
          </a:p>
          <a:p>
            <a:pPr eaLnBrk="1" hangingPunct="1"/>
            <a:endParaRPr lang="lt-LT" altLang="lt-LT" sz="2400" dirty="0"/>
          </a:p>
          <a:p>
            <a:pPr eaLnBrk="1" hangingPunct="1"/>
            <a:r>
              <a:rPr lang="lt-LT" altLang="lt-LT" sz="2400" dirty="0"/>
              <a:t>Jeigu yra daug viršūnių ir daug galimų kelių projekto </a:t>
            </a:r>
            <a:r>
              <a:rPr lang="lt-LT" altLang="lt-LT" sz="2400" dirty="0" err="1"/>
              <a:t>orgrafo</a:t>
            </a:r>
            <a:r>
              <a:rPr lang="lt-LT" altLang="lt-LT" sz="2400" dirty="0"/>
              <a:t> bet kurios viršūnės kritinį kelio ilgį padeda surasti paprasta procedūra, vadinama </a:t>
            </a:r>
            <a:r>
              <a:rPr lang="lt-LT" altLang="lt-LT" sz="2400" b="1" dirty="0" err="1"/>
              <a:t>priešsrovio</a:t>
            </a:r>
            <a:r>
              <a:rPr lang="lt-LT" altLang="lt-LT" sz="2400" b="1" dirty="0"/>
              <a:t> algoritmas. </a:t>
            </a:r>
            <a:r>
              <a:rPr lang="lt-LT" altLang="lt-LT" sz="2400" dirty="0"/>
              <a:t>Pagrindinė mintis yra pradėti iš viršūnės PABAIGA ir keliauti atgal viršūnės PRADŽIA link. </a:t>
            </a:r>
            <a:endParaRPr lang="en-US" altLang="lt-LT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3" grpId="0" build="p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95536" y="332656"/>
            <a:ext cx="82089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400" dirty="0" smtClean="0"/>
              <a:t>Pritaikykime </a:t>
            </a:r>
            <a:r>
              <a:rPr lang="lt-LT" sz="2400" dirty="0" err="1" smtClean="0"/>
              <a:t>priešsrovio</a:t>
            </a:r>
            <a:r>
              <a:rPr lang="lt-LT" sz="2400" dirty="0" smtClean="0"/>
              <a:t> algoritmą</a:t>
            </a:r>
            <a:endParaRPr lang="lt-LT" sz="2400" dirty="0"/>
          </a:p>
        </p:txBody>
      </p:sp>
      <p:grpSp>
        <p:nvGrpSpPr>
          <p:cNvPr id="56" name="Group 55"/>
          <p:cNvGrpSpPr/>
          <p:nvPr/>
        </p:nvGrpSpPr>
        <p:grpSpPr>
          <a:xfrm>
            <a:off x="179512" y="1124744"/>
            <a:ext cx="8841924" cy="2702023"/>
            <a:chOff x="41659" y="3614472"/>
            <a:chExt cx="8841924" cy="2702023"/>
          </a:xfrm>
        </p:grpSpPr>
        <p:sp>
          <p:nvSpPr>
            <p:cNvPr id="48" name="TextBox 47"/>
            <p:cNvSpPr txBox="1"/>
            <p:nvPr/>
          </p:nvSpPr>
          <p:spPr>
            <a:xfrm>
              <a:off x="7094768" y="4921609"/>
              <a:ext cx="178881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lt-LT" sz="1800" b="1" dirty="0" smtClean="0"/>
                <a:t>PABAIGA (0)</a:t>
              </a:r>
              <a:endParaRPr lang="lt-LT" sz="1800" b="1" dirty="0"/>
            </a:p>
          </p:txBody>
        </p:sp>
        <p:grpSp>
          <p:nvGrpSpPr>
            <p:cNvPr id="47" name="Group 46"/>
            <p:cNvGrpSpPr/>
            <p:nvPr/>
          </p:nvGrpSpPr>
          <p:grpSpPr>
            <a:xfrm>
              <a:off x="41659" y="3614472"/>
              <a:ext cx="6978613" cy="2702023"/>
              <a:chOff x="41659" y="3614472"/>
              <a:chExt cx="6978613" cy="2702023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547664" y="479715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2771800" y="3981388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6" name="Oval 5"/>
              <p:cNvSpPr/>
              <p:nvPr/>
            </p:nvSpPr>
            <p:spPr>
              <a:xfrm>
                <a:off x="2771800" y="4807396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7" name="Oval 6"/>
              <p:cNvSpPr/>
              <p:nvPr/>
            </p:nvSpPr>
            <p:spPr>
              <a:xfrm>
                <a:off x="2777158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3851920" y="4418961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4499992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5940152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5308823" y="4523338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6876256" y="5085184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cxnSp>
            <p:nvCxnSpPr>
              <p:cNvPr id="13" name="Straight Arrow Connector 12"/>
              <p:cNvCxnSpPr>
                <a:stCxn id="3" idx="7"/>
              </p:cNvCxnSpPr>
              <p:nvPr/>
            </p:nvCxnSpPr>
            <p:spPr>
              <a:xfrm flipV="1">
                <a:off x="1670589" y="4125404"/>
                <a:ext cx="1101211" cy="692839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Arrow Connector 14"/>
              <p:cNvCxnSpPr>
                <a:stCxn id="3" idx="5"/>
                <a:endCxn id="7" idx="1"/>
              </p:cNvCxnSpPr>
              <p:nvPr/>
            </p:nvCxnSpPr>
            <p:spPr>
              <a:xfrm>
                <a:off x="1670589" y="4920077"/>
                <a:ext cx="1127660" cy="82929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/>
              <p:cNvCxnSpPr>
                <a:stCxn id="3" idx="6"/>
                <a:endCxn id="6" idx="2"/>
              </p:cNvCxnSpPr>
              <p:nvPr/>
            </p:nvCxnSpPr>
            <p:spPr>
              <a:xfrm>
                <a:off x="1691680" y="4869160"/>
                <a:ext cx="1080120" cy="10244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Arrow Connector 20"/>
              <p:cNvCxnSpPr>
                <a:stCxn id="5" idx="6"/>
                <a:endCxn id="8" idx="1"/>
              </p:cNvCxnSpPr>
              <p:nvPr/>
            </p:nvCxnSpPr>
            <p:spPr>
              <a:xfrm>
                <a:off x="2915816" y="4053396"/>
                <a:ext cx="957195" cy="38665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Arrow Connector 23"/>
              <p:cNvCxnSpPr>
                <a:stCxn id="6" idx="6"/>
                <a:endCxn id="8" idx="3"/>
              </p:cNvCxnSpPr>
              <p:nvPr/>
            </p:nvCxnSpPr>
            <p:spPr>
              <a:xfrm flipV="1">
                <a:off x="2915816" y="4541886"/>
                <a:ext cx="957195" cy="337518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Arrow Connector 26"/>
              <p:cNvCxnSpPr>
                <a:stCxn id="7" idx="6"/>
                <a:endCxn id="9" idx="2"/>
              </p:cNvCxnSpPr>
              <p:nvPr/>
            </p:nvCxnSpPr>
            <p:spPr>
              <a:xfrm>
                <a:off x="2921174" y="5800290"/>
                <a:ext cx="1578818" cy="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Arrow Connector 29"/>
              <p:cNvCxnSpPr>
                <a:stCxn id="8" idx="6"/>
                <a:endCxn id="11" idx="2"/>
              </p:cNvCxnSpPr>
              <p:nvPr/>
            </p:nvCxnSpPr>
            <p:spPr>
              <a:xfrm>
                <a:off x="3995936" y="4490969"/>
                <a:ext cx="1312887" cy="104377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Arrow Connector 32"/>
              <p:cNvCxnSpPr>
                <a:stCxn id="9" idx="6"/>
                <a:endCxn id="10" idx="2"/>
              </p:cNvCxnSpPr>
              <p:nvPr/>
            </p:nvCxnSpPr>
            <p:spPr>
              <a:xfrm>
                <a:off x="4644008" y="5800290"/>
                <a:ext cx="1296144" cy="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Arrow Connector 35"/>
              <p:cNvCxnSpPr>
                <a:stCxn id="11" idx="4"/>
                <a:endCxn id="10" idx="0"/>
              </p:cNvCxnSpPr>
              <p:nvPr/>
            </p:nvCxnSpPr>
            <p:spPr>
              <a:xfrm>
                <a:off x="5380831" y="4667354"/>
                <a:ext cx="631329" cy="1060928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Arrow Connector 40"/>
              <p:cNvCxnSpPr>
                <a:stCxn id="11" idx="7"/>
                <a:endCxn id="12" idx="1"/>
              </p:cNvCxnSpPr>
              <p:nvPr/>
            </p:nvCxnSpPr>
            <p:spPr>
              <a:xfrm>
                <a:off x="5431748" y="4544429"/>
                <a:ext cx="1465599" cy="56184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Arrow Connector 43"/>
              <p:cNvCxnSpPr>
                <a:stCxn id="10" idx="6"/>
                <a:endCxn id="12" idx="4"/>
              </p:cNvCxnSpPr>
              <p:nvPr/>
            </p:nvCxnSpPr>
            <p:spPr>
              <a:xfrm flipV="1">
                <a:off x="6084168" y="5229200"/>
                <a:ext cx="864096" cy="57109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extBox 45"/>
              <p:cNvSpPr txBox="1"/>
              <p:nvPr/>
            </p:nvSpPr>
            <p:spPr>
              <a:xfrm>
                <a:off x="41659" y="4501949"/>
                <a:ext cx="178881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PRADŽIA (0)</a:t>
                </a:r>
                <a:endParaRPr lang="lt-LT" sz="1800" b="1" dirty="0"/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2539431" y="5876822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C (9)</a:t>
                </a:r>
                <a:endParaRPr lang="lt-LT" sz="1800" b="1" dirty="0"/>
              </a:p>
            </p:txBody>
          </p:sp>
          <p:sp>
            <p:nvSpPr>
              <p:cNvPr id="50" name="TextBox 49"/>
              <p:cNvSpPr txBox="1"/>
              <p:nvPr/>
            </p:nvSpPr>
            <p:spPr>
              <a:xfrm>
                <a:off x="2483768" y="3614472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A (8)</a:t>
                </a:r>
                <a:endParaRPr lang="lt-LT" sz="1800" b="1" dirty="0"/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2510701" y="4951412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B (5)</a:t>
                </a:r>
                <a:endParaRPr lang="lt-LT" sz="1800" b="1" dirty="0"/>
              </a:p>
            </p:txBody>
          </p:sp>
          <p:sp>
            <p:nvSpPr>
              <p:cNvPr id="52" name="TextBox 51"/>
              <p:cNvSpPr txBox="1"/>
              <p:nvPr/>
            </p:nvSpPr>
            <p:spPr>
              <a:xfrm>
                <a:off x="3760824" y="4013625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D (12)</a:t>
                </a:r>
                <a:endParaRPr lang="lt-LT" sz="1800" b="1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166146" y="4156565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F (1)</a:t>
                </a:r>
                <a:endParaRPr lang="lt-LT" sz="1800" b="1" dirty="0"/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4291172" y="5944306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E (6)</a:t>
                </a:r>
                <a:endParaRPr lang="lt-LT" sz="1800" b="1" dirty="0"/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5785572" y="5947163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G (2)</a:t>
                </a:r>
                <a:endParaRPr lang="lt-LT" sz="1800" b="1" dirty="0"/>
              </a:p>
            </p:txBody>
          </p:sp>
        </p:grpSp>
      </p:grpSp>
      <p:sp>
        <p:nvSpPr>
          <p:cNvPr id="120" name="TextBox 119"/>
          <p:cNvSpPr txBox="1"/>
          <p:nvPr/>
        </p:nvSpPr>
        <p:spPr>
          <a:xfrm>
            <a:off x="8598039" y="2430349"/>
            <a:ext cx="4978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1800" b="1" dirty="0" smtClean="0">
                <a:solidFill>
                  <a:srgbClr val="FF0000"/>
                </a:solidFill>
              </a:rPr>
              <a:t>[0]</a:t>
            </a:r>
            <a:endParaRPr lang="lt-LT" sz="1800" b="1" dirty="0">
              <a:solidFill>
                <a:srgbClr val="FF0000"/>
              </a:solidFill>
            </a:endParaRPr>
          </a:p>
        </p:txBody>
      </p:sp>
      <p:cxnSp>
        <p:nvCxnSpPr>
          <p:cNvPr id="121" name="Straight Arrow Connector 120"/>
          <p:cNvCxnSpPr>
            <a:stCxn id="10" idx="6"/>
            <a:endCxn id="12" idx="4"/>
          </p:cNvCxnSpPr>
          <p:nvPr/>
        </p:nvCxnSpPr>
        <p:spPr>
          <a:xfrm flipV="1">
            <a:off x="6222021" y="2739472"/>
            <a:ext cx="864096" cy="571090"/>
          </a:xfrm>
          <a:prstGeom prst="straightConnector1">
            <a:avLst/>
          </a:prstGeom>
          <a:ln w="31750">
            <a:solidFill>
              <a:srgbClr val="FF0000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/>
          <p:cNvSpPr txBox="1"/>
          <p:nvPr/>
        </p:nvSpPr>
        <p:spPr>
          <a:xfrm>
            <a:off x="6405122" y="3455322"/>
            <a:ext cx="4978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1800" b="1" dirty="0" smtClean="0">
                <a:solidFill>
                  <a:srgbClr val="FF0000"/>
                </a:solidFill>
              </a:rPr>
              <a:t>[2]</a:t>
            </a:r>
            <a:endParaRPr lang="lt-LT" sz="1800" b="1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/>
      <p:bldP spid="12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95536" y="332656"/>
            <a:ext cx="82089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400" dirty="0" smtClean="0"/>
              <a:t>Pritaikykime </a:t>
            </a:r>
            <a:r>
              <a:rPr lang="lt-LT" sz="2400" dirty="0" err="1" smtClean="0"/>
              <a:t>priešsrovio</a:t>
            </a:r>
            <a:r>
              <a:rPr lang="lt-LT" sz="2400" dirty="0" smtClean="0"/>
              <a:t> algoritmą</a:t>
            </a:r>
            <a:endParaRPr lang="lt-LT" sz="2400" dirty="0"/>
          </a:p>
        </p:txBody>
      </p:sp>
      <p:grpSp>
        <p:nvGrpSpPr>
          <p:cNvPr id="56" name="Group 55"/>
          <p:cNvGrpSpPr/>
          <p:nvPr/>
        </p:nvGrpSpPr>
        <p:grpSpPr>
          <a:xfrm>
            <a:off x="179512" y="1124744"/>
            <a:ext cx="8964488" cy="2702023"/>
            <a:chOff x="41659" y="3614472"/>
            <a:chExt cx="8964488" cy="2702023"/>
          </a:xfrm>
        </p:grpSpPr>
        <p:sp>
          <p:nvSpPr>
            <p:cNvPr id="48" name="TextBox 47"/>
            <p:cNvSpPr txBox="1"/>
            <p:nvPr/>
          </p:nvSpPr>
          <p:spPr>
            <a:xfrm>
              <a:off x="7094768" y="4921609"/>
              <a:ext cx="191137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lt-LT" sz="1800" b="1" dirty="0" smtClean="0"/>
                <a:t>PABAIGA (0) [0]</a:t>
              </a:r>
              <a:endParaRPr lang="lt-LT" sz="1800" b="1" dirty="0"/>
            </a:p>
          </p:txBody>
        </p:sp>
        <p:grpSp>
          <p:nvGrpSpPr>
            <p:cNvPr id="47" name="Group 46"/>
            <p:cNvGrpSpPr/>
            <p:nvPr/>
          </p:nvGrpSpPr>
          <p:grpSpPr>
            <a:xfrm>
              <a:off x="41659" y="3614472"/>
              <a:ext cx="6978613" cy="2702023"/>
              <a:chOff x="41659" y="3614472"/>
              <a:chExt cx="6978613" cy="2702023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547664" y="479715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2771800" y="3981388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6" name="Oval 5"/>
              <p:cNvSpPr/>
              <p:nvPr/>
            </p:nvSpPr>
            <p:spPr>
              <a:xfrm>
                <a:off x="2771800" y="4807396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7" name="Oval 6"/>
              <p:cNvSpPr/>
              <p:nvPr/>
            </p:nvSpPr>
            <p:spPr>
              <a:xfrm>
                <a:off x="2777158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3851920" y="4418961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4499992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5940152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5308823" y="4523338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6876256" y="5085184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cxnSp>
            <p:nvCxnSpPr>
              <p:cNvPr id="13" name="Straight Arrow Connector 12"/>
              <p:cNvCxnSpPr>
                <a:stCxn id="3" idx="7"/>
              </p:cNvCxnSpPr>
              <p:nvPr/>
            </p:nvCxnSpPr>
            <p:spPr>
              <a:xfrm flipV="1">
                <a:off x="1670589" y="4125404"/>
                <a:ext cx="1101211" cy="692839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Arrow Connector 14"/>
              <p:cNvCxnSpPr>
                <a:stCxn id="3" idx="5"/>
                <a:endCxn id="7" idx="1"/>
              </p:cNvCxnSpPr>
              <p:nvPr/>
            </p:nvCxnSpPr>
            <p:spPr>
              <a:xfrm>
                <a:off x="1670589" y="4920077"/>
                <a:ext cx="1127660" cy="82929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/>
              <p:cNvCxnSpPr>
                <a:stCxn id="3" idx="6"/>
                <a:endCxn id="6" idx="2"/>
              </p:cNvCxnSpPr>
              <p:nvPr/>
            </p:nvCxnSpPr>
            <p:spPr>
              <a:xfrm>
                <a:off x="1691680" y="4869160"/>
                <a:ext cx="1080120" cy="10244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Arrow Connector 20"/>
              <p:cNvCxnSpPr>
                <a:stCxn id="5" idx="6"/>
                <a:endCxn id="8" idx="1"/>
              </p:cNvCxnSpPr>
              <p:nvPr/>
            </p:nvCxnSpPr>
            <p:spPr>
              <a:xfrm>
                <a:off x="2915816" y="4053396"/>
                <a:ext cx="957195" cy="38665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Arrow Connector 23"/>
              <p:cNvCxnSpPr>
                <a:stCxn id="6" idx="6"/>
                <a:endCxn id="8" idx="3"/>
              </p:cNvCxnSpPr>
              <p:nvPr/>
            </p:nvCxnSpPr>
            <p:spPr>
              <a:xfrm flipV="1">
                <a:off x="2915816" y="4541886"/>
                <a:ext cx="957195" cy="337518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Arrow Connector 26"/>
              <p:cNvCxnSpPr>
                <a:stCxn id="7" idx="6"/>
                <a:endCxn id="9" idx="2"/>
              </p:cNvCxnSpPr>
              <p:nvPr/>
            </p:nvCxnSpPr>
            <p:spPr>
              <a:xfrm>
                <a:off x="2921174" y="5800290"/>
                <a:ext cx="1578818" cy="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Arrow Connector 29"/>
              <p:cNvCxnSpPr>
                <a:stCxn id="8" idx="6"/>
                <a:endCxn id="11" idx="2"/>
              </p:cNvCxnSpPr>
              <p:nvPr/>
            </p:nvCxnSpPr>
            <p:spPr>
              <a:xfrm>
                <a:off x="3995936" y="4490969"/>
                <a:ext cx="1312887" cy="104377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Arrow Connector 32"/>
              <p:cNvCxnSpPr>
                <a:stCxn id="9" idx="6"/>
                <a:endCxn id="10" idx="2"/>
              </p:cNvCxnSpPr>
              <p:nvPr/>
            </p:nvCxnSpPr>
            <p:spPr>
              <a:xfrm>
                <a:off x="4644008" y="5800290"/>
                <a:ext cx="1296144" cy="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Arrow Connector 35"/>
              <p:cNvCxnSpPr>
                <a:stCxn id="11" idx="4"/>
                <a:endCxn id="10" idx="0"/>
              </p:cNvCxnSpPr>
              <p:nvPr/>
            </p:nvCxnSpPr>
            <p:spPr>
              <a:xfrm>
                <a:off x="5380831" y="4667354"/>
                <a:ext cx="631329" cy="1060928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Arrow Connector 40"/>
              <p:cNvCxnSpPr>
                <a:stCxn id="11" idx="7"/>
                <a:endCxn id="12" idx="1"/>
              </p:cNvCxnSpPr>
              <p:nvPr/>
            </p:nvCxnSpPr>
            <p:spPr>
              <a:xfrm>
                <a:off x="5431748" y="4544429"/>
                <a:ext cx="1465599" cy="56184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Arrow Connector 43"/>
              <p:cNvCxnSpPr>
                <a:stCxn id="10" idx="6"/>
                <a:endCxn id="12" idx="4"/>
              </p:cNvCxnSpPr>
              <p:nvPr/>
            </p:nvCxnSpPr>
            <p:spPr>
              <a:xfrm flipV="1">
                <a:off x="6084168" y="5229200"/>
                <a:ext cx="864096" cy="57109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extBox 45"/>
              <p:cNvSpPr txBox="1"/>
              <p:nvPr/>
            </p:nvSpPr>
            <p:spPr>
              <a:xfrm>
                <a:off x="41659" y="4501949"/>
                <a:ext cx="178881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PRADŽIA (0)</a:t>
                </a:r>
                <a:endParaRPr lang="lt-LT" sz="1800" b="1" dirty="0"/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2539431" y="5876822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C (9)</a:t>
                </a:r>
                <a:endParaRPr lang="lt-LT" sz="1800" b="1" dirty="0"/>
              </a:p>
            </p:txBody>
          </p:sp>
          <p:sp>
            <p:nvSpPr>
              <p:cNvPr id="50" name="TextBox 49"/>
              <p:cNvSpPr txBox="1"/>
              <p:nvPr/>
            </p:nvSpPr>
            <p:spPr>
              <a:xfrm>
                <a:off x="2483768" y="3614472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A (8)</a:t>
                </a:r>
                <a:endParaRPr lang="lt-LT" sz="1800" b="1" dirty="0"/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2510701" y="4951412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B (5)</a:t>
                </a:r>
                <a:endParaRPr lang="lt-LT" sz="1800" b="1" dirty="0"/>
              </a:p>
            </p:txBody>
          </p:sp>
          <p:sp>
            <p:nvSpPr>
              <p:cNvPr id="52" name="TextBox 51"/>
              <p:cNvSpPr txBox="1"/>
              <p:nvPr/>
            </p:nvSpPr>
            <p:spPr>
              <a:xfrm>
                <a:off x="3760824" y="4013625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D (12)</a:t>
                </a:r>
                <a:endParaRPr lang="lt-LT" sz="1800" b="1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166146" y="4156565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F (1)</a:t>
                </a:r>
                <a:endParaRPr lang="lt-LT" sz="1800" b="1" dirty="0"/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4291172" y="5944306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E (6)</a:t>
                </a:r>
                <a:endParaRPr lang="lt-LT" sz="1800" b="1" dirty="0"/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5785572" y="5947163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G (2) [2]</a:t>
                </a:r>
                <a:endParaRPr lang="lt-LT" sz="1800" b="1" dirty="0"/>
              </a:p>
            </p:txBody>
          </p:sp>
        </p:grpSp>
      </p:grpSp>
      <p:sp>
        <p:nvSpPr>
          <p:cNvPr id="120" name="TextBox 119"/>
          <p:cNvSpPr txBox="1"/>
          <p:nvPr/>
        </p:nvSpPr>
        <p:spPr>
          <a:xfrm>
            <a:off x="8631349" y="2430349"/>
            <a:ext cx="4675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1800" b="1" dirty="0" smtClean="0">
                <a:solidFill>
                  <a:srgbClr val="FF0000"/>
                </a:solidFill>
              </a:rPr>
              <a:t>[0]</a:t>
            </a:r>
            <a:endParaRPr lang="lt-LT" sz="1800" b="1" dirty="0">
              <a:solidFill>
                <a:srgbClr val="FF0000"/>
              </a:solidFill>
            </a:endParaRPr>
          </a:p>
        </p:txBody>
      </p:sp>
      <p:cxnSp>
        <p:nvCxnSpPr>
          <p:cNvPr id="121" name="Straight Arrow Connector 120"/>
          <p:cNvCxnSpPr>
            <a:stCxn id="11" idx="7"/>
            <a:endCxn id="12" idx="1"/>
          </p:cNvCxnSpPr>
          <p:nvPr/>
        </p:nvCxnSpPr>
        <p:spPr>
          <a:xfrm>
            <a:off x="5569601" y="2054701"/>
            <a:ext cx="1465599" cy="561846"/>
          </a:xfrm>
          <a:prstGeom prst="straightConnector1">
            <a:avLst/>
          </a:prstGeom>
          <a:ln w="31750">
            <a:solidFill>
              <a:srgbClr val="FF0000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/>
          <p:cNvSpPr txBox="1"/>
          <p:nvPr/>
        </p:nvSpPr>
        <p:spPr>
          <a:xfrm>
            <a:off x="6486229" y="3454578"/>
            <a:ext cx="4978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1800" b="1" dirty="0" smtClean="0">
                <a:solidFill>
                  <a:srgbClr val="FF0000"/>
                </a:solidFill>
              </a:rPr>
              <a:t>[2]</a:t>
            </a:r>
            <a:endParaRPr lang="lt-LT" sz="1800" b="1" dirty="0">
              <a:solidFill>
                <a:srgbClr val="FF0000"/>
              </a:solidFill>
            </a:endParaRPr>
          </a:p>
        </p:txBody>
      </p:sp>
      <p:cxnSp>
        <p:nvCxnSpPr>
          <p:cNvPr id="38" name="Straight Arrow Connector 37"/>
          <p:cNvCxnSpPr>
            <a:stCxn id="11" idx="4"/>
            <a:endCxn id="10" idx="0"/>
          </p:cNvCxnSpPr>
          <p:nvPr/>
        </p:nvCxnSpPr>
        <p:spPr>
          <a:xfrm>
            <a:off x="5518684" y="2177626"/>
            <a:ext cx="631329" cy="1060928"/>
          </a:xfrm>
          <a:prstGeom prst="straightConnector1">
            <a:avLst/>
          </a:prstGeom>
          <a:ln w="31750">
            <a:solidFill>
              <a:srgbClr val="FF0000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5" name="TextBox 44"/>
              <p:cNvSpPr txBox="1"/>
              <p:nvPr/>
            </p:nvSpPr>
            <p:spPr>
              <a:xfrm>
                <a:off x="5408378" y="1108737"/>
                <a:ext cx="191263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lt-LT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𝒎𝒂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𝒙</m:t>
                      </m:r>
                      <m:d>
                        <m:dPr>
                          <m:ctrlPr>
                            <a:rPr lang="lt-LT" sz="18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lt-LT" sz="18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  <m:r>
                            <a:rPr lang="lt-LT" sz="18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lt-LT" sz="18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𝟎</m:t>
                          </m:r>
                        </m:e>
                      </m:d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</m:oMath>
                  </m:oMathPara>
                </a14:m>
                <a:endParaRPr lang="lt-LT" sz="1800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5" name="TextBox 4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08378" y="1108737"/>
                <a:ext cx="1912635" cy="36933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7" name="TextBox 56"/>
          <p:cNvSpPr txBox="1"/>
          <p:nvPr/>
        </p:nvSpPr>
        <p:spPr>
          <a:xfrm>
            <a:off x="5753822" y="1661421"/>
            <a:ext cx="4978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1800" b="1" dirty="0" smtClean="0">
                <a:solidFill>
                  <a:srgbClr val="FF0000"/>
                </a:solidFill>
              </a:rPr>
              <a:t>[</a:t>
            </a:r>
            <a:r>
              <a:rPr lang="en-US" sz="1800" b="1" dirty="0" smtClean="0">
                <a:solidFill>
                  <a:srgbClr val="FF0000"/>
                </a:solidFill>
              </a:rPr>
              <a:t>3</a:t>
            </a:r>
            <a:r>
              <a:rPr lang="lt-LT" sz="1800" b="1" dirty="0" smtClean="0">
                <a:solidFill>
                  <a:srgbClr val="FF0000"/>
                </a:solidFill>
              </a:rPr>
              <a:t>]</a:t>
            </a:r>
            <a:endParaRPr lang="lt-LT" sz="1800" b="1" dirty="0">
              <a:solidFill>
                <a:srgbClr val="FF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TextBox 57"/>
              <p:cNvSpPr txBox="1"/>
              <p:nvPr/>
            </p:nvSpPr>
            <p:spPr>
              <a:xfrm>
                <a:off x="7158125" y="1108737"/>
                <a:ext cx="191263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𝟑</m:t>
                      </m:r>
                    </m:oMath>
                  </m:oMathPara>
                </a14:m>
                <a:endParaRPr lang="lt-LT" sz="1800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8" name="TextBox 5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58125" y="1108737"/>
                <a:ext cx="1912635" cy="36933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592415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/>
      <p:bldP spid="122" grpId="0"/>
      <p:bldP spid="45" grpId="0"/>
      <p:bldP spid="57" grpId="0"/>
      <p:bldP spid="5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95536" y="332656"/>
            <a:ext cx="82089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400" dirty="0" smtClean="0"/>
              <a:t>Pritaikykime </a:t>
            </a:r>
            <a:r>
              <a:rPr lang="lt-LT" sz="2400" dirty="0" err="1" smtClean="0"/>
              <a:t>priešsrovio</a:t>
            </a:r>
            <a:r>
              <a:rPr lang="lt-LT" sz="2400" dirty="0" smtClean="0"/>
              <a:t> algoritmą</a:t>
            </a:r>
            <a:endParaRPr lang="lt-LT" sz="2400" dirty="0"/>
          </a:p>
        </p:txBody>
      </p:sp>
      <p:grpSp>
        <p:nvGrpSpPr>
          <p:cNvPr id="56" name="Group 55"/>
          <p:cNvGrpSpPr/>
          <p:nvPr/>
        </p:nvGrpSpPr>
        <p:grpSpPr>
          <a:xfrm>
            <a:off x="179512" y="1124744"/>
            <a:ext cx="8964488" cy="2702023"/>
            <a:chOff x="41659" y="3614472"/>
            <a:chExt cx="8964488" cy="2702023"/>
          </a:xfrm>
        </p:grpSpPr>
        <p:sp>
          <p:nvSpPr>
            <p:cNvPr id="48" name="TextBox 47"/>
            <p:cNvSpPr txBox="1"/>
            <p:nvPr/>
          </p:nvSpPr>
          <p:spPr>
            <a:xfrm>
              <a:off x="7094768" y="4921609"/>
              <a:ext cx="191137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lt-LT" sz="1800" b="1" dirty="0" smtClean="0"/>
                <a:t>PABAIGA (0) [0]</a:t>
              </a:r>
              <a:endParaRPr lang="lt-LT" sz="1800" b="1" dirty="0"/>
            </a:p>
          </p:txBody>
        </p:sp>
        <p:grpSp>
          <p:nvGrpSpPr>
            <p:cNvPr id="47" name="Group 46"/>
            <p:cNvGrpSpPr/>
            <p:nvPr/>
          </p:nvGrpSpPr>
          <p:grpSpPr>
            <a:xfrm>
              <a:off x="41659" y="3614472"/>
              <a:ext cx="6978613" cy="2702023"/>
              <a:chOff x="41659" y="3614472"/>
              <a:chExt cx="6978613" cy="2702023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547664" y="479715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2771800" y="3981388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6" name="Oval 5"/>
              <p:cNvSpPr/>
              <p:nvPr/>
            </p:nvSpPr>
            <p:spPr>
              <a:xfrm>
                <a:off x="2771800" y="4807396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7" name="Oval 6"/>
              <p:cNvSpPr/>
              <p:nvPr/>
            </p:nvSpPr>
            <p:spPr>
              <a:xfrm>
                <a:off x="2777158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3851920" y="4418961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4499992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5940152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5308823" y="4523338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6876256" y="5085184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cxnSp>
            <p:nvCxnSpPr>
              <p:cNvPr id="13" name="Straight Arrow Connector 12"/>
              <p:cNvCxnSpPr>
                <a:stCxn id="3" idx="7"/>
              </p:cNvCxnSpPr>
              <p:nvPr/>
            </p:nvCxnSpPr>
            <p:spPr>
              <a:xfrm flipV="1">
                <a:off x="1670589" y="4125404"/>
                <a:ext cx="1101211" cy="692839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Arrow Connector 14"/>
              <p:cNvCxnSpPr>
                <a:stCxn id="3" idx="5"/>
                <a:endCxn id="7" idx="1"/>
              </p:cNvCxnSpPr>
              <p:nvPr/>
            </p:nvCxnSpPr>
            <p:spPr>
              <a:xfrm>
                <a:off x="1670589" y="4920077"/>
                <a:ext cx="1127660" cy="82929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/>
              <p:cNvCxnSpPr>
                <a:stCxn id="3" idx="6"/>
                <a:endCxn id="6" idx="2"/>
              </p:cNvCxnSpPr>
              <p:nvPr/>
            </p:nvCxnSpPr>
            <p:spPr>
              <a:xfrm>
                <a:off x="1691680" y="4869160"/>
                <a:ext cx="1080120" cy="10244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Arrow Connector 20"/>
              <p:cNvCxnSpPr>
                <a:stCxn id="5" idx="6"/>
                <a:endCxn id="8" idx="1"/>
              </p:cNvCxnSpPr>
              <p:nvPr/>
            </p:nvCxnSpPr>
            <p:spPr>
              <a:xfrm>
                <a:off x="2915816" y="4053396"/>
                <a:ext cx="957195" cy="38665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Arrow Connector 23"/>
              <p:cNvCxnSpPr>
                <a:stCxn id="6" idx="6"/>
                <a:endCxn id="8" idx="3"/>
              </p:cNvCxnSpPr>
              <p:nvPr/>
            </p:nvCxnSpPr>
            <p:spPr>
              <a:xfrm flipV="1">
                <a:off x="2915816" y="4541886"/>
                <a:ext cx="957195" cy="337518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Arrow Connector 26"/>
              <p:cNvCxnSpPr>
                <a:stCxn id="7" idx="6"/>
                <a:endCxn id="9" idx="2"/>
              </p:cNvCxnSpPr>
              <p:nvPr/>
            </p:nvCxnSpPr>
            <p:spPr>
              <a:xfrm>
                <a:off x="2921174" y="5800290"/>
                <a:ext cx="1578818" cy="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Arrow Connector 29"/>
              <p:cNvCxnSpPr>
                <a:stCxn id="8" idx="6"/>
                <a:endCxn id="11" idx="2"/>
              </p:cNvCxnSpPr>
              <p:nvPr/>
            </p:nvCxnSpPr>
            <p:spPr>
              <a:xfrm>
                <a:off x="3995936" y="4490969"/>
                <a:ext cx="1312887" cy="104377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Arrow Connector 32"/>
              <p:cNvCxnSpPr>
                <a:stCxn id="9" idx="6"/>
                <a:endCxn id="10" idx="2"/>
              </p:cNvCxnSpPr>
              <p:nvPr/>
            </p:nvCxnSpPr>
            <p:spPr>
              <a:xfrm>
                <a:off x="4644008" y="5800290"/>
                <a:ext cx="1296144" cy="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Arrow Connector 35"/>
              <p:cNvCxnSpPr>
                <a:stCxn id="11" idx="4"/>
                <a:endCxn id="10" idx="0"/>
              </p:cNvCxnSpPr>
              <p:nvPr/>
            </p:nvCxnSpPr>
            <p:spPr>
              <a:xfrm>
                <a:off x="5380831" y="4667354"/>
                <a:ext cx="631329" cy="1060928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Arrow Connector 40"/>
              <p:cNvCxnSpPr>
                <a:stCxn id="11" idx="7"/>
                <a:endCxn id="12" idx="1"/>
              </p:cNvCxnSpPr>
              <p:nvPr/>
            </p:nvCxnSpPr>
            <p:spPr>
              <a:xfrm>
                <a:off x="5431748" y="4544429"/>
                <a:ext cx="1465599" cy="56184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Arrow Connector 43"/>
              <p:cNvCxnSpPr>
                <a:stCxn id="10" idx="6"/>
                <a:endCxn id="12" idx="4"/>
              </p:cNvCxnSpPr>
              <p:nvPr/>
            </p:nvCxnSpPr>
            <p:spPr>
              <a:xfrm flipV="1">
                <a:off x="6084168" y="5229200"/>
                <a:ext cx="864096" cy="57109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extBox 45"/>
              <p:cNvSpPr txBox="1"/>
              <p:nvPr/>
            </p:nvSpPr>
            <p:spPr>
              <a:xfrm>
                <a:off x="41659" y="4501949"/>
                <a:ext cx="178881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PRADŽIA (0)</a:t>
                </a:r>
                <a:endParaRPr lang="lt-LT" sz="1800" b="1" dirty="0"/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2539431" y="5876822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C (9)</a:t>
                </a:r>
                <a:endParaRPr lang="lt-LT" sz="1800" b="1" dirty="0"/>
              </a:p>
            </p:txBody>
          </p:sp>
          <p:sp>
            <p:nvSpPr>
              <p:cNvPr id="50" name="TextBox 49"/>
              <p:cNvSpPr txBox="1"/>
              <p:nvPr/>
            </p:nvSpPr>
            <p:spPr>
              <a:xfrm>
                <a:off x="2483768" y="3614472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A (8)</a:t>
                </a:r>
                <a:endParaRPr lang="lt-LT" sz="1800" b="1" dirty="0"/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2510701" y="4951412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B (5)</a:t>
                </a:r>
                <a:endParaRPr lang="lt-LT" sz="1800" b="1" dirty="0"/>
              </a:p>
            </p:txBody>
          </p:sp>
          <p:sp>
            <p:nvSpPr>
              <p:cNvPr id="52" name="TextBox 51"/>
              <p:cNvSpPr txBox="1"/>
              <p:nvPr/>
            </p:nvSpPr>
            <p:spPr>
              <a:xfrm>
                <a:off x="3760824" y="4013625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D (12)</a:t>
                </a:r>
                <a:endParaRPr lang="lt-LT" sz="1800" b="1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166146" y="4156565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F (1)</a:t>
                </a:r>
                <a:r>
                  <a:rPr lang="en-US" sz="1800" b="1" dirty="0" smtClean="0"/>
                  <a:t> [3]</a:t>
                </a:r>
                <a:endParaRPr lang="lt-LT" sz="1800" b="1" dirty="0"/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4291172" y="5944306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E (6)</a:t>
                </a:r>
                <a:endParaRPr lang="lt-LT" sz="1800" b="1" dirty="0"/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5785572" y="5947163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G (2) [2]</a:t>
                </a:r>
                <a:endParaRPr lang="lt-LT" sz="1800" b="1" dirty="0"/>
              </a:p>
            </p:txBody>
          </p:sp>
        </p:grpSp>
      </p:grpSp>
      <p:cxnSp>
        <p:nvCxnSpPr>
          <p:cNvPr id="121" name="Straight Arrow Connector 120"/>
          <p:cNvCxnSpPr/>
          <p:nvPr/>
        </p:nvCxnSpPr>
        <p:spPr>
          <a:xfrm>
            <a:off x="4781861" y="3321397"/>
            <a:ext cx="1296144" cy="0"/>
          </a:xfrm>
          <a:prstGeom prst="straightConnector1">
            <a:avLst/>
          </a:prstGeom>
          <a:ln w="31750">
            <a:solidFill>
              <a:srgbClr val="FF0000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/>
          <p:cNvSpPr txBox="1"/>
          <p:nvPr/>
        </p:nvSpPr>
        <p:spPr>
          <a:xfrm>
            <a:off x="6486229" y="3470828"/>
            <a:ext cx="4978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1800" b="1" dirty="0" smtClean="0">
                <a:solidFill>
                  <a:srgbClr val="FF0000"/>
                </a:solidFill>
              </a:rPr>
              <a:t>[2]</a:t>
            </a:r>
            <a:endParaRPr lang="lt-LT" sz="1800" b="1" dirty="0">
              <a:solidFill>
                <a:srgbClr val="FF0000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4927278" y="3444428"/>
            <a:ext cx="4978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1800" b="1" dirty="0" smtClean="0">
                <a:solidFill>
                  <a:srgbClr val="FF0000"/>
                </a:solidFill>
              </a:rPr>
              <a:t>[</a:t>
            </a:r>
            <a:r>
              <a:rPr lang="en-US" sz="1800" b="1" dirty="0" smtClean="0">
                <a:solidFill>
                  <a:srgbClr val="FF0000"/>
                </a:solidFill>
              </a:rPr>
              <a:t>8</a:t>
            </a:r>
            <a:r>
              <a:rPr lang="lt-LT" sz="1800" b="1" dirty="0" smtClean="0">
                <a:solidFill>
                  <a:srgbClr val="FF0000"/>
                </a:solidFill>
              </a:rPr>
              <a:t>]</a:t>
            </a:r>
            <a:endParaRPr lang="lt-LT" sz="1800" b="1" dirty="0">
              <a:solidFill>
                <a:srgbClr val="FF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TextBox 57"/>
              <p:cNvSpPr txBox="1"/>
              <p:nvPr/>
            </p:nvSpPr>
            <p:spPr>
              <a:xfrm>
                <a:off x="3898677" y="3906753"/>
                <a:ext cx="191263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𝟔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𝟖</m:t>
                      </m:r>
                    </m:oMath>
                  </m:oMathPara>
                </a14:m>
                <a:endParaRPr lang="lt-LT" sz="1800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8" name="TextBox 5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98677" y="3906753"/>
                <a:ext cx="1912635" cy="36933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9113881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/>
      <p:bldP spid="57" grpId="0"/>
      <p:bldP spid="5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95536" y="332656"/>
            <a:ext cx="82089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400" dirty="0" smtClean="0"/>
              <a:t>Pritaikykime </a:t>
            </a:r>
            <a:r>
              <a:rPr lang="lt-LT" sz="2400" dirty="0" err="1" smtClean="0"/>
              <a:t>priešsrovio</a:t>
            </a:r>
            <a:r>
              <a:rPr lang="lt-LT" sz="2400" dirty="0" smtClean="0"/>
              <a:t> algoritmą</a:t>
            </a:r>
            <a:endParaRPr lang="lt-LT" sz="2400" dirty="0"/>
          </a:p>
        </p:txBody>
      </p:sp>
      <p:grpSp>
        <p:nvGrpSpPr>
          <p:cNvPr id="56" name="Group 55"/>
          <p:cNvGrpSpPr/>
          <p:nvPr/>
        </p:nvGrpSpPr>
        <p:grpSpPr>
          <a:xfrm>
            <a:off x="179512" y="1124744"/>
            <a:ext cx="8964488" cy="2702023"/>
            <a:chOff x="41659" y="3614472"/>
            <a:chExt cx="8964488" cy="2702023"/>
          </a:xfrm>
        </p:grpSpPr>
        <p:sp>
          <p:nvSpPr>
            <p:cNvPr id="48" name="TextBox 47"/>
            <p:cNvSpPr txBox="1"/>
            <p:nvPr/>
          </p:nvSpPr>
          <p:spPr>
            <a:xfrm>
              <a:off x="7094768" y="4921609"/>
              <a:ext cx="191137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lt-LT" sz="1800" b="1" dirty="0" smtClean="0"/>
                <a:t>PABAIGA (0) [0]</a:t>
              </a:r>
              <a:endParaRPr lang="lt-LT" sz="1800" b="1" dirty="0"/>
            </a:p>
          </p:txBody>
        </p:sp>
        <p:grpSp>
          <p:nvGrpSpPr>
            <p:cNvPr id="47" name="Group 46"/>
            <p:cNvGrpSpPr/>
            <p:nvPr/>
          </p:nvGrpSpPr>
          <p:grpSpPr>
            <a:xfrm>
              <a:off x="41659" y="3614472"/>
              <a:ext cx="6978613" cy="2702023"/>
              <a:chOff x="41659" y="3614472"/>
              <a:chExt cx="6978613" cy="2702023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547664" y="479715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2771800" y="3981388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6" name="Oval 5"/>
              <p:cNvSpPr/>
              <p:nvPr/>
            </p:nvSpPr>
            <p:spPr>
              <a:xfrm>
                <a:off x="2771800" y="4807396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7" name="Oval 6"/>
              <p:cNvSpPr/>
              <p:nvPr/>
            </p:nvSpPr>
            <p:spPr>
              <a:xfrm>
                <a:off x="2777158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3851920" y="4418961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4499992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5940152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5308823" y="4523338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6876256" y="5085184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cxnSp>
            <p:nvCxnSpPr>
              <p:cNvPr id="13" name="Straight Arrow Connector 12"/>
              <p:cNvCxnSpPr>
                <a:stCxn id="3" idx="7"/>
              </p:cNvCxnSpPr>
              <p:nvPr/>
            </p:nvCxnSpPr>
            <p:spPr>
              <a:xfrm flipV="1">
                <a:off x="1670589" y="4125404"/>
                <a:ext cx="1101211" cy="692839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Arrow Connector 14"/>
              <p:cNvCxnSpPr>
                <a:stCxn id="3" idx="5"/>
                <a:endCxn id="7" idx="1"/>
              </p:cNvCxnSpPr>
              <p:nvPr/>
            </p:nvCxnSpPr>
            <p:spPr>
              <a:xfrm>
                <a:off x="1670589" y="4920077"/>
                <a:ext cx="1127660" cy="82929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/>
              <p:cNvCxnSpPr>
                <a:stCxn id="3" idx="6"/>
                <a:endCxn id="6" idx="2"/>
              </p:cNvCxnSpPr>
              <p:nvPr/>
            </p:nvCxnSpPr>
            <p:spPr>
              <a:xfrm>
                <a:off x="1691680" y="4869160"/>
                <a:ext cx="1080120" cy="10244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Arrow Connector 20"/>
              <p:cNvCxnSpPr>
                <a:stCxn id="5" idx="6"/>
                <a:endCxn id="8" idx="1"/>
              </p:cNvCxnSpPr>
              <p:nvPr/>
            </p:nvCxnSpPr>
            <p:spPr>
              <a:xfrm>
                <a:off x="2915816" y="4053396"/>
                <a:ext cx="957195" cy="38665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Arrow Connector 23"/>
              <p:cNvCxnSpPr>
                <a:stCxn id="6" idx="6"/>
                <a:endCxn id="8" idx="3"/>
              </p:cNvCxnSpPr>
              <p:nvPr/>
            </p:nvCxnSpPr>
            <p:spPr>
              <a:xfrm flipV="1">
                <a:off x="2915816" y="4541886"/>
                <a:ext cx="957195" cy="337518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Arrow Connector 26"/>
              <p:cNvCxnSpPr>
                <a:stCxn id="7" idx="6"/>
                <a:endCxn id="9" idx="2"/>
              </p:cNvCxnSpPr>
              <p:nvPr/>
            </p:nvCxnSpPr>
            <p:spPr>
              <a:xfrm>
                <a:off x="2921174" y="5800290"/>
                <a:ext cx="1578818" cy="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Arrow Connector 29"/>
              <p:cNvCxnSpPr>
                <a:stCxn id="8" idx="6"/>
                <a:endCxn id="11" idx="2"/>
              </p:cNvCxnSpPr>
              <p:nvPr/>
            </p:nvCxnSpPr>
            <p:spPr>
              <a:xfrm>
                <a:off x="3995936" y="4490969"/>
                <a:ext cx="1312887" cy="104377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Arrow Connector 32"/>
              <p:cNvCxnSpPr>
                <a:stCxn id="9" idx="6"/>
                <a:endCxn id="10" idx="2"/>
              </p:cNvCxnSpPr>
              <p:nvPr/>
            </p:nvCxnSpPr>
            <p:spPr>
              <a:xfrm>
                <a:off x="4644008" y="5800290"/>
                <a:ext cx="1296144" cy="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Arrow Connector 35"/>
              <p:cNvCxnSpPr>
                <a:stCxn id="11" idx="4"/>
                <a:endCxn id="10" idx="0"/>
              </p:cNvCxnSpPr>
              <p:nvPr/>
            </p:nvCxnSpPr>
            <p:spPr>
              <a:xfrm>
                <a:off x="5380831" y="4667354"/>
                <a:ext cx="631329" cy="1060928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Arrow Connector 40"/>
              <p:cNvCxnSpPr>
                <a:stCxn id="11" idx="7"/>
                <a:endCxn id="12" idx="1"/>
              </p:cNvCxnSpPr>
              <p:nvPr/>
            </p:nvCxnSpPr>
            <p:spPr>
              <a:xfrm>
                <a:off x="5431748" y="4544429"/>
                <a:ext cx="1465599" cy="56184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Arrow Connector 43"/>
              <p:cNvCxnSpPr>
                <a:stCxn id="10" idx="6"/>
                <a:endCxn id="12" idx="4"/>
              </p:cNvCxnSpPr>
              <p:nvPr/>
            </p:nvCxnSpPr>
            <p:spPr>
              <a:xfrm flipV="1">
                <a:off x="6084168" y="5229200"/>
                <a:ext cx="864096" cy="57109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extBox 45"/>
              <p:cNvSpPr txBox="1"/>
              <p:nvPr/>
            </p:nvSpPr>
            <p:spPr>
              <a:xfrm>
                <a:off x="41659" y="4501949"/>
                <a:ext cx="178881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PRADŽIA (0)</a:t>
                </a:r>
                <a:endParaRPr lang="lt-LT" sz="1800" b="1" dirty="0"/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2539431" y="5876822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C (9)</a:t>
                </a:r>
                <a:endParaRPr lang="lt-LT" sz="1800" b="1" dirty="0"/>
              </a:p>
            </p:txBody>
          </p:sp>
          <p:sp>
            <p:nvSpPr>
              <p:cNvPr id="50" name="TextBox 49"/>
              <p:cNvSpPr txBox="1"/>
              <p:nvPr/>
            </p:nvSpPr>
            <p:spPr>
              <a:xfrm>
                <a:off x="2483768" y="3614472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A (8)</a:t>
                </a:r>
                <a:endParaRPr lang="lt-LT" sz="1800" b="1" dirty="0"/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2510701" y="4951412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B (5)</a:t>
                </a:r>
                <a:endParaRPr lang="lt-LT" sz="1800" b="1" dirty="0"/>
              </a:p>
            </p:txBody>
          </p:sp>
          <p:sp>
            <p:nvSpPr>
              <p:cNvPr id="52" name="TextBox 51"/>
              <p:cNvSpPr txBox="1"/>
              <p:nvPr/>
            </p:nvSpPr>
            <p:spPr>
              <a:xfrm>
                <a:off x="3760824" y="4013625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D (12)</a:t>
                </a:r>
                <a:endParaRPr lang="lt-LT" sz="1800" b="1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166146" y="4156565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F (1)</a:t>
                </a:r>
                <a:r>
                  <a:rPr lang="en-US" sz="1800" b="1" dirty="0" smtClean="0"/>
                  <a:t> [3]</a:t>
                </a:r>
                <a:endParaRPr lang="lt-LT" sz="1800" b="1" dirty="0"/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4291172" y="5944306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E (6)</a:t>
                </a:r>
                <a:r>
                  <a:rPr lang="en-US" sz="1800" b="1" dirty="0" smtClean="0"/>
                  <a:t> [8]</a:t>
                </a:r>
                <a:endParaRPr lang="lt-LT" sz="1800" b="1" dirty="0"/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5785572" y="5947163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G (2) [2]</a:t>
                </a:r>
                <a:endParaRPr lang="lt-LT" sz="1800" b="1" dirty="0"/>
              </a:p>
            </p:txBody>
          </p:sp>
        </p:grpSp>
      </p:grpSp>
      <p:cxnSp>
        <p:nvCxnSpPr>
          <p:cNvPr id="121" name="Straight Arrow Connector 120"/>
          <p:cNvCxnSpPr/>
          <p:nvPr/>
        </p:nvCxnSpPr>
        <p:spPr>
          <a:xfrm>
            <a:off x="3089909" y="3318152"/>
            <a:ext cx="1547936" cy="0"/>
          </a:xfrm>
          <a:prstGeom prst="straightConnector1">
            <a:avLst/>
          </a:prstGeom>
          <a:ln w="31750">
            <a:solidFill>
              <a:srgbClr val="FF0000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/>
          <p:cNvSpPr txBox="1"/>
          <p:nvPr/>
        </p:nvSpPr>
        <p:spPr>
          <a:xfrm>
            <a:off x="4959373" y="3454578"/>
            <a:ext cx="4978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1800" b="1" dirty="0" smtClean="0">
                <a:solidFill>
                  <a:srgbClr val="FF0000"/>
                </a:solidFill>
              </a:rPr>
              <a:t>[</a:t>
            </a:r>
            <a:r>
              <a:rPr lang="en-US" sz="1800" b="1" dirty="0" smtClean="0">
                <a:solidFill>
                  <a:srgbClr val="FF0000"/>
                </a:solidFill>
              </a:rPr>
              <a:t>8</a:t>
            </a:r>
            <a:r>
              <a:rPr lang="lt-LT" sz="1800" b="1" dirty="0" smtClean="0">
                <a:solidFill>
                  <a:srgbClr val="FF0000"/>
                </a:solidFill>
              </a:rPr>
              <a:t>]</a:t>
            </a:r>
            <a:endParaRPr lang="lt-LT" sz="1800" b="1" dirty="0">
              <a:solidFill>
                <a:srgbClr val="FF0000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3178902" y="3368351"/>
            <a:ext cx="7033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1800" b="1" dirty="0" smtClean="0">
                <a:solidFill>
                  <a:srgbClr val="FF0000"/>
                </a:solidFill>
              </a:rPr>
              <a:t>[</a:t>
            </a:r>
            <a:r>
              <a:rPr lang="en-US" sz="1800" b="1" dirty="0" smtClean="0">
                <a:solidFill>
                  <a:srgbClr val="FF0000"/>
                </a:solidFill>
              </a:rPr>
              <a:t>17</a:t>
            </a:r>
            <a:r>
              <a:rPr lang="lt-LT" sz="1800" b="1" dirty="0" smtClean="0">
                <a:solidFill>
                  <a:srgbClr val="FF0000"/>
                </a:solidFill>
              </a:rPr>
              <a:t>]</a:t>
            </a:r>
            <a:endParaRPr lang="lt-LT" sz="1800" b="1" dirty="0">
              <a:solidFill>
                <a:srgbClr val="FF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TextBox 57"/>
              <p:cNvSpPr txBox="1"/>
              <p:nvPr/>
            </p:nvSpPr>
            <p:spPr>
              <a:xfrm>
                <a:off x="2149146" y="4068329"/>
                <a:ext cx="191263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𝟗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𝟖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𝟏𝟕</m:t>
                      </m:r>
                    </m:oMath>
                  </m:oMathPara>
                </a14:m>
                <a:endParaRPr lang="lt-LT" sz="1800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8" name="TextBox 5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49146" y="4068329"/>
                <a:ext cx="1912635" cy="36933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750448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/>
      <p:bldP spid="57" grpId="0"/>
      <p:bldP spid="5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Box 1"/>
              <p:cNvSpPr txBox="1"/>
              <p:nvPr/>
            </p:nvSpPr>
            <p:spPr>
              <a:xfrm>
                <a:off x="179512" y="260648"/>
                <a:ext cx="8640960" cy="267765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2800" b="1" i="1" dirty="0" smtClean="0"/>
                  <a:t>Informatikos olimpiados uždavinys.</a:t>
                </a:r>
                <a:r>
                  <a:rPr lang="lt-LT" sz="2800" dirty="0" smtClean="0"/>
                  <a:t> Tegu turime </a:t>
                </a:r>
              </a:p>
              <a:p>
                <a:endParaRPr lang="lt-LT" sz="2800" b="0" i="1" dirty="0" smtClean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lt-LT" sz="2800" dirty="0" smtClean="0"/>
                  <a:t>  - kotletų, kuriuos reikia apkepti iš dviejų pusių, skaičius;</a:t>
                </a:r>
              </a:p>
              <a:p>
                <a14:m>
                  <m:oMath xmlns:m="http://schemas.openxmlformats.org/officeDocument/2006/math"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lt-LT" sz="2800" dirty="0" smtClean="0"/>
                  <a:t>  - kotletų, kurie vienu metu telpa keptuvėje, skaičius;</a:t>
                </a:r>
              </a:p>
              <a:p>
                <a14:m>
                  <m:oMath xmlns:m="http://schemas.openxmlformats.org/officeDocument/2006/math"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r>
                  <a:rPr lang="lt-LT" sz="2800" dirty="0" smtClean="0"/>
                  <a:t>  - vienos kotleto pusės kepimo laikas.</a:t>
                </a:r>
              </a:p>
              <a:p>
                <a:r>
                  <a:rPr lang="lt-LT" sz="2800" dirty="0" smtClean="0"/>
                  <a:t>Kiek laiko reikės visam darbui atlikti?</a:t>
                </a:r>
                <a:endParaRPr lang="lt-LT" sz="2800" dirty="0"/>
              </a:p>
            </p:txBody>
          </p:sp>
        </mc:Choice>
        <mc:Fallback xmlns="">
          <p:sp>
            <p:nvSpPr>
              <p:cNvPr id="2" name="TextBox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9512" y="260648"/>
                <a:ext cx="8640960" cy="2677656"/>
              </a:xfrm>
              <a:prstGeom prst="rect">
                <a:avLst/>
              </a:prstGeom>
              <a:blipFill>
                <a:blip r:embed="rId2"/>
                <a:stretch>
                  <a:fillRect l="-1410" t="-2506" r="-1058" b="-5467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/>
              <p:cNvSpPr txBox="1"/>
              <p:nvPr/>
            </p:nvSpPr>
            <p:spPr>
              <a:xfrm>
                <a:off x="503040" y="3717032"/>
                <a:ext cx="7741368" cy="13849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2800" dirty="0" smtClean="0"/>
                  <a:t>Imkime paprastesnį pavyzdį:</a:t>
                </a:r>
              </a:p>
              <a:p>
                <a:endParaRPr lang="lt-LT" sz="2800" b="0" i="1" dirty="0" smtClean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lt-LT" sz="2800" b="0" i="1" smtClean="0"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n-US" sz="2800" b="0" i="1" smtClean="0">
                          <a:latin typeface="Cambria Math" panose="02040503050406030204" pitchFamily="18" charset="0"/>
                        </a:rPr>
                        <m:t>=3, </m:t>
                      </m:r>
                      <m:r>
                        <a:rPr lang="lt-LT" sz="2800" b="0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lt-LT" sz="2800" b="0" i="1" smtClean="0">
                          <a:latin typeface="Cambria Math" panose="02040503050406030204" pitchFamily="18" charset="0"/>
                        </a:rPr>
                        <m:t>𝑚</m:t>
                      </m:r>
                      <m:r>
                        <a:rPr lang="en-US" sz="2800" b="0" i="1" smtClean="0">
                          <a:latin typeface="Cambria Math" panose="02040503050406030204" pitchFamily="18" charset="0"/>
                        </a:rPr>
                        <m:t>=2,  </m:t>
                      </m:r>
                      <m:r>
                        <a:rPr lang="lt-LT" sz="2800" b="0" i="1" smtClean="0">
                          <a:latin typeface="Cambria Math" panose="02040503050406030204" pitchFamily="18" charset="0"/>
                        </a:rPr>
                        <m:t>𝑘</m:t>
                      </m:r>
                      <m:r>
                        <a:rPr lang="en-US" sz="2800" b="0" i="1" smtClean="0">
                          <a:latin typeface="Cambria Math" panose="02040503050406030204" pitchFamily="18" charset="0"/>
                        </a:rPr>
                        <m:t>=1.</m:t>
                      </m:r>
                    </m:oMath>
                  </m:oMathPara>
                </a14:m>
                <a:endParaRPr lang="lt-LT" sz="2800" dirty="0"/>
              </a:p>
            </p:txBody>
          </p:sp>
        </mc:Choice>
        <mc:Fallback xmlns="">
          <p:sp>
            <p:nvSpPr>
              <p:cNvPr id="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3040" y="3717032"/>
                <a:ext cx="7741368" cy="1384995"/>
              </a:xfrm>
              <a:prstGeom prst="rect">
                <a:avLst/>
              </a:prstGeom>
              <a:blipFill>
                <a:blip r:embed="rId3"/>
                <a:stretch>
                  <a:fillRect l="-1655" t="-4846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TextBox 3"/>
          <p:cNvSpPr txBox="1"/>
          <p:nvPr/>
        </p:nvSpPr>
        <p:spPr>
          <a:xfrm>
            <a:off x="503040" y="5619145"/>
            <a:ext cx="774136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/>
              <a:t>Išsprendėte šį uždavinį? </a:t>
            </a:r>
          </a:p>
          <a:p>
            <a:r>
              <a:rPr lang="lt-LT" sz="2800" dirty="0" smtClean="0"/>
              <a:t>Atsakymą užsirašykite, prie sprendimo dar grįšime.</a:t>
            </a:r>
            <a:endParaRPr lang="lt-LT" sz="2800" dirty="0"/>
          </a:p>
        </p:txBody>
      </p:sp>
    </p:spTree>
    <p:extLst>
      <p:ext uri="{BB962C8B-B14F-4D97-AF65-F5344CB8AC3E}">
        <p14:creationId xmlns:p14="http://schemas.microsoft.com/office/powerpoint/2010/main" val="36379731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/>
      <p:bldP spid="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95536" y="332656"/>
            <a:ext cx="82089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400" dirty="0" smtClean="0"/>
              <a:t>Pritaikykime </a:t>
            </a:r>
            <a:r>
              <a:rPr lang="lt-LT" sz="2400" dirty="0" err="1" smtClean="0"/>
              <a:t>priešsrovio</a:t>
            </a:r>
            <a:r>
              <a:rPr lang="lt-LT" sz="2400" dirty="0" smtClean="0"/>
              <a:t> algoritmą</a:t>
            </a:r>
            <a:endParaRPr lang="lt-LT" sz="2400" dirty="0"/>
          </a:p>
        </p:txBody>
      </p:sp>
      <p:grpSp>
        <p:nvGrpSpPr>
          <p:cNvPr id="56" name="Group 55"/>
          <p:cNvGrpSpPr/>
          <p:nvPr/>
        </p:nvGrpSpPr>
        <p:grpSpPr>
          <a:xfrm>
            <a:off x="179512" y="1124744"/>
            <a:ext cx="8964488" cy="2702023"/>
            <a:chOff x="41659" y="3614472"/>
            <a:chExt cx="8964488" cy="2702023"/>
          </a:xfrm>
        </p:grpSpPr>
        <p:sp>
          <p:nvSpPr>
            <p:cNvPr id="48" name="TextBox 47"/>
            <p:cNvSpPr txBox="1"/>
            <p:nvPr/>
          </p:nvSpPr>
          <p:spPr>
            <a:xfrm>
              <a:off x="7094768" y="4921609"/>
              <a:ext cx="191137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lt-LT" sz="1800" b="1" dirty="0" smtClean="0"/>
                <a:t>PABAIGA (0) [0]</a:t>
              </a:r>
              <a:endParaRPr lang="lt-LT" sz="1800" b="1" dirty="0"/>
            </a:p>
          </p:txBody>
        </p:sp>
        <p:grpSp>
          <p:nvGrpSpPr>
            <p:cNvPr id="47" name="Group 46"/>
            <p:cNvGrpSpPr/>
            <p:nvPr/>
          </p:nvGrpSpPr>
          <p:grpSpPr>
            <a:xfrm>
              <a:off x="41659" y="3614472"/>
              <a:ext cx="6978613" cy="2702023"/>
              <a:chOff x="41659" y="3614472"/>
              <a:chExt cx="6978613" cy="2702023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547664" y="479715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2771800" y="3981388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6" name="Oval 5"/>
              <p:cNvSpPr/>
              <p:nvPr/>
            </p:nvSpPr>
            <p:spPr>
              <a:xfrm>
                <a:off x="2771800" y="4807396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7" name="Oval 6"/>
              <p:cNvSpPr/>
              <p:nvPr/>
            </p:nvSpPr>
            <p:spPr>
              <a:xfrm>
                <a:off x="2777158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3851920" y="4418961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4499992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5940152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5308823" y="4523338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6876256" y="5085184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cxnSp>
            <p:nvCxnSpPr>
              <p:cNvPr id="13" name="Straight Arrow Connector 12"/>
              <p:cNvCxnSpPr>
                <a:stCxn id="3" idx="7"/>
              </p:cNvCxnSpPr>
              <p:nvPr/>
            </p:nvCxnSpPr>
            <p:spPr>
              <a:xfrm flipV="1">
                <a:off x="1670589" y="4125404"/>
                <a:ext cx="1101211" cy="692839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Arrow Connector 14"/>
              <p:cNvCxnSpPr>
                <a:stCxn id="3" idx="5"/>
                <a:endCxn id="7" idx="1"/>
              </p:cNvCxnSpPr>
              <p:nvPr/>
            </p:nvCxnSpPr>
            <p:spPr>
              <a:xfrm>
                <a:off x="1670589" y="4920077"/>
                <a:ext cx="1127660" cy="82929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/>
              <p:cNvCxnSpPr>
                <a:stCxn id="3" idx="6"/>
                <a:endCxn id="6" idx="2"/>
              </p:cNvCxnSpPr>
              <p:nvPr/>
            </p:nvCxnSpPr>
            <p:spPr>
              <a:xfrm>
                <a:off x="1691680" y="4869160"/>
                <a:ext cx="1080120" cy="10244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Arrow Connector 20"/>
              <p:cNvCxnSpPr>
                <a:stCxn id="5" idx="6"/>
                <a:endCxn id="8" idx="1"/>
              </p:cNvCxnSpPr>
              <p:nvPr/>
            </p:nvCxnSpPr>
            <p:spPr>
              <a:xfrm>
                <a:off x="2915816" y="4053396"/>
                <a:ext cx="957195" cy="38665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Arrow Connector 23"/>
              <p:cNvCxnSpPr>
                <a:stCxn id="6" idx="6"/>
                <a:endCxn id="8" idx="3"/>
              </p:cNvCxnSpPr>
              <p:nvPr/>
            </p:nvCxnSpPr>
            <p:spPr>
              <a:xfrm flipV="1">
                <a:off x="2915816" y="4541886"/>
                <a:ext cx="957195" cy="337518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Arrow Connector 26"/>
              <p:cNvCxnSpPr>
                <a:stCxn id="7" idx="6"/>
                <a:endCxn id="9" idx="2"/>
              </p:cNvCxnSpPr>
              <p:nvPr/>
            </p:nvCxnSpPr>
            <p:spPr>
              <a:xfrm>
                <a:off x="2921174" y="5800290"/>
                <a:ext cx="1578818" cy="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Arrow Connector 29"/>
              <p:cNvCxnSpPr>
                <a:stCxn id="8" idx="6"/>
                <a:endCxn id="11" idx="2"/>
              </p:cNvCxnSpPr>
              <p:nvPr/>
            </p:nvCxnSpPr>
            <p:spPr>
              <a:xfrm>
                <a:off x="3995936" y="4490969"/>
                <a:ext cx="1312887" cy="104377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Arrow Connector 32"/>
              <p:cNvCxnSpPr>
                <a:stCxn id="9" idx="6"/>
                <a:endCxn id="10" idx="2"/>
              </p:cNvCxnSpPr>
              <p:nvPr/>
            </p:nvCxnSpPr>
            <p:spPr>
              <a:xfrm>
                <a:off x="4644008" y="5800290"/>
                <a:ext cx="1296144" cy="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Arrow Connector 35"/>
              <p:cNvCxnSpPr>
                <a:stCxn id="11" idx="4"/>
                <a:endCxn id="10" idx="0"/>
              </p:cNvCxnSpPr>
              <p:nvPr/>
            </p:nvCxnSpPr>
            <p:spPr>
              <a:xfrm>
                <a:off x="5380831" y="4667354"/>
                <a:ext cx="631329" cy="1060928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Arrow Connector 40"/>
              <p:cNvCxnSpPr>
                <a:stCxn id="11" idx="7"/>
                <a:endCxn id="12" idx="1"/>
              </p:cNvCxnSpPr>
              <p:nvPr/>
            </p:nvCxnSpPr>
            <p:spPr>
              <a:xfrm>
                <a:off x="5431748" y="4544429"/>
                <a:ext cx="1465599" cy="56184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Arrow Connector 43"/>
              <p:cNvCxnSpPr>
                <a:stCxn id="10" idx="6"/>
                <a:endCxn id="12" idx="4"/>
              </p:cNvCxnSpPr>
              <p:nvPr/>
            </p:nvCxnSpPr>
            <p:spPr>
              <a:xfrm flipV="1">
                <a:off x="6084168" y="5229200"/>
                <a:ext cx="864096" cy="57109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extBox 45"/>
              <p:cNvSpPr txBox="1"/>
              <p:nvPr/>
            </p:nvSpPr>
            <p:spPr>
              <a:xfrm>
                <a:off x="41659" y="4501949"/>
                <a:ext cx="178881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PRADŽIA (0)</a:t>
                </a:r>
                <a:endParaRPr lang="lt-LT" sz="1800" b="1" dirty="0"/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2539431" y="5876822"/>
                <a:ext cx="145650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C (9)</a:t>
                </a:r>
                <a:r>
                  <a:rPr lang="en-US" sz="1800" b="1" dirty="0" smtClean="0"/>
                  <a:t> [17]</a:t>
                </a:r>
                <a:endParaRPr lang="lt-LT" sz="1800" b="1" dirty="0"/>
              </a:p>
            </p:txBody>
          </p:sp>
          <p:sp>
            <p:nvSpPr>
              <p:cNvPr id="50" name="TextBox 49"/>
              <p:cNvSpPr txBox="1"/>
              <p:nvPr/>
            </p:nvSpPr>
            <p:spPr>
              <a:xfrm>
                <a:off x="2483768" y="3614472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A (8)</a:t>
                </a:r>
                <a:endParaRPr lang="lt-LT" sz="1800" b="1" dirty="0"/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2510701" y="4951412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B (5)</a:t>
                </a:r>
                <a:endParaRPr lang="lt-LT" sz="1800" b="1" dirty="0"/>
              </a:p>
            </p:txBody>
          </p:sp>
          <p:sp>
            <p:nvSpPr>
              <p:cNvPr id="52" name="TextBox 51"/>
              <p:cNvSpPr txBox="1"/>
              <p:nvPr/>
            </p:nvSpPr>
            <p:spPr>
              <a:xfrm>
                <a:off x="3760824" y="4013625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D (12)</a:t>
                </a:r>
                <a:endParaRPr lang="lt-LT" sz="1800" b="1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166146" y="4156565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F (1)</a:t>
                </a:r>
                <a:r>
                  <a:rPr lang="en-US" sz="1800" b="1" dirty="0" smtClean="0"/>
                  <a:t> [3]</a:t>
                </a:r>
                <a:endParaRPr lang="lt-LT" sz="1800" b="1" dirty="0"/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4291172" y="5944306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E (6)</a:t>
                </a:r>
                <a:r>
                  <a:rPr lang="en-US" sz="1800" b="1" dirty="0" smtClean="0"/>
                  <a:t> [8]</a:t>
                </a:r>
                <a:endParaRPr lang="lt-LT" sz="1800" b="1" dirty="0"/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5785572" y="5947163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G (2) [2]</a:t>
                </a:r>
                <a:endParaRPr lang="lt-LT" sz="1800" b="1" dirty="0"/>
              </a:p>
            </p:txBody>
          </p:sp>
        </p:grpSp>
      </p:grpSp>
      <p:cxnSp>
        <p:nvCxnSpPr>
          <p:cNvPr id="121" name="Straight Arrow Connector 120"/>
          <p:cNvCxnSpPr>
            <a:stCxn id="8" idx="6"/>
            <a:endCxn id="11" idx="2"/>
          </p:cNvCxnSpPr>
          <p:nvPr/>
        </p:nvCxnSpPr>
        <p:spPr>
          <a:xfrm>
            <a:off x="4133789" y="2001241"/>
            <a:ext cx="1312887" cy="104377"/>
          </a:xfrm>
          <a:prstGeom prst="straightConnector1">
            <a:avLst/>
          </a:prstGeom>
          <a:ln w="31750">
            <a:solidFill>
              <a:srgbClr val="FF0000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/>
          <p:cNvSpPr txBox="1"/>
          <p:nvPr/>
        </p:nvSpPr>
        <p:spPr>
          <a:xfrm>
            <a:off x="5815052" y="1666837"/>
            <a:ext cx="4978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1800" b="1" dirty="0" smtClean="0">
                <a:solidFill>
                  <a:srgbClr val="FF0000"/>
                </a:solidFill>
              </a:rPr>
              <a:t>[</a:t>
            </a:r>
            <a:r>
              <a:rPr lang="en-US" sz="1800" b="1" dirty="0" smtClean="0">
                <a:solidFill>
                  <a:srgbClr val="FF0000"/>
                </a:solidFill>
              </a:rPr>
              <a:t>3</a:t>
            </a:r>
            <a:r>
              <a:rPr lang="lt-LT" sz="1800" b="1" dirty="0" smtClean="0">
                <a:solidFill>
                  <a:srgbClr val="FF0000"/>
                </a:solidFill>
              </a:rPr>
              <a:t>]</a:t>
            </a:r>
            <a:endParaRPr lang="lt-LT" sz="1800" b="1" dirty="0">
              <a:solidFill>
                <a:srgbClr val="FF0000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4507059" y="1504822"/>
            <a:ext cx="7033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1800" b="1" dirty="0" smtClean="0">
                <a:solidFill>
                  <a:srgbClr val="FF0000"/>
                </a:solidFill>
              </a:rPr>
              <a:t>[</a:t>
            </a:r>
            <a:r>
              <a:rPr lang="en-US" sz="1800" b="1" dirty="0" smtClean="0">
                <a:solidFill>
                  <a:srgbClr val="FF0000"/>
                </a:solidFill>
              </a:rPr>
              <a:t>15</a:t>
            </a:r>
            <a:r>
              <a:rPr lang="lt-LT" sz="1800" b="1" dirty="0" smtClean="0">
                <a:solidFill>
                  <a:srgbClr val="FF0000"/>
                </a:solidFill>
              </a:rPr>
              <a:t>]</a:t>
            </a:r>
            <a:endParaRPr lang="lt-LT" sz="1800" b="1" dirty="0">
              <a:solidFill>
                <a:srgbClr val="FF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TextBox 57"/>
              <p:cNvSpPr txBox="1"/>
              <p:nvPr/>
            </p:nvSpPr>
            <p:spPr>
              <a:xfrm>
                <a:off x="3496739" y="1047045"/>
                <a:ext cx="191263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𝟑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𝟏𝟐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𝟏𝟓</m:t>
                      </m:r>
                    </m:oMath>
                  </m:oMathPara>
                </a14:m>
                <a:endParaRPr lang="lt-LT" sz="1800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8" name="TextBox 5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96739" y="1047045"/>
                <a:ext cx="1912635" cy="36933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51298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/>
      <p:bldP spid="57" grpId="0"/>
      <p:bldP spid="5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95536" y="332656"/>
            <a:ext cx="82089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400" dirty="0" smtClean="0"/>
              <a:t>Pritaikykime </a:t>
            </a:r>
            <a:r>
              <a:rPr lang="lt-LT" sz="2400" dirty="0" err="1" smtClean="0"/>
              <a:t>priešsrovio</a:t>
            </a:r>
            <a:r>
              <a:rPr lang="lt-LT" sz="2400" dirty="0" smtClean="0"/>
              <a:t> algoritmą</a:t>
            </a:r>
            <a:endParaRPr lang="lt-LT" sz="2400" dirty="0"/>
          </a:p>
        </p:txBody>
      </p:sp>
      <p:grpSp>
        <p:nvGrpSpPr>
          <p:cNvPr id="56" name="Group 55"/>
          <p:cNvGrpSpPr/>
          <p:nvPr/>
        </p:nvGrpSpPr>
        <p:grpSpPr>
          <a:xfrm>
            <a:off x="179512" y="1124744"/>
            <a:ext cx="8964488" cy="2702023"/>
            <a:chOff x="41659" y="3614472"/>
            <a:chExt cx="8964488" cy="2702023"/>
          </a:xfrm>
        </p:grpSpPr>
        <p:sp>
          <p:nvSpPr>
            <p:cNvPr id="48" name="TextBox 47"/>
            <p:cNvSpPr txBox="1"/>
            <p:nvPr/>
          </p:nvSpPr>
          <p:spPr>
            <a:xfrm>
              <a:off x="7094768" y="4921609"/>
              <a:ext cx="191137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lt-LT" sz="1800" b="1" dirty="0" smtClean="0"/>
                <a:t>PABAIGA (0) [0]</a:t>
              </a:r>
              <a:endParaRPr lang="lt-LT" sz="1800" b="1" dirty="0"/>
            </a:p>
          </p:txBody>
        </p:sp>
        <p:grpSp>
          <p:nvGrpSpPr>
            <p:cNvPr id="47" name="Group 46"/>
            <p:cNvGrpSpPr/>
            <p:nvPr/>
          </p:nvGrpSpPr>
          <p:grpSpPr>
            <a:xfrm>
              <a:off x="41659" y="3614472"/>
              <a:ext cx="6978613" cy="2702023"/>
              <a:chOff x="41659" y="3614472"/>
              <a:chExt cx="6978613" cy="2702023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547664" y="479715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2771800" y="3981388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6" name="Oval 5"/>
              <p:cNvSpPr/>
              <p:nvPr/>
            </p:nvSpPr>
            <p:spPr>
              <a:xfrm>
                <a:off x="2771800" y="4807396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7" name="Oval 6"/>
              <p:cNvSpPr/>
              <p:nvPr/>
            </p:nvSpPr>
            <p:spPr>
              <a:xfrm>
                <a:off x="2777158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3851920" y="4418961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4499992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5940152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5308823" y="4523338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6876256" y="5085184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cxnSp>
            <p:nvCxnSpPr>
              <p:cNvPr id="13" name="Straight Arrow Connector 12"/>
              <p:cNvCxnSpPr>
                <a:stCxn id="3" idx="7"/>
              </p:cNvCxnSpPr>
              <p:nvPr/>
            </p:nvCxnSpPr>
            <p:spPr>
              <a:xfrm flipV="1">
                <a:off x="1670589" y="4125404"/>
                <a:ext cx="1101211" cy="692839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Arrow Connector 14"/>
              <p:cNvCxnSpPr>
                <a:stCxn id="3" idx="5"/>
                <a:endCxn id="7" idx="1"/>
              </p:cNvCxnSpPr>
              <p:nvPr/>
            </p:nvCxnSpPr>
            <p:spPr>
              <a:xfrm>
                <a:off x="1670589" y="4920077"/>
                <a:ext cx="1127660" cy="82929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/>
              <p:cNvCxnSpPr>
                <a:stCxn id="3" idx="6"/>
                <a:endCxn id="6" idx="2"/>
              </p:cNvCxnSpPr>
              <p:nvPr/>
            </p:nvCxnSpPr>
            <p:spPr>
              <a:xfrm>
                <a:off x="1691680" y="4869160"/>
                <a:ext cx="1080120" cy="10244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Arrow Connector 20"/>
              <p:cNvCxnSpPr>
                <a:stCxn id="5" idx="6"/>
                <a:endCxn id="8" idx="1"/>
              </p:cNvCxnSpPr>
              <p:nvPr/>
            </p:nvCxnSpPr>
            <p:spPr>
              <a:xfrm>
                <a:off x="2915816" y="4053396"/>
                <a:ext cx="957195" cy="38665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Arrow Connector 23"/>
              <p:cNvCxnSpPr>
                <a:stCxn id="6" idx="6"/>
                <a:endCxn id="8" idx="3"/>
              </p:cNvCxnSpPr>
              <p:nvPr/>
            </p:nvCxnSpPr>
            <p:spPr>
              <a:xfrm flipV="1">
                <a:off x="2915816" y="4541886"/>
                <a:ext cx="957195" cy="337518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Arrow Connector 26"/>
              <p:cNvCxnSpPr>
                <a:stCxn id="7" idx="6"/>
                <a:endCxn id="9" idx="2"/>
              </p:cNvCxnSpPr>
              <p:nvPr/>
            </p:nvCxnSpPr>
            <p:spPr>
              <a:xfrm>
                <a:off x="2921174" y="5800290"/>
                <a:ext cx="1578818" cy="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Arrow Connector 29"/>
              <p:cNvCxnSpPr>
                <a:stCxn id="8" idx="6"/>
                <a:endCxn id="11" idx="2"/>
              </p:cNvCxnSpPr>
              <p:nvPr/>
            </p:nvCxnSpPr>
            <p:spPr>
              <a:xfrm>
                <a:off x="3995936" y="4490969"/>
                <a:ext cx="1312887" cy="104377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Arrow Connector 32"/>
              <p:cNvCxnSpPr>
                <a:stCxn id="9" idx="6"/>
                <a:endCxn id="10" idx="2"/>
              </p:cNvCxnSpPr>
              <p:nvPr/>
            </p:nvCxnSpPr>
            <p:spPr>
              <a:xfrm>
                <a:off x="4644008" y="5800290"/>
                <a:ext cx="1296144" cy="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Arrow Connector 35"/>
              <p:cNvCxnSpPr>
                <a:stCxn id="11" idx="4"/>
                <a:endCxn id="10" idx="0"/>
              </p:cNvCxnSpPr>
              <p:nvPr/>
            </p:nvCxnSpPr>
            <p:spPr>
              <a:xfrm>
                <a:off x="5380831" y="4667354"/>
                <a:ext cx="631329" cy="1060928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Arrow Connector 40"/>
              <p:cNvCxnSpPr>
                <a:stCxn id="11" idx="7"/>
                <a:endCxn id="12" idx="1"/>
              </p:cNvCxnSpPr>
              <p:nvPr/>
            </p:nvCxnSpPr>
            <p:spPr>
              <a:xfrm>
                <a:off x="5431748" y="4544429"/>
                <a:ext cx="1465599" cy="56184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Arrow Connector 43"/>
              <p:cNvCxnSpPr>
                <a:stCxn id="10" idx="6"/>
                <a:endCxn id="12" idx="4"/>
              </p:cNvCxnSpPr>
              <p:nvPr/>
            </p:nvCxnSpPr>
            <p:spPr>
              <a:xfrm flipV="1">
                <a:off x="6084168" y="5229200"/>
                <a:ext cx="864096" cy="57109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extBox 45"/>
              <p:cNvSpPr txBox="1"/>
              <p:nvPr/>
            </p:nvSpPr>
            <p:spPr>
              <a:xfrm>
                <a:off x="41659" y="4501949"/>
                <a:ext cx="178881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PRADŽIA (0)</a:t>
                </a:r>
                <a:endParaRPr lang="lt-LT" sz="1800" b="1" dirty="0"/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2539431" y="5876822"/>
                <a:ext cx="145650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C (9)</a:t>
                </a:r>
                <a:r>
                  <a:rPr lang="en-US" sz="1800" b="1" dirty="0" smtClean="0"/>
                  <a:t> [17]</a:t>
                </a:r>
                <a:endParaRPr lang="lt-LT" sz="1800" b="1" dirty="0"/>
              </a:p>
            </p:txBody>
          </p:sp>
          <p:sp>
            <p:nvSpPr>
              <p:cNvPr id="50" name="TextBox 49"/>
              <p:cNvSpPr txBox="1"/>
              <p:nvPr/>
            </p:nvSpPr>
            <p:spPr>
              <a:xfrm>
                <a:off x="2483768" y="3614472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A (8)</a:t>
                </a:r>
                <a:endParaRPr lang="lt-LT" sz="1800" b="1" dirty="0"/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2510701" y="4951412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B (5)</a:t>
                </a:r>
                <a:endParaRPr lang="lt-LT" sz="1800" b="1" dirty="0"/>
              </a:p>
            </p:txBody>
          </p:sp>
          <p:sp>
            <p:nvSpPr>
              <p:cNvPr id="52" name="TextBox 51"/>
              <p:cNvSpPr txBox="1"/>
              <p:nvPr/>
            </p:nvSpPr>
            <p:spPr>
              <a:xfrm>
                <a:off x="3760824" y="4013625"/>
                <a:ext cx="13505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D (12)</a:t>
                </a:r>
                <a:r>
                  <a:rPr lang="en-US" sz="1800" b="1" dirty="0" smtClean="0"/>
                  <a:t> [15]</a:t>
                </a:r>
                <a:endParaRPr lang="lt-LT" sz="1800" b="1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166146" y="4156565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F (1)</a:t>
                </a:r>
                <a:r>
                  <a:rPr lang="en-US" sz="1800" b="1" dirty="0" smtClean="0"/>
                  <a:t> [3]</a:t>
                </a:r>
                <a:endParaRPr lang="lt-LT" sz="1800" b="1" dirty="0"/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4291172" y="5944306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E (6)</a:t>
                </a:r>
                <a:r>
                  <a:rPr lang="en-US" sz="1800" b="1" dirty="0" smtClean="0"/>
                  <a:t> [8]</a:t>
                </a:r>
                <a:endParaRPr lang="lt-LT" sz="1800" b="1" dirty="0"/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5785572" y="5947163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G (2) [2]</a:t>
                </a:r>
                <a:endParaRPr lang="lt-LT" sz="1800" b="1" dirty="0"/>
              </a:p>
            </p:txBody>
          </p:sp>
        </p:grpSp>
      </p:grpSp>
      <p:cxnSp>
        <p:nvCxnSpPr>
          <p:cNvPr id="121" name="Straight Arrow Connector 120"/>
          <p:cNvCxnSpPr>
            <a:stCxn id="5" idx="6"/>
            <a:endCxn id="8" idx="1"/>
          </p:cNvCxnSpPr>
          <p:nvPr/>
        </p:nvCxnSpPr>
        <p:spPr>
          <a:xfrm>
            <a:off x="3053669" y="1563668"/>
            <a:ext cx="957195" cy="386656"/>
          </a:xfrm>
          <a:prstGeom prst="straightConnector1">
            <a:avLst/>
          </a:prstGeom>
          <a:ln w="31750">
            <a:solidFill>
              <a:srgbClr val="FF0000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/>
          <p:cNvSpPr txBox="1"/>
          <p:nvPr/>
        </p:nvSpPr>
        <p:spPr>
          <a:xfrm>
            <a:off x="4553002" y="1525262"/>
            <a:ext cx="8619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1800" b="1" dirty="0" smtClean="0">
                <a:solidFill>
                  <a:srgbClr val="FF0000"/>
                </a:solidFill>
              </a:rPr>
              <a:t>[</a:t>
            </a:r>
            <a:r>
              <a:rPr lang="en-US" sz="1800" b="1" dirty="0" smtClean="0">
                <a:solidFill>
                  <a:srgbClr val="FF0000"/>
                </a:solidFill>
              </a:rPr>
              <a:t>15</a:t>
            </a:r>
            <a:r>
              <a:rPr lang="lt-LT" sz="1800" b="1" dirty="0" smtClean="0">
                <a:solidFill>
                  <a:srgbClr val="FF0000"/>
                </a:solidFill>
              </a:rPr>
              <a:t>]</a:t>
            </a:r>
            <a:endParaRPr lang="lt-LT" sz="1800" b="1" dirty="0">
              <a:solidFill>
                <a:srgbClr val="FF0000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3132150" y="1117805"/>
            <a:ext cx="7033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1800" b="1" dirty="0" smtClean="0">
                <a:solidFill>
                  <a:srgbClr val="FF0000"/>
                </a:solidFill>
              </a:rPr>
              <a:t>[</a:t>
            </a:r>
            <a:r>
              <a:rPr lang="en-US" sz="1800" b="1" dirty="0" smtClean="0">
                <a:solidFill>
                  <a:srgbClr val="FF0000"/>
                </a:solidFill>
              </a:rPr>
              <a:t>23</a:t>
            </a:r>
            <a:r>
              <a:rPr lang="lt-LT" sz="1800" b="1" dirty="0" smtClean="0">
                <a:solidFill>
                  <a:srgbClr val="FF0000"/>
                </a:solidFill>
              </a:rPr>
              <a:t>]</a:t>
            </a:r>
            <a:endParaRPr lang="lt-LT" sz="1800" b="1" dirty="0">
              <a:solidFill>
                <a:srgbClr val="FF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TextBox 57"/>
              <p:cNvSpPr txBox="1"/>
              <p:nvPr/>
            </p:nvSpPr>
            <p:spPr>
              <a:xfrm>
                <a:off x="3672110" y="947291"/>
                <a:ext cx="191263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18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𝟏𝟓</m:t>
                    </m:r>
                    <m:r>
                      <a:rPr lang="en-US" sz="18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sz="18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𝟖</m:t>
                    </m:r>
                    <m:r>
                      <a:rPr lang="en-US" sz="18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sz="1800" b="1" dirty="0" smtClean="0">
                    <a:solidFill>
                      <a:srgbClr val="FF0000"/>
                    </a:solidFill>
                  </a:rPr>
                  <a:t>23</a:t>
                </a:r>
                <a:endParaRPr lang="lt-LT" sz="1800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8" name="TextBox 5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72110" y="947291"/>
                <a:ext cx="1912635" cy="369332"/>
              </a:xfrm>
              <a:prstGeom prst="rect">
                <a:avLst/>
              </a:prstGeom>
              <a:blipFill>
                <a:blip r:embed="rId2"/>
                <a:stretch>
                  <a:fillRect t="-8197" b="-24590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191782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/>
      <p:bldP spid="57" grpId="0"/>
      <p:bldP spid="58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95536" y="332656"/>
            <a:ext cx="82089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400" dirty="0" smtClean="0"/>
              <a:t>Pritaikykime </a:t>
            </a:r>
            <a:r>
              <a:rPr lang="lt-LT" sz="2400" dirty="0" err="1" smtClean="0"/>
              <a:t>priešsrovio</a:t>
            </a:r>
            <a:r>
              <a:rPr lang="lt-LT" sz="2400" dirty="0" smtClean="0"/>
              <a:t> algoritmą</a:t>
            </a:r>
            <a:endParaRPr lang="lt-LT" sz="2400" dirty="0"/>
          </a:p>
        </p:txBody>
      </p:sp>
      <p:grpSp>
        <p:nvGrpSpPr>
          <p:cNvPr id="56" name="Group 55"/>
          <p:cNvGrpSpPr/>
          <p:nvPr/>
        </p:nvGrpSpPr>
        <p:grpSpPr>
          <a:xfrm>
            <a:off x="179512" y="1124744"/>
            <a:ext cx="8964488" cy="2702023"/>
            <a:chOff x="41659" y="3614472"/>
            <a:chExt cx="8964488" cy="2702023"/>
          </a:xfrm>
        </p:grpSpPr>
        <p:sp>
          <p:nvSpPr>
            <p:cNvPr id="48" name="TextBox 47"/>
            <p:cNvSpPr txBox="1"/>
            <p:nvPr/>
          </p:nvSpPr>
          <p:spPr>
            <a:xfrm>
              <a:off x="7094768" y="4921609"/>
              <a:ext cx="191137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lt-LT" sz="1800" b="1" dirty="0" smtClean="0"/>
                <a:t>PABAIGA (0) [0]</a:t>
              </a:r>
              <a:endParaRPr lang="lt-LT" sz="1800" b="1" dirty="0"/>
            </a:p>
          </p:txBody>
        </p:sp>
        <p:grpSp>
          <p:nvGrpSpPr>
            <p:cNvPr id="47" name="Group 46"/>
            <p:cNvGrpSpPr/>
            <p:nvPr/>
          </p:nvGrpSpPr>
          <p:grpSpPr>
            <a:xfrm>
              <a:off x="41659" y="3614472"/>
              <a:ext cx="6978613" cy="2702023"/>
              <a:chOff x="41659" y="3614472"/>
              <a:chExt cx="6978613" cy="2702023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547664" y="479715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2771800" y="3981388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6" name="Oval 5"/>
              <p:cNvSpPr/>
              <p:nvPr/>
            </p:nvSpPr>
            <p:spPr>
              <a:xfrm>
                <a:off x="2771800" y="4807396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7" name="Oval 6"/>
              <p:cNvSpPr/>
              <p:nvPr/>
            </p:nvSpPr>
            <p:spPr>
              <a:xfrm>
                <a:off x="2777158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3851920" y="4418961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4499992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5940152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5308823" y="4523338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6876256" y="5085184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cxnSp>
            <p:nvCxnSpPr>
              <p:cNvPr id="13" name="Straight Arrow Connector 12"/>
              <p:cNvCxnSpPr>
                <a:stCxn id="3" idx="7"/>
              </p:cNvCxnSpPr>
              <p:nvPr/>
            </p:nvCxnSpPr>
            <p:spPr>
              <a:xfrm flipV="1">
                <a:off x="1670589" y="4125404"/>
                <a:ext cx="1101211" cy="692839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Arrow Connector 14"/>
              <p:cNvCxnSpPr>
                <a:stCxn id="3" idx="5"/>
                <a:endCxn id="7" idx="1"/>
              </p:cNvCxnSpPr>
              <p:nvPr/>
            </p:nvCxnSpPr>
            <p:spPr>
              <a:xfrm>
                <a:off x="1670589" y="4920077"/>
                <a:ext cx="1127660" cy="82929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/>
              <p:cNvCxnSpPr>
                <a:stCxn id="3" idx="6"/>
                <a:endCxn id="6" idx="2"/>
              </p:cNvCxnSpPr>
              <p:nvPr/>
            </p:nvCxnSpPr>
            <p:spPr>
              <a:xfrm>
                <a:off x="1691680" y="4869160"/>
                <a:ext cx="1080120" cy="10244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Arrow Connector 20"/>
              <p:cNvCxnSpPr>
                <a:stCxn id="5" idx="6"/>
                <a:endCxn id="8" idx="1"/>
              </p:cNvCxnSpPr>
              <p:nvPr/>
            </p:nvCxnSpPr>
            <p:spPr>
              <a:xfrm>
                <a:off x="2915816" y="4053396"/>
                <a:ext cx="957195" cy="38665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Arrow Connector 23"/>
              <p:cNvCxnSpPr>
                <a:stCxn id="6" idx="6"/>
                <a:endCxn id="8" idx="3"/>
              </p:cNvCxnSpPr>
              <p:nvPr/>
            </p:nvCxnSpPr>
            <p:spPr>
              <a:xfrm flipV="1">
                <a:off x="2915816" y="4541886"/>
                <a:ext cx="957195" cy="337518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Arrow Connector 26"/>
              <p:cNvCxnSpPr>
                <a:stCxn id="7" idx="6"/>
                <a:endCxn id="9" idx="2"/>
              </p:cNvCxnSpPr>
              <p:nvPr/>
            </p:nvCxnSpPr>
            <p:spPr>
              <a:xfrm>
                <a:off x="2921174" y="5800290"/>
                <a:ext cx="1578818" cy="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Arrow Connector 29"/>
              <p:cNvCxnSpPr>
                <a:stCxn id="8" idx="6"/>
                <a:endCxn id="11" idx="2"/>
              </p:cNvCxnSpPr>
              <p:nvPr/>
            </p:nvCxnSpPr>
            <p:spPr>
              <a:xfrm>
                <a:off x="3995936" y="4490969"/>
                <a:ext cx="1312887" cy="104377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Arrow Connector 32"/>
              <p:cNvCxnSpPr>
                <a:stCxn id="9" idx="6"/>
                <a:endCxn id="10" idx="2"/>
              </p:cNvCxnSpPr>
              <p:nvPr/>
            </p:nvCxnSpPr>
            <p:spPr>
              <a:xfrm>
                <a:off x="4644008" y="5800290"/>
                <a:ext cx="1296144" cy="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Arrow Connector 35"/>
              <p:cNvCxnSpPr>
                <a:stCxn id="11" idx="4"/>
                <a:endCxn id="10" idx="0"/>
              </p:cNvCxnSpPr>
              <p:nvPr/>
            </p:nvCxnSpPr>
            <p:spPr>
              <a:xfrm>
                <a:off x="5380831" y="4667354"/>
                <a:ext cx="631329" cy="1060928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Arrow Connector 40"/>
              <p:cNvCxnSpPr>
                <a:stCxn id="11" idx="7"/>
                <a:endCxn id="12" idx="1"/>
              </p:cNvCxnSpPr>
              <p:nvPr/>
            </p:nvCxnSpPr>
            <p:spPr>
              <a:xfrm>
                <a:off x="5431748" y="4544429"/>
                <a:ext cx="1465599" cy="56184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Arrow Connector 43"/>
              <p:cNvCxnSpPr>
                <a:stCxn id="10" idx="6"/>
                <a:endCxn id="12" idx="4"/>
              </p:cNvCxnSpPr>
              <p:nvPr/>
            </p:nvCxnSpPr>
            <p:spPr>
              <a:xfrm flipV="1">
                <a:off x="6084168" y="5229200"/>
                <a:ext cx="864096" cy="57109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extBox 45"/>
              <p:cNvSpPr txBox="1"/>
              <p:nvPr/>
            </p:nvSpPr>
            <p:spPr>
              <a:xfrm>
                <a:off x="41659" y="4501949"/>
                <a:ext cx="178881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PRADŽIA (0)</a:t>
                </a:r>
                <a:endParaRPr lang="lt-LT" sz="1800" b="1" dirty="0"/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2539431" y="5876822"/>
                <a:ext cx="145650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C (9)</a:t>
                </a:r>
                <a:r>
                  <a:rPr lang="en-US" sz="1800" b="1" dirty="0" smtClean="0"/>
                  <a:t> [17]</a:t>
                </a:r>
                <a:endParaRPr lang="lt-LT" sz="1800" b="1" dirty="0"/>
              </a:p>
            </p:txBody>
          </p:sp>
          <p:sp>
            <p:nvSpPr>
              <p:cNvPr id="50" name="TextBox 49"/>
              <p:cNvSpPr txBox="1"/>
              <p:nvPr/>
            </p:nvSpPr>
            <p:spPr>
              <a:xfrm>
                <a:off x="2483768" y="3614472"/>
                <a:ext cx="13681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A (8)</a:t>
                </a:r>
                <a:r>
                  <a:rPr lang="en-US" sz="1800" b="1" dirty="0" smtClean="0"/>
                  <a:t> [23]</a:t>
                </a:r>
                <a:endParaRPr lang="lt-LT" sz="1800" b="1" dirty="0"/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2510701" y="4951412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B (5)</a:t>
                </a:r>
                <a:endParaRPr lang="lt-LT" sz="1800" b="1" dirty="0"/>
              </a:p>
            </p:txBody>
          </p:sp>
          <p:sp>
            <p:nvSpPr>
              <p:cNvPr id="52" name="TextBox 51"/>
              <p:cNvSpPr txBox="1"/>
              <p:nvPr/>
            </p:nvSpPr>
            <p:spPr>
              <a:xfrm>
                <a:off x="3760824" y="4013625"/>
                <a:ext cx="13505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D (12)</a:t>
                </a:r>
                <a:r>
                  <a:rPr lang="en-US" sz="1800" b="1" dirty="0" smtClean="0"/>
                  <a:t> [15]</a:t>
                </a:r>
                <a:endParaRPr lang="lt-LT" sz="1800" b="1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166146" y="4156565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F (1)</a:t>
                </a:r>
                <a:r>
                  <a:rPr lang="en-US" sz="1800" b="1" dirty="0" smtClean="0"/>
                  <a:t> [3]</a:t>
                </a:r>
                <a:endParaRPr lang="lt-LT" sz="1800" b="1" dirty="0"/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4291172" y="5944306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E (6)</a:t>
                </a:r>
                <a:r>
                  <a:rPr lang="en-US" sz="1800" b="1" dirty="0" smtClean="0"/>
                  <a:t> [8]</a:t>
                </a:r>
                <a:endParaRPr lang="lt-LT" sz="1800" b="1" dirty="0"/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5785572" y="5947163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G (2) [2]</a:t>
                </a:r>
                <a:endParaRPr lang="lt-LT" sz="1800" b="1" dirty="0"/>
              </a:p>
            </p:txBody>
          </p:sp>
        </p:grpSp>
      </p:grpSp>
      <p:cxnSp>
        <p:nvCxnSpPr>
          <p:cNvPr id="121" name="Straight Arrow Connector 120"/>
          <p:cNvCxnSpPr>
            <a:stCxn id="6" idx="6"/>
            <a:endCxn id="8" idx="3"/>
          </p:cNvCxnSpPr>
          <p:nvPr/>
        </p:nvCxnSpPr>
        <p:spPr>
          <a:xfrm flipV="1">
            <a:off x="3053669" y="2052158"/>
            <a:ext cx="957195" cy="337518"/>
          </a:xfrm>
          <a:prstGeom prst="straightConnector1">
            <a:avLst/>
          </a:prstGeom>
          <a:ln w="31750">
            <a:solidFill>
              <a:srgbClr val="FF0000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/>
          <p:cNvSpPr txBox="1"/>
          <p:nvPr/>
        </p:nvSpPr>
        <p:spPr>
          <a:xfrm>
            <a:off x="4573966" y="1530541"/>
            <a:ext cx="8619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1800" b="1" dirty="0" smtClean="0">
                <a:solidFill>
                  <a:srgbClr val="FF0000"/>
                </a:solidFill>
              </a:rPr>
              <a:t>[</a:t>
            </a:r>
            <a:r>
              <a:rPr lang="en-US" sz="1800" b="1" dirty="0" smtClean="0">
                <a:solidFill>
                  <a:srgbClr val="FF0000"/>
                </a:solidFill>
              </a:rPr>
              <a:t>15</a:t>
            </a:r>
            <a:r>
              <a:rPr lang="lt-LT" sz="1800" b="1" dirty="0" smtClean="0">
                <a:solidFill>
                  <a:srgbClr val="FF0000"/>
                </a:solidFill>
              </a:rPr>
              <a:t>]</a:t>
            </a:r>
            <a:endParaRPr lang="lt-LT" sz="1800" b="1" dirty="0">
              <a:solidFill>
                <a:srgbClr val="FF0000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3155146" y="2451440"/>
            <a:ext cx="7033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1800" b="1" dirty="0" smtClean="0">
                <a:solidFill>
                  <a:srgbClr val="FF0000"/>
                </a:solidFill>
              </a:rPr>
              <a:t>[</a:t>
            </a:r>
            <a:r>
              <a:rPr lang="en-US" sz="1800" b="1" dirty="0" smtClean="0">
                <a:solidFill>
                  <a:srgbClr val="FF0000"/>
                </a:solidFill>
              </a:rPr>
              <a:t>20</a:t>
            </a:r>
            <a:r>
              <a:rPr lang="lt-LT" sz="1800" b="1" dirty="0" smtClean="0">
                <a:solidFill>
                  <a:srgbClr val="FF0000"/>
                </a:solidFill>
              </a:rPr>
              <a:t>]</a:t>
            </a:r>
            <a:endParaRPr lang="lt-LT" sz="1800" b="1" dirty="0">
              <a:solidFill>
                <a:srgbClr val="FF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TextBox 57"/>
              <p:cNvSpPr txBox="1"/>
              <p:nvPr/>
            </p:nvSpPr>
            <p:spPr>
              <a:xfrm>
                <a:off x="2770839" y="2836853"/>
                <a:ext cx="191263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𝟏𝟓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𝟓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𝟐𝟎</m:t>
                      </m:r>
                    </m:oMath>
                  </m:oMathPara>
                </a14:m>
                <a:endParaRPr lang="lt-LT" sz="1800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8" name="TextBox 5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70839" y="2836853"/>
                <a:ext cx="1912635" cy="36933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224351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/>
      <p:bldP spid="57" grpId="0"/>
      <p:bldP spid="5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95536" y="332656"/>
            <a:ext cx="82089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400" dirty="0" smtClean="0"/>
              <a:t>Pritaikykime </a:t>
            </a:r>
            <a:r>
              <a:rPr lang="lt-LT" sz="2400" dirty="0" err="1" smtClean="0"/>
              <a:t>priešsrovio</a:t>
            </a:r>
            <a:r>
              <a:rPr lang="lt-LT" sz="2400" dirty="0" smtClean="0"/>
              <a:t> algoritmą</a:t>
            </a:r>
            <a:endParaRPr lang="lt-LT" sz="2400" dirty="0"/>
          </a:p>
        </p:txBody>
      </p:sp>
      <p:grpSp>
        <p:nvGrpSpPr>
          <p:cNvPr id="56" name="Group 55"/>
          <p:cNvGrpSpPr/>
          <p:nvPr/>
        </p:nvGrpSpPr>
        <p:grpSpPr>
          <a:xfrm>
            <a:off x="179512" y="1124744"/>
            <a:ext cx="8964488" cy="2702023"/>
            <a:chOff x="41659" y="3614472"/>
            <a:chExt cx="8964488" cy="2702023"/>
          </a:xfrm>
        </p:grpSpPr>
        <p:sp>
          <p:nvSpPr>
            <p:cNvPr id="48" name="TextBox 47"/>
            <p:cNvSpPr txBox="1"/>
            <p:nvPr/>
          </p:nvSpPr>
          <p:spPr>
            <a:xfrm>
              <a:off x="7094768" y="4921609"/>
              <a:ext cx="191137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lt-LT" sz="1800" b="1" dirty="0" smtClean="0"/>
                <a:t>PABAIGA (0) [0]</a:t>
              </a:r>
              <a:endParaRPr lang="lt-LT" sz="1800" b="1" dirty="0"/>
            </a:p>
          </p:txBody>
        </p:sp>
        <p:grpSp>
          <p:nvGrpSpPr>
            <p:cNvPr id="47" name="Group 46"/>
            <p:cNvGrpSpPr/>
            <p:nvPr/>
          </p:nvGrpSpPr>
          <p:grpSpPr>
            <a:xfrm>
              <a:off x="41659" y="3614472"/>
              <a:ext cx="6978613" cy="2702023"/>
              <a:chOff x="41659" y="3614472"/>
              <a:chExt cx="6978613" cy="2702023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547664" y="479715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2771800" y="3981388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6" name="Oval 5"/>
              <p:cNvSpPr/>
              <p:nvPr/>
            </p:nvSpPr>
            <p:spPr>
              <a:xfrm>
                <a:off x="2771800" y="4807396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7" name="Oval 6"/>
              <p:cNvSpPr/>
              <p:nvPr/>
            </p:nvSpPr>
            <p:spPr>
              <a:xfrm>
                <a:off x="2777158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3851920" y="4418961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4499992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5940152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5308823" y="4523338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6876256" y="5085184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cxnSp>
            <p:nvCxnSpPr>
              <p:cNvPr id="13" name="Straight Arrow Connector 12"/>
              <p:cNvCxnSpPr>
                <a:stCxn id="3" idx="7"/>
                <a:endCxn id="5" idx="3"/>
              </p:cNvCxnSpPr>
              <p:nvPr/>
            </p:nvCxnSpPr>
            <p:spPr>
              <a:xfrm flipV="1">
                <a:off x="1670589" y="4104313"/>
                <a:ext cx="1122302" cy="71393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Arrow Connector 14"/>
              <p:cNvCxnSpPr>
                <a:stCxn id="3" idx="5"/>
                <a:endCxn id="7" idx="1"/>
              </p:cNvCxnSpPr>
              <p:nvPr/>
            </p:nvCxnSpPr>
            <p:spPr>
              <a:xfrm>
                <a:off x="1670589" y="4920077"/>
                <a:ext cx="1127660" cy="82929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/>
              <p:cNvCxnSpPr>
                <a:stCxn id="3" idx="6"/>
                <a:endCxn id="6" idx="2"/>
              </p:cNvCxnSpPr>
              <p:nvPr/>
            </p:nvCxnSpPr>
            <p:spPr>
              <a:xfrm>
                <a:off x="1691680" y="4869160"/>
                <a:ext cx="1080120" cy="10244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Arrow Connector 20"/>
              <p:cNvCxnSpPr>
                <a:stCxn id="5" idx="6"/>
                <a:endCxn id="8" idx="1"/>
              </p:cNvCxnSpPr>
              <p:nvPr/>
            </p:nvCxnSpPr>
            <p:spPr>
              <a:xfrm>
                <a:off x="2915816" y="4053396"/>
                <a:ext cx="957195" cy="38665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Arrow Connector 23"/>
              <p:cNvCxnSpPr>
                <a:stCxn id="6" idx="6"/>
                <a:endCxn id="8" idx="3"/>
              </p:cNvCxnSpPr>
              <p:nvPr/>
            </p:nvCxnSpPr>
            <p:spPr>
              <a:xfrm flipV="1">
                <a:off x="2915816" y="4541886"/>
                <a:ext cx="957195" cy="337518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Arrow Connector 26"/>
              <p:cNvCxnSpPr>
                <a:stCxn id="7" idx="6"/>
                <a:endCxn id="9" idx="2"/>
              </p:cNvCxnSpPr>
              <p:nvPr/>
            </p:nvCxnSpPr>
            <p:spPr>
              <a:xfrm>
                <a:off x="2921174" y="5800290"/>
                <a:ext cx="1578818" cy="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Arrow Connector 29"/>
              <p:cNvCxnSpPr>
                <a:stCxn id="8" idx="6"/>
                <a:endCxn id="11" idx="2"/>
              </p:cNvCxnSpPr>
              <p:nvPr/>
            </p:nvCxnSpPr>
            <p:spPr>
              <a:xfrm>
                <a:off x="3995936" y="4490969"/>
                <a:ext cx="1312887" cy="104377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Arrow Connector 32"/>
              <p:cNvCxnSpPr>
                <a:stCxn id="9" idx="6"/>
                <a:endCxn id="10" idx="2"/>
              </p:cNvCxnSpPr>
              <p:nvPr/>
            </p:nvCxnSpPr>
            <p:spPr>
              <a:xfrm>
                <a:off x="4644008" y="5800290"/>
                <a:ext cx="1296144" cy="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Arrow Connector 35"/>
              <p:cNvCxnSpPr>
                <a:stCxn id="11" idx="4"/>
                <a:endCxn id="10" idx="0"/>
              </p:cNvCxnSpPr>
              <p:nvPr/>
            </p:nvCxnSpPr>
            <p:spPr>
              <a:xfrm>
                <a:off x="5380831" y="4667354"/>
                <a:ext cx="631329" cy="1060928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Arrow Connector 40"/>
              <p:cNvCxnSpPr>
                <a:stCxn id="11" idx="7"/>
                <a:endCxn id="12" idx="1"/>
              </p:cNvCxnSpPr>
              <p:nvPr/>
            </p:nvCxnSpPr>
            <p:spPr>
              <a:xfrm>
                <a:off x="5431748" y="4544429"/>
                <a:ext cx="1465599" cy="56184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Arrow Connector 43"/>
              <p:cNvCxnSpPr>
                <a:stCxn id="10" idx="6"/>
                <a:endCxn id="12" idx="4"/>
              </p:cNvCxnSpPr>
              <p:nvPr/>
            </p:nvCxnSpPr>
            <p:spPr>
              <a:xfrm flipV="1">
                <a:off x="6084168" y="5229200"/>
                <a:ext cx="864096" cy="57109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extBox 45"/>
              <p:cNvSpPr txBox="1"/>
              <p:nvPr/>
            </p:nvSpPr>
            <p:spPr>
              <a:xfrm>
                <a:off x="41659" y="4501949"/>
                <a:ext cx="178881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PRADŽIA (0)</a:t>
                </a:r>
                <a:endParaRPr lang="lt-LT" sz="1800" b="1" dirty="0"/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2539431" y="5876822"/>
                <a:ext cx="145650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C (9)</a:t>
                </a:r>
                <a:r>
                  <a:rPr lang="en-US" sz="1800" b="1" dirty="0" smtClean="0"/>
                  <a:t> [17]</a:t>
                </a:r>
                <a:endParaRPr lang="lt-LT" sz="1800" b="1" dirty="0"/>
              </a:p>
            </p:txBody>
          </p:sp>
          <p:sp>
            <p:nvSpPr>
              <p:cNvPr id="50" name="TextBox 49"/>
              <p:cNvSpPr txBox="1"/>
              <p:nvPr/>
            </p:nvSpPr>
            <p:spPr>
              <a:xfrm>
                <a:off x="2483768" y="3614472"/>
                <a:ext cx="13681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A (8)</a:t>
                </a:r>
                <a:r>
                  <a:rPr lang="en-US" sz="1800" b="1" dirty="0" smtClean="0"/>
                  <a:t> [23]</a:t>
                </a:r>
                <a:endParaRPr lang="lt-LT" sz="1800" b="1" dirty="0"/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2510701" y="4951412"/>
                <a:ext cx="156340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B (5)</a:t>
                </a:r>
                <a:r>
                  <a:rPr lang="en-US" sz="1800" b="1" dirty="0" smtClean="0"/>
                  <a:t> [20]</a:t>
                </a:r>
                <a:endParaRPr lang="lt-LT" sz="1800" b="1" dirty="0"/>
              </a:p>
            </p:txBody>
          </p:sp>
          <p:sp>
            <p:nvSpPr>
              <p:cNvPr id="52" name="TextBox 51"/>
              <p:cNvSpPr txBox="1"/>
              <p:nvPr/>
            </p:nvSpPr>
            <p:spPr>
              <a:xfrm>
                <a:off x="3760824" y="4013625"/>
                <a:ext cx="13505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D (12)</a:t>
                </a:r>
                <a:r>
                  <a:rPr lang="en-US" sz="1800" b="1" dirty="0" smtClean="0"/>
                  <a:t> [15]</a:t>
                </a:r>
                <a:endParaRPr lang="lt-LT" sz="1800" b="1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166146" y="4156565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F (1)</a:t>
                </a:r>
                <a:r>
                  <a:rPr lang="en-US" sz="1800" b="1" dirty="0" smtClean="0"/>
                  <a:t> [3]</a:t>
                </a:r>
                <a:endParaRPr lang="lt-LT" sz="1800" b="1" dirty="0"/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4291172" y="5944306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E (6)</a:t>
                </a:r>
                <a:r>
                  <a:rPr lang="en-US" sz="1800" b="1" dirty="0" smtClean="0"/>
                  <a:t> [8]</a:t>
                </a:r>
                <a:endParaRPr lang="lt-LT" sz="1800" b="1" dirty="0"/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5785572" y="5947163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G (2) [2]</a:t>
                </a:r>
                <a:endParaRPr lang="lt-LT" sz="1800" b="1" dirty="0"/>
              </a:p>
            </p:txBody>
          </p:sp>
        </p:grpSp>
      </p:grpSp>
      <p:cxnSp>
        <p:nvCxnSpPr>
          <p:cNvPr id="121" name="Straight Arrow Connector 120"/>
          <p:cNvCxnSpPr>
            <a:endCxn id="5" idx="3"/>
          </p:cNvCxnSpPr>
          <p:nvPr/>
        </p:nvCxnSpPr>
        <p:spPr>
          <a:xfrm flipV="1">
            <a:off x="1808442" y="1614585"/>
            <a:ext cx="1122302" cy="713931"/>
          </a:xfrm>
          <a:prstGeom prst="straightConnector1">
            <a:avLst/>
          </a:prstGeom>
          <a:ln w="31750">
            <a:solidFill>
              <a:srgbClr val="FF0000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/>
          <p:cNvSpPr txBox="1"/>
          <p:nvPr/>
        </p:nvSpPr>
        <p:spPr>
          <a:xfrm>
            <a:off x="547577" y="2277147"/>
            <a:ext cx="8619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1800" b="1" dirty="0" smtClean="0">
                <a:solidFill>
                  <a:srgbClr val="FF0000"/>
                </a:solidFill>
              </a:rPr>
              <a:t>[</a:t>
            </a:r>
            <a:r>
              <a:rPr lang="en-US" sz="1800" b="1" dirty="0" smtClean="0">
                <a:solidFill>
                  <a:srgbClr val="FF0000"/>
                </a:solidFill>
              </a:rPr>
              <a:t>23</a:t>
            </a:r>
            <a:r>
              <a:rPr lang="lt-LT" sz="1800" b="1" dirty="0" smtClean="0">
                <a:solidFill>
                  <a:srgbClr val="FF0000"/>
                </a:solidFill>
              </a:rPr>
              <a:t>]</a:t>
            </a:r>
            <a:endParaRPr lang="lt-LT" sz="1800" b="1" dirty="0">
              <a:solidFill>
                <a:srgbClr val="FF0000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3217976" y="3387094"/>
            <a:ext cx="7033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1800" b="1" dirty="0" smtClean="0">
                <a:solidFill>
                  <a:srgbClr val="FF0000"/>
                </a:solidFill>
              </a:rPr>
              <a:t>[</a:t>
            </a:r>
            <a:r>
              <a:rPr lang="en-US" sz="1800" b="1" dirty="0" smtClean="0">
                <a:solidFill>
                  <a:srgbClr val="FF0000"/>
                </a:solidFill>
              </a:rPr>
              <a:t>17</a:t>
            </a:r>
            <a:r>
              <a:rPr lang="lt-LT" sz="1800" b="1" dirty="0" smtClean="0">
                <a:solidFill>
                  <a:srgbClr val="FF0000"/>
                </a:solidFill>
              </a:rPr>
              <a:t>]</a:t>
            </a:r>
            <a:endParaRPr lang="lt-LT" sz="1800" b="1" dirty="0">
              <a:solidFill>
                <a:srgbClr val="FF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TextBox 57"/>
              <p:cNvSpPr txBox="1"/>
              <p:nvPr/>
            </p:nvSpPr>
            <p:spPr>
              <a:xfrm>
                <a:off x="-56040" y="4221088"/>
                <a:ext cx="191263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𝟐𝟑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𝟐𝟑</m:t>
                      </m:r>
                    </m:oMath>
                  </m:oMathPara>
                </a14:m>
                <a:endParaRPr lang="lt-LT" sz="1800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8" name="TextBox 5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56040" y="4221088"/>
                <a:ext cx="1912635" cy="36933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8" name="TextBox 37"/>
              <p:cNvSpPr txBox="1"/>
              <p:nvPr/>
            </p:nvSpPr>
            <p:spPr>
              <a:xfrm>
                <a:off x="-114683" y="3948411"/>
                <a:ext cx="309634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lt-LT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𝒎𝒂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𝒙</m:t>
                      </m:r>
                      <m:d>
                        <m:dPr>
                          <m:ctrlPr>
                            <a:rPr lang="lt-LT" sz="18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18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𝟐𝟑</m:t>
                          </m:r>
                          <m:r>
                            <a:rPr lang="en-US" sz="18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;</m:t>
                          </m:r>
                          <m:r>
                            <a:rPr lang="en-US" sz="18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𝟐𝟎</m:t>
                          </m:r>
                          <m:r>
                            <a:rPr lang="en-US" sz="18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;</m:t>
                          </m:r>
                          <m:r>
                            <a:rPr lang="en-US" sz="18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𝟏𝟕</m:t>
                          </m:r>
                        </m:e>
                      </m:d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𝟐𝟑</m:t>
                      </m:r>
                      <m:r>
                        <a:rPr lang="en-US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</m:oMath>
                  </m:oMathPara>
                </a14:m>
                <a:endParaRPr lang="lt-LT" sz="1800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8" name="TextBox 3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14683" y="3948411"/>
                <a:ext cx="3096344" cy="36933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9" name="Straight Arrow Connector 38"/>
          <p:cNvCxnSpPr>
            <a:stCxn id="3" idx="6"/>
            <a:endCxn id="6" idx="2"/>
          </p:cNvCxnSpPr>
          <p:nvPr/>
        </p:nvCxnSpPr>
        <p:spPr>
          <a:xfrm>
            <a:off x="1829533" y="2379432"/>
            <a:ext cx="1080120" cy="10244"/>
          </a:xfrm>
          <a:prstGeom prst="straightConnector1">
            <a:avLst/>
          </a:prstGeom>
          <a:ln w="31750">
            <a:solidFill>
              <a:srgbClr val="FF0000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/>
          <p:cNvCxnSpPr>
            <a:stCxn id="3" idx="5"/>
            <a:endCxn id="7" idx="1"/>
          </p:cNvCxnSpPr>
          <p:nvPr/>
        </p:nvCxnSpPr>
        <p:spPr>
          <a:xfrm>
            <a:off x="1808442" y="2430349"/>
            <a:ext cx="1127660" cy="829296"/>
          </a:xfrm>
          <a:prstGeom prst="straightConnector1">
            <a:avLst/>
          </a:prstGeom>
          <a:ln w="31750">
            <a:solidFill>
              <a:srgbClr val="FF0000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/>
          <p:cNvSpPr txBox="1"/>
          <p:nvPr/>
        </p:nvSpPr>
        <p:spPr>
          <a:xfrm>
            <a:off x="3166481" y="1122328"/>
            <a:ext cx="7033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1800" b="1" dirty="0" smtClean="0">
                <a:solidFill>
                  <a:srgbClr val="FF0000"/>
                </a:solidFill>
              </a:rPr>
              <a:t>[</a:t>
            </a:r>
            <a:r>
              <a:rPr lang="en-US" sz="1800" b="1" dirty="0" smtClean="0">
                <a:solidFill>
                  <a:srgbClr val="FF0000"/>
                </a:solidFill>
              </a:rPr>
              <a:t>23</a:t>
            </a:r>
            <a:r>
              <a:rPr lang="lt-LT" sz="1800" b="1" dirty="0" smtClean="0">
                <a:solidFill>
                  <a:srgbClr val="FF0000"/>
                </a:solidFill>
              </a:rPr>
              <a:t>]</a:t>
            </a:r>
            <a:endParaRPr lang="lt-LT" sz="1800" b="1" dirty="0">
              <a:solidFill>
                <a:srgbClr val="FF0000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3189351" y="2461684"/>
            <a:ext cx="7033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1800" b="1" dirty="0" smtClean="0">
                <a:solidFill>
                  <a:srgbClr val="FF0000"/>
                </a:solidFill>
              </a:rPr>
              <a:t>[</a:t>
            </a:r>
            <a:r>
              <a:rPr lang="en-US" sz="1800" b="1" dirty="0" smtClean="0">
                <a:solidFill>
                  <a:srgbClr val="FF0000"/>
                </a:solidFill>
              </a:rPr>
              <a:t>20</a:t>
            </a:r>
            <a:r>
              <a:rPr lang="lt-LT" sz="1800" b="1" dirty="0" smtClean="0">
                <a:solidFill>
                  <a:srgbClr val="FF0000"/>
                </a:solidFill>
              </a:rPr>
              <a:t>]</a:t>
            </a:r>
            <a:endParaRPr lang="lt-LT" sz="1800" b="1" dirty="0">
              <a:solidFill>
                <a:srgbClr val="FF0000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208026" y="4863097"/>
            <a:ext cx="875646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 smtClean="0"/>
              <a:t>Kritinio</a:t>
            </a:r>
            <a:r>
              <a:rPr lang="en-US" sz="2400" dirty="0" smtClean="0"/>
              <a:t> </a:t>
            </a:r>
            <a:r>
              <a:rPr lang="en-US" sz="2400" dirty="0" err="1" smtClean="0"/>
              <a:t>kelio</a:t>
            </a:r>
            <a:r>
              <a:rPr lang="en-US" sz="2400" dirty="0" smtClean="0"/>
              <a:t> </a:t>
            </a:r>
            <a:r>
              <a:rPr lang="en-US" sz="2400" dirty="0" err="1" smtClean="0"/>
              <a:t>ilgis</a:t>
            </a:r>
            <a:r>
              <a:rPr lang="en-US" sz="2400" dirty="0" smtClean="0"/>
              <a:t> </a:t>
            </a:r>
            <a:r>
              <a:rPr lang="en-US" sz="2400" dirty="0" err="1" smtClean="0"/>
              <a:t>lygus</a:t>
            </a:r>
            <a:r>
              <a:rPr lang="en-US" sz="2400" dirty="0" smtClean="0"/>
              <a:t> 23</a:t>
            </a:r>
            <a:r>
              <a:rPr lang="lt-LT" sz="2400" dirty="0" smtClean="0"/>
              <a:t>. </a:t>
            </a:r>
          </a:p>
          <a:p>
            <a:endParaRPr lang="lt-LT" sz="2400" dirty="0" smtClean="0"/>
          </a:p>
          <a:p>
            <a:r>
              <a:rPr lang="lt-LT" sz="2400" dirty="0" smtClean="0">
                <a:solidFill>
                  <a:srgbClr val="FF0000"/>
                </a:solidFill>
              </a:rPr>
              <a:t>Neįmanoma sudaryti tvarkaraščio, kurio trukmė būtų mažesnė nei 23</a:t>
            </a:r>
            <a:endParaRPr lang="lt-LT" sz="24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2529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/>
      <p:bldP spid="57" grpId="0"/>
      <p:bldP spid="58" grpId="0"/>
      <p:bldP spid="38" grpId="0"/>
      <p:bldP spid="59" grpId="0"/>
      <p:bldP spid="60" grpId="0"/>
      <p:bldP spid="6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24569" y="91364"/>
            <a:ext cx="82089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400" dirty="0" smtClean="0"/>
              <a:t>Sudarykime tvarkaraštį kritinių kelių algoritmų</a:t>
            </a:r>
            <a:endParaRPr lang="lt-LT" sz="2400" dirty="0"/>
          </a:p>
        </p:txBody>
      </p:sp>
      <p:grpSp>
        <p:nvGrpSpPr>
          <p:cNvPr id="56" name="Group 55"/>
          <p:cNvGrpSpPr/>
          <p:nvPr/>
        </p:nvGrpSpPr>
        <p:grpSpPr>
          <a:xfrm>
            <a:off x="162124" y="602258"/>
            <a:ext cx="8964488" cy="2702023"/>
            <a:chOff x="41659" y="3614472"/>
            <a:chExt cx="8964488" cy="2702023"/>
          </a:xfrm>
        </p:grpSpPr>
        <p:sp>
          <p:nvSpPr>
            <p:cNvPr id="48" name="TextBox 47"/>
            <p:cNvSpPr txBox="1"/>
            <p:nvPr/>
          </p:nvSpPr>
          <p:spPr>
            <a:xfrm>
              <a:off x="7094768" y="4921609"/>
              <a:ext cx="191137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lt-LT" sz="1800" b="1" dirty="0" smtClean="0"/>
                <a:t>PABAIGA (0) [0]</a:t>
              </a:r>
              <a:endParaRPr lang="lt-LT" sz="1800" b="1" dirty="0"/>
            </a:p>
          </p:txBody>
        </p:sp>
        <p:grpSp>
          <p:nvGrpSpPr>
            <p:cNvPr id="47" name="Group 46"/>
            <p:cNvGrpSpPr/>
            <p:nvPr/>
          </p:nvGrpSpPr>
          <p:grpSpPr>
            <a:xfrm>
              <a:off x="41659" y="3614472"/>
              <a:ext cx="6978613" cy="2702023"/>
              <a:chOff x="41659" y="3614472"/>
              <a:chExt cx="6978613" cy="2702023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547664" y="479715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2771800" y="3981388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6" name="Oval 5"/>
              <p:cNvSpPr/>
              <p:nvPr/>
            </p:nvSpPr>
            <p:spPr>
              <a:xfrm>
                <a:off x="2771800" y="4807396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7" name="Oval 6"/>
              <p:cNvSpPr/>
              <p:nvPr/>
            </p:nvSpPr>
            <p:spPr>
              <a:xfrm>
                <a:off x="2777158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3851920" y="4418961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4499992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5940152" y="5728282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5308823" y="4523338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6876256" y="5085184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p:cxnSp>
            <p:nvCxnSpPr>
              <p:cNvPr id="13" name="Straight Arrow Connector 12"/>
              <p:cNvCxnSpPr>
                <a:stCxn id="3" idx="7"/>
                <a:endCxn id="5" idx="3"/>
              </p:cNvCxnSpPr>
              <p:nvPr/>
            </p:nvCxnSpPr>
            <p:spPr>
              <a:xfrm flipV="1">
                <a:off x="1670589" y="4104313"/>
                <a:ext cx="1122302" cy="71393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Arrow Connector 14"/>
              <p:cNvCxnSpPr>
                <a:stCxn id="3" idx="5"/>
                <a:endCxn id="7" idx="1"/>
              </p:cNvCxnSpPr>
              <p:nvPr/>
            </p:nvCxnSpPr>
            <p:spPr>
              <a:xfrm>
                <a:off x="1670589" y="4920077"/>
                <a:ext cx="1127660" cy="82929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/>
              <p:cNvCxnSpPr>
                <a:stCxn id="3" idx="6"/>
                <a:endCxn id="6" idx="2"/>
              </p:cNvCxnSpPr>
              <p:nvPr/>
            </p:nvCxnSpPr>
            <p:spPr>
              <a:xfrm>
                <a:off x="1691680" y="4869160"/>
                <a:ext cx="1080120" cy="10244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Arrow Connector 20"/>
              <p:cNvCxnSpPr>
                <a:stCxn id="5" idx="6"/>
                <a:endCxn id="8" idx="1"/>
              </p:cNvCxnSpPr>
              <p:nvPr/>
            </p:nvCxnSpPr>
            <p:spPr>
              <a:xfrm>
                <a:off x="2915816" y="4053396"/>
                <a:ext cx="957195" cy="38665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Arrow Connector 23"/>
              <p:cNvCxnSpPr>
                <a:stCxn id="6" idx="6"/>
                <a:endCxn id="8" idx="3"/>
              </p:cNvCxnSpPr>
              <p:nvPr/>
            </p:nvCxnSpPr>
            <p:spPr>
              <a:xfrm flipV="1">
                <a:off x="2915816" y="4541886"/>
                <a:ext cx="957195" cy="337518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Arrow Connector 26"/>
              <p:cNvCxnSpPr>
                <a:stCxn id="7" idx="6"/>
                <a:endCxn id="9" idx="2"/>
              </p:cNvCxnSpPr>
              <p:nvPr/>
            </p:nvCxnSpPr>
            <p:spPr>
              <a:xfrm>
                <a:off x="2921174" y="5800290"/>
                <a:ext cx="1578818" cy="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Arrow Connector 29"/>
              <p:cNvCxnSpPr>
                <a:stCxn id="8" idx="6"/>
                <a:endCxn id="11" idx="2"/>
              </p:cNvCxnSpPr>
              <p:nvPr/>
            </p:nvCxnSpPr>
            <p:spPr>
              <a:xfrm>
                <a:off x="3995936" y="4490969"/>
                <a:ext cx="1312887" cy="104377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Arrow Connector 32"/>
              <p:cNvCxnSpPr>
                <a:stCxn id="9" idx="6"/>
                <a:endCxn id="10" idx="2"/>
              </p:cNvCxnSpPr>
              <p:nvPr/>
            </p:nvCxnSpPr>
            <p:spPr>
              <a:xfrm>
                <a:off x="4644008" y="5800290"/>
                <a:ext cx="1296144" cy="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Arrow Connector 35"/>
              <p:cNvCxnSpPr>
                <a:stCxn id="11" idx="4"/>
                <a:endCxn id="10" idx="0"/>
              </p:cNvCxnSpPr>
              <p:nvPr/>
            </p:nvCxnSpPr>
            <p:spPr>
              <a:xfrm>
                <a:off x="5380831" y="4667354"/>
                <a:ext cx="631329" cy="1060928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Arrow Connector 40"/>
              <p:cNvCxnSpPr>
                <a:stCxn id="11" idx="7"/>
                <a:endCxn id="12" idx="1"/>
              </p:cNvCxnSpPr>
              <p:nvPr/>
            </p:nvCxnSpPr>
            <p:spPr>
              <a:xfrm>
                <a:off x="5431748" y="4544429"/>
                <a:ext cx="1465599" cy="561846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Arrow Connector 43"/>
              <p:cNvCxnSpPr>
                <a:stCxn id="10" idx="6"/>
                <a:endCxn id="12" idx="4"/>
              </p:cNvCxnSpPr>
              <p:nvPr/>
            </p:nvCxnSpPr>
            <p:spPr>
              <a:xfrm flipV="1">
                <a:off x="6084168" y="5229200"/>
                <a:ext cx="864096" cy="57109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extBox 45"/>
              <p:cNvSpPr txBox="1"/>
              <p:nvPr/>
            </p:nvSpPr>
            <p:spPr>
              <a:xfrm>
                <a:off x="41659" y="4501949"/>
                <a:ext cx="178881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PRADŽIA (0) [23]</a:t>
                </a:r>
                <a:endParaRPr lang="lt-LT" sz="1800" b="1" dirty="0"/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2539431" y="5876822"/>
                <a:ext cx="145650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C (9)</a:t>
                </a:r>
                <a:r>
                  <a:rPr lang="en-US" sz="1800" b="1" dirty="0" smtClean="0"/>
                  <a:t> [17]</a:t>
                </a:r>
                <a:endParaRPr lang="lt-LT" sz="1800" b="1" dirty="0"/>
              </a:p>
            </p:txBody>
          </p:sp>
          <p:sp>
            <p:nvSpPr>
              <p:cNvPr id="50" name="TextBox 49"/>
              <p:cNvSpPr txBox="1"/>
              <p:nvPr/>
            </p:nvSpPr>
            <p:spPr>
              <a:xfrm>
                <a:off x="2483768" y="3614472"/>
                <a:ext cx="13681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A (8)</a:t>
                </a:r>
                <a:r>
                  <a:rPr lang="en-US" sz="1800" b="1" dirty="0" smtClean="0"/>
                  <a:t> [23]</a:t>
                </a:r>
                <a:endParaRPr lang="lt-LT" sz="1800" b="1" dirty="0"/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2510701" y="4951412"/>
                <a:ext cx="156340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B (5)</a:t>
                </a:r>
                <a:r>
                  <a:rPr lang="en-US" sz="1800" b="1" dirty="0" smtClean="0"/>
                  <a:t> [20]</a:t>
                </a:r>
                <a:endParaRPr lang="lt-LT" sz="1800" b="1" dirty="0"/>
              </a:p>
            </p:txBody>
          </p:sp>
          <p:sp>
            <p:nvSpPr>
              <p:cNvPr id="52" name="TextBox 51"/>
              <p:cNvSpPr txBox="1"/>
              <p:nvPr/>
            </p:nvSpPr>
            <p:spPr>
              <a:xfrm>
                <a:off x="3760824" y="4013625"/>
                <a:ext cx="13505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D (12)</a:t>
                </a:r>
                <a:r>
                  <a:rPr lang="en-US" sz="1800" b="1" dirty="0" smtClean="0"/>
                  <a:t> [15]</a:t>
                </a:r>
                <a:endParaRPr lang="lt-LT" sz="1800" b="1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166146" y="4156565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F (1)</a:t>
                </a:r>
                <a:r>
                  <a:rPr lang="en-US" sz="1800" b="1" dirty="0" smtClean="0"/>
                  <a:t> [3]</a:t>
                </a:r>
                <a:endParaRPr lang="lt-LT" sz="1800" b="1" dirty="0"/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4291172" y="5944306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E (6)</a:t>
                </a:r>
                <a:r>
                  <a:rPr lang="en-US" sz="1800" b="1" dirty="0" smtClean="0"/>
                  <a:t> [8]</a:t>
                </a:r>
                <a:endParaRPr lang="lt-LT" sz="1800" b="1" dirty="0"/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5785572" y="5947163"/>
                <a:ext cx="10606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1800" b="1" dirty="0" smtClean="0"/>
                  <a:t>G (2) [2]</a:t>
                </a:r>
                <a:endParaRPr lang="lt-LT" sz="1800" b="1" dirty="0"/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5" name="Table 4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884303794"/>
                  </p:ext>
                </p:extLst>
              </p:nvPr>
            </p:nvGraphicFramePr>
            <p:xfrm>
              <a:off x="107513" y="5444580"/>
              <a:ext cx="896447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82353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13189676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99313530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43092622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24755400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1469687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5" name="Table 4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884303794"/>
                  </p:ext>
                </p:extLst>
              </p:nvPr>
            </p:nvGraphicFramePr>
            <p:xfrm>
              <a:off x="107513" y="5444580"/>
              <a:ext cx="896447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82353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13189676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99313530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43092622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24755400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1469687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042" t="-101639" r="-1435417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042" t="-201639" r="-1435417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2"/>
              <p:cNvSpPr txBox="1">
                <a:spLocks noChangeArrowheads="1"/>
              </p:cNvSpPr>
              <p:nvPr/>
            </p:nvSpPr>
            <p:spPr bwMode="auto">
              <a:xfrm>
                <a:off x="30868" y="3379388"/>
                <a:ext cx="9113132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lt-LT" altLang="lt-LT" dirty="0" smtClean="0"/>
                  <a:t>Laiko momentas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n-US" altLang="lt-LT" dirty="0" smtClean="0"/>
                  <a:t>. </a:t>
                </a:r>
                <a:r>
                  <a:rPr lang="lt-LT" altLang="lt-LT" dirty="0" smtClean="0"/>
                  <a:t>Parengti darbai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𝐴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[23], 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𝐵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[20]</m:t>
                    </m:r>
                  </m:oMath>
                </a14:m>
                <a:r>
                  <a:rPr lang="lt-LT" altLang="lt-LT" dirty="0" smtClean="0"/>
                  <a:t> ir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𝐶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[17]</m:t>
                    </m:r>
                  </m:oMath>
                </a14:m>
                <a:r>
                  <a:rPr lang="lt-LT" altLang="lt-LT" dirty="0" smtClean="0"/>
                  <a:t>. Skirstome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𝐴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(8)</m:t>
                    </m:r>
                  </m:oMath>
                </a14:m>
                <a:r>
                  <a:rPr lang="lt-LT" altLang="lt-LT" dirty="0" smtClean="0"/>
                  <a:t> ir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𝐵</m:t>
                    </m:r>
                    <m:r>
                      <a:rPr lang="lt-LT" altLang="lt-LT" i="1">
                        <a:latin typeface="Cambria Math" panose="02040503050406030204" pitchFamily="18" charset="0"/>
                      </a:rPr>
                      <m:t>(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5</m:t>
                    </m:r>
                    <m:r>
                      <a:rPr lang="lt-LT" altLang="lt-LT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lt-LT" dirty="0"/>
              </a:p>
            </p:txBody>
          </p:sp>
        </mc:Choice>
        <mc:Fallback xmlns="">
          <p:sp>
            <p:nvSpPr>
              <p:cNvPr id="35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0868" y="3379388"/>
                <a:ext cx="9113132" cy="400110"/>
              </a:xfrm>
              <a:prstGeom prst="rect">
                <a:avLst/>
              </a:prstGeom>
              <a:blipFill>
                <a:blip r:embed="rId3"/>
                <a:stretch>
                  <a:fillRect l="-669" t="-7576" b="-25758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37" name="Table 3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18932746"/>
                  </p:ext>
                </p:extLst>
              </p:nvPr>
            </p:nvGraphicFramePr>
            <p:xfrm>
              <a:off x="107504" y="5444580"/>
              <a:ext cx="896447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82353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13189676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99313530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43092622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24755400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1469687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37" name="Table 3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18932746"/>
                  </p:ext>
                </p:extLst>
              </p:nvPr>
            </p:nvGraphicFramePr>
            <p:xfrm>
              <a:off x="107504" y="5444580"/>
              <a:ext cx="896447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82353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13189676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99313530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43092622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24755400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1469687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1042" t="-101639" r="-1435417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1042" t="-201639" r="-1435417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38" name="Table 3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28291"/>
                  </p:ext>
                </p:extLst>
              </p:nvPr>
            </p:nvGraphicFramePr>
            <p:xfrm>
              <a:off x="102886" y="5441546"/>
              <a:ext cx="896447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82353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13189676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99313530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43092622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24755400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1469687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38" name="Table 3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28291"/>
                  </p:ext>
                </p:extLst>
              </p:nvPr>
            </p:nvGraphicFramePr>
            <p:xfrm>
              <a:off x="102886" y="5441546"/>
              <a:ext cx="896447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82353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13189676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99313530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43092622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24755400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1469687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042" t="-100000" r="-1435417" b="-12096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042" t="-203279" r="-1435417" b="-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9" name="TextBox 2"/>
              <p:cNvSpPr txBox="1">
                <a:spLocks noChangeArrowheads="1"/>
              </p:cNvSpPr>
              <p:nvPr/>
            </p:nvSpPr>
            <p:spPr bwMode="auto">
              <a:xfrm>
                <a:off x="35485" y="3748988"/>
                <a:ext cx="5196381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lt-LT" altLang="lt-LT" dirty="0" smtClean="0"/>
                  <a:t>Laiko momentas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5</m:t>
                    </m:r>
                  </m:oMath>
                </a14:m>
                <a:r>
                  <a:rPr lang="en-US" altLang="lt-LT" dirty="0" smtClean="0"/>
                  <a:t>. </a:t>
                </a:r>
                <a:r>
                  <a:rPr lang="lt-LT" altLang="lt-LT" dirty="0"/>
                  <a:t>Parengtas </a:t>
                </a:r>
                <a:r>
                  <a:rPr lang="lt-LT" altLang="lt-LT" dirty="0" smtClean="0"/>
                  <a:t>darbas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𝐶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[17]</m:t>
                    </m:r>
                  </m:oMath>
                </a14:m>
                <a:r>
                  <a:rPr lang="lt-LT" altLang="lt-LT" dirty="0" smtClean="0"/>
                  <a:t>.</a:t>
                </a:r>
                <a:endParaRPr lang="en-US" altLang="lt-LT" dirty="0"/>
              </a:p>
            </p:txBody>
          </p:sp>
        </mc:Choice>
        <mc:Fallback xmlns="">
          <p:sp>
            <p:nvSpPr>
              <p:cNvPr id="39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5485" y="3748988"/>
                <a:ext cx="5196381" cy="400110"/>
              </a:xfrm>
              <a:prstGeom prst="rect">
                <a:avLst/>
              </a:prstGeom>
              <a:blipFill>
                <a:blip r:embed="rId6"/>
                <a:stretch>
                  <a:fillRect l="-1291" t="-9091" b="-25758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0" name="Table 3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21481221"/>
                  </p:ext>
                </p:extLst>
              </p:nvPr>
            </p:nvGraphicFramePr>
            <p:xfrm>
              <a:off x="112122" y="5444287"/>
              <a:ext cx="896447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82353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13189676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99313530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43092622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24755400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1469687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0" name="Table 3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21481221"/>
                  </p:ext>
                </p:extLst>
              </p:nvPr>
            </p:nvGraphicFramePr>
            <p:xfrm>
              <a:off x="112122" y="5444287"/>
              <a:ext cx="896447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82353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13189676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99313530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43092622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24755400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1469687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7"/>
                          <a:stretch>
                            <a:fillRect l="-1042" t="-101639" r="-1435417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7"/>
                          <a:stretch>
                            <a:fillRect l="-1042" t="-201639" r="-1435417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2" name="TextBox 2"/>
              <p:cNvSpPr txBox="1">
                <a:spLocks noChangeArrowheads="1"/>
              </p:cNvSpPr>
              <p:nvPr/>
            </p:nvSpPr>
            <p:spPr bwMode="auto">
              <a:xfrm>
                <a:off x="47589" y="4134409"/>
                <a:ext cx="5218576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lt-LT" altLang="lt-LT" dirty="0" smtClean="0"/>
                  <a:t>Laiko momentas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8</m:t>
                    </m:r>
                  </m:oMath>
                </a14:m>
                <a:r>
                  <a:rPr lang="en-US" altLang="lt-LT" dirty="0" smtClean="0"/>
                  <a:t>. </a:t>
                </a:r>
                <a:r>
                  <a:rPr lang="lt-LT" altLang="lt-LT" dirty="0"/>
                  <a:t>Parengtas </a:t>
                </a:r>
                <a:r>
                  <a:rPr lang="lt-LT" altLang="lt-LT" dirty="0" smtClean="0"/>
                  <a:t>darbas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𝐷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[15]</m:t>
                    </m:r>
                  </m:oMath>
                </a14:m>
                <a:r>
                  <a:rPr lang="lt-LT" altLang="lt-LT" dirty="0" smtClean="0"/>
                  <a:t>.</a:t>
                </a:r>
                <a:endParaRPr lang="en-US" altLang="lt-LT" dirty="0"/>
              </a:p>
            </p:txBody>
          </p:sp>
        </mc:Choice>
        <mc:Fallback xmlns="">
          <p:sp>
            <p:nvSpPr>
              <p:cNvPr id="42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7589" y="4134409"/>
                <a:ext cx="5218576" cy="400110"/>
              </a:xfrm>
              <a:prstGeom prst="rect">
                <a:avLst/>
              </a:prstGeom>
              <a:blipFill>
                <a:blip r:embed="rId8"/>
                <a:stretch>
                  <a:fillRect l="-1285" t="-7576" b="-25758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3" name="Table 4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60222998"/>
                  </p:ext>
                </p:extLst>
              </p:nvPr>
            </p:nvGraphicFramePr>
            <p:xfrm>
              <a:off x="119607" y="5441546"/>
              <a:ext cx="896447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82353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13189676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99313530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43092622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24755400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1469687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3" name="Table 4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60222998"/>
                  </p:ext>
                </p:extLst>
              </p:nvPr>
            </p:nvGraphicFramePr>
            <p:xfrm>
              <a:off x="119607" y="5441546"/>
              <a:ext cx="896447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82353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13189676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99313530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43092622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24755400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1469687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9"/>
                          <a:stretch>
                            <a:fillRect l="-1042" t="-100000" r="-1435417" b="-12096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9"/>
                          <a:stretch>
                            <a:fillRect l="-1042" t="-203279" r="-1435417" b="-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7" name="TextBox 2"/>
              <p:cNvSpPr txBox="1">
                <a:spLocks noChangeArrowheads="1"/>
              </p:cNvSpPr>
              <p:nvPr/>
            </p:nvSpPr>
            <p:spPr bwMode="auto">
              <a:xfrm>
                <a:off x="47589" y="4501382"/>
                <a:ext cx="5129658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lt-LT" altLang="lt-LT" dirty="0" smtClean="0"/>
                  <a:t>Laiko momentas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14</m:t>
                    </m:r>
                  </m:oMath>
                </a14:m>
                <a:r>
                  <a:rPr lang="en-US" altLang="lt-LT" dirty="0" smtClean="0"/>
                  <a:t>. </a:t>
                </a:r>
                <a:r>
                  <a:rPr lang="lt-LT" altLang="lt-LT" dirty="0"/>
                  <a:t>Parengtas </a:t>
                </a:r>
                <a:r>
                  <a:rPr lang="lt-LT" altLang="lt-LT" dirty="0" smtClean="0"/>
                  <a:t>darbas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𝐸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[8]</m:t>
                    </m:r>
                  </m:oMath>
                </a14:m>
                <a:r>
                  <a:rPr lang="lt-LT" altLang="lt-LT" dirty="0" smtClean="0"/>
                  <a:t>.</a:t>
                </a:r>
                <a:endParaRPr lang="en-US" altLang="lt-LT" dirty="0"/>
              </a:p>
            </p:txBody>
          </p:sp>
        </mc:Choice>
        <mc:Fallback xmlns="">
          <p:sp>
            <p:nvSpPr>
              <p:cNvPr id="57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7589" y="4501382"/>
                <a:ext cx="5129658" cy="400110"/>
              </a:xfrm>
              <a:prstGeom prst="rect">
                <a:avLst/>
              </a:prstGeom>
              <a:blipFill>
                <a:blip r:embed="rId10"/>
                <a:stretch>
                  <a:fillRect l="-1308" t="-7576" r="-1070" b="-25758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8" name="Table 5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127379375"/>
                  </p:ext>
                </p:extLst>
              </p:nvPr>
            </p:nvGraphicFramePr>
            <p:xfrm>
              <a:off x="107495" y="5434048"/>
              <a:ext cx="896447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82353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13189676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99313530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43092622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24755400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1469687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8" name="Table 5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127379375"/>
                  </p:ext>
                </p:extLst>
              </p:nvPr>
            </p:nvGraphicFramePr>
            <p:xfrm>
              <a:off x="107495" y="5434048"/>
              <a:ext cx="896447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82353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13189676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99313530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43092622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24755400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1469687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1"/>
                          <a:stretch>
                            <a:fillRect l="-1042" t="-101639" r="-1435417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1"/>
                          <a:stretch>
                            <a:fillRect l="-1042" t="-201639" r="-1435417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2"/>
              <p:cNvSpPr txBox="1">
                <a:spLocks noChangeArrowheads="1"/>
              </p:cNvSpPr>
              <p:nvPr/>
            </p:nvSpPr>
            <p:spPr bwMode="auto">
              <a:xfrm>
                <a:off x="53908" y="4853666"/>
                <a:ext cx="5375380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lt-LT" altLang="lt-LT" dirty="0" smtClean="0"/>
                  <a:t>Laiko momentas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20</m:t>
                    </m:r>
                  </m:oMath>
                </a14:m>
                <a:r>
                  <a:rPr lang="en-US" altLang="lt-LT" dirty="0" smtClean="0"/>
                  <a:t>. </a:t>
                </a:r>
                <a:r>
                  <a:rPr lang="lt-LT" altLang="lt-LT" dirty="0"/>
                  <a:t>Parengtas </a:t>
                </a:r>
                <a:r>
                  <a:rPr lang="lt-LT" altLang="lt-LT" dirty="0" smtClean="0"/>
                  <a:t>darbas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𝐹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[3]</m:t>
                    </m:r>
                  </m:oMath>
                </a14:m>
                <a:r>
                  <a:rPr lang="lt-LT" altLang="lt-LT" dirty="0" smtClean="0"/>
                  <a:t>.</a:t>
                </a:r>
                <a:endParaRPr lang="en-US" altLang="lt-LT" dirty="0"/>
              </a:p>
            </p:txBody>
          </p:sp>
        </mc:Choice>
        <mc:Fallback xmlns="">
          <p:sp>
            <p:nvSpPr>
              <p:cNvPr id="59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3908" y="4853666"/>
                <a:ext cx="5375380" cy="400110"/>
              </a:xfrm>
              <a:prstGeom prst="rect">
                <a:avLst/>
              </a:prstGeom>
              <a:blipFill>
                <a:blip r:embed="rId12"/>
                <a:stretch>
                  <a:fillRect l="-1247" t="-7576" b="-25758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1" name="TextBox 2"/>
              <p:cNvSpPr txBox="1">
                <a:spLocks noChangeArrowheads="1"/>
              </p:cNvSpPr>
              <p:nvPr/>
            </p:nvSpPr>
            <p:spPr bwMode="auto">
              <a:xfrm>
                <a:off x="5268529" y="3834789"/>
                <a:ext cx="3744416" cy="7078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lt-LT" altLang="lt-LT" dirty="0" smtClean="0"/>
                  <a:t>Laiko momentas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21</m:t>
                    </m:r>
                  </m:oMath>
                </a14:m>
                <a:r>
                  <a:rPr lang="en-US" altLang="lt-LT" dirty="0" smtClean="0"/>
                  <a:t>. </a:t>
                </a:r>
                <a:r>
                  <a:rPr lang="lt-LT" altLang="lt-LT" dirty="0" smtClean="0"/>
                  <a:t>Parengtų darbų nėra. Laukiame.</a:t>
                </a:r>
                <a:endParaRPr lang="en-US" altLang="lt-LT" dirty="0"/>
              </a:p>
            </p:txBody>
          </p:sp>
        </mc:Choice>
        <mc:Fallback xmlns="">
          <p:sp>
            <p:nvSpPr>
              <p:cNvPr id="61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268529" y="3834789"/>
                <a:ext cx="3744416" cy="707886"/>
              </a:xfrm>
              <a:prstGeom prst="rect">
                <a:avLst/>
              </a:prstGeom>
              <a:blipFill>
                <a:blip r:embed="rId13"/>
                <a:stretch>
                  <a:fillRect l="-1626" t="-4310" r="-1951" b="-14655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2" name="Table 6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918308806"/>
                  </p:ext>
                </p:extLst>
              </p:nvPr>
            </p:nvGraphicFramePr>
            <p:xfrm>
              <a:off x="104637" y="5445252"/>
              <a:ext cx="896447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82353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13189676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99313530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43092622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24755400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1469687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2" name="Table 6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918308806"/>
                  </p:ext>
                </p:extLst>
              </p:nvPr>
            </p:nvGraphicFramePr>
            <p:xfrm>
              <a:off x="104637" y="5445252"/>
              <a:ext cx="896447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82353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13189676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99313530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43092622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24755400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1469687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4"/>
                          <a:stretch>
                            <a:fillRect l="-1042" t="-101639" r="-1434375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4"/>
                          <a:stretch>
                            <a:fillRect l="-1042" t="-201639" r="-1434375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3" name="TextBox 2"/>
              <p:cNvSpPr txBox="1">
                <a:spLocks noChangeArrowheads="1"/>
              </p:cNvSpPr>
              <p:nvPr/>
            </p:nvSpPr>
            <p:spPr bwMode="auto">
              <a:xfrm>
                <a:off x="5211546" y="4555869"/>
                <a:ext cx="3862732" cy="7078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lt-LT" altLang="lt-LT" dirty="0" smtClean="0"/>
                  <a:t>Laiko momentas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22</m:t>
                    </m:r>
                  </m:oMath>
                </a14:m>
                <a:r>
                  <a:rPr lang="en-US" altLang="lt-LT" dirty="0" smtClean="0"/>
                  <a:t>. </a:t>
                </a:r>
                <a:r>
                  <a:rPr lang="lt-LT" altLang="lt-LT" dirty="0"/>
                  <a:t>Parengtas </a:t>
                </a:r>
                <a:r>
                  <a:rPr lang="lt-LT" altLang="lt-LT" dirty="0" smtClean="0"/>
                  <a:t>darbas </a:t>
                </a:r>
                <a14:m>
                  <m:oMath xmlns:m="http://schemas.openxmlformats.org/officeDocument/2006/math"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𝐺</m:t>
                    </m:r>
                    <m:r>
                      <a:rPr lang="lt-LT" altLang="lt-LT" i="1">
                        <a:latin typeface="Cambria Math" panose="02040503050406030204" pitchFamily="18" charset="0"/>
                      </a:rPr>
                      <m:t>[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2</m:t>
                    </m:r>
                    <m:r>
                      <a:rPr lang="lt-LT" altLang="lt-LT" i="1">
                        <a:latin typeface="Cambria Math" panose="02040503050406030204" pitchFamily="18" charset="0"/>
                      </a:rPr>
                      <m:t>]</m:t>
                    </m:r>
                  </m:oMath>
                </a14:m>
                <a:r>
                  <a:rPr lang="lt-LT" altLang="lt-LT" dirty="0" smtClean="0"/>
                  <a:t>.</a:t>
                </a:r>
                <a:endParaRPr lang="en-US" altLang="lt-LT" dirty="0"/>
              </a:p>
            </p:txBody>
          </p:sp>
        </mc:Choice>
        <mc:Fallback xmlns="">
          <p:sp>
            <p:nvSpPr>
              <p:cNvPr id="6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211546" y="4555869"/>
                <a:ext cx="3862732" cy="707886"/>
              </a:xfrm>
              <a:prstGeom prst="rect">
                <a:avLst/>
              </a:prstGeom>
              <a:blipFill>
                <a:blip r:embed="rId15"/>
                <a:stretch>
                  <a:fillRect l="-1735" t="-4310" r="-946" b="-14655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0" name="Table 5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369694492"/>
                  </p:ext>
                </p:extLst>
              </p:nvPr>
            </p:nvGraphicFramePr>
            <p:xfrm>
              <a:off x="109800" y="5451525"/>
              <a:ext cx="896447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82353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13189676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99313530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43092622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24755400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1469687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0" name="Table 5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369694492"/>
                  </p:ext>
                </p:extLst>
              </p:nvPr>
            </p:nvGraphicFramePr>
            <p:xfrm>
              <a:off x="109800" y="5451525"/>
              <a:ext cx="896447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82353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13189676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99313530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43092622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24755400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1469687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6"/>
                          <a:stretch>
                            <a:fillRect l="-2083" t="-101639" r="-1434375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6"/>
                          <a:stretch>
                            <a:fillRect l="-2083" t="-201639" r="-1434375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2151707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9" grpId="0"/>
      <p:bldP spid="42" grpId="0"/>
      <p:bldP spid="57" grpId="0"/>
      <p:bldP spid="59" grpId="0"/>
      <p:bldP spid="61" grpId="0"/>
      <p:bldP spid="6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9" name="TextBox 2"/>
          <p:cNvSpPr txBox="1">
            <a:spLocks noChangeArrowheads="1"/>
          </p:cNvSpPr>
          <p:nvPr/>
        </p:nvSpPr>
        <p:spPr bwMode="auto">
          <a:xfrm>
            <a:off x="0" y="2663825"/>
            <a:ext cx="903649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lt-LT" dirty="0" err="1" smtClean="0"/>
              <a:t>Palyginkime</a:t>
            </a:r>
            <a:r>
              <a:rPr lang="en-US" altLang="lt-LT" dirty="0" smtClean="0"/>
              <a:t>: </a:t>
            </a:r>
            <a:r>
              <a:rPr lang="lt-LT" altLang="lt-LT" dirty="0" smtClean="0"/>
              <a:t>mažėjančių trukmių </a:t>
            </a:r>
            <a:r>
              <a:rPr lang="lt-LT" altLang="lt-LT" dirty="0" err="1" smtClean="0"/>
              <a:t>algoritm</a:t>
            </a:r>
            <a:r>
              <a:rPr lang="en-US" altLang="lt-LT" dirty="0" smtClean="0"/>
              <a:t>as</a:t>
            </a:r>
            <a:endParaRPr lang="en-US" altLang="lt-LT" b="1" dirty="0"/>
          </a:p>
        </p:txBody>
      </p:sp>
      <p:pic>
        <p:nvPicPr>
          <p:cNvPr id="922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04" y="0"/>
            <a:ext cx="8785225" cy="266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30" name="Table 2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609367549"/>
                  </p:ext>
                </p:extLst>
              </p:nvPr>
            </p:nvGraphicFramePr>
            <p:xfrm>
              <a:off x="53756" y="3501008"/>
              <a:ext cx="8928984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32048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90946351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10035102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77059755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97251560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13583920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01314444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837984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5091857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6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6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sz="1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7030A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7030A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30" name="Table 2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609367549"/>
                  </p:ext>
                </p:extLst>
              </p:nvPr>
            </p:nvGraphicFramePr>
            <p:xfrm>
              <a:off x="53756" y="3501008"/>
              <a:ext cx="8928984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32048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190946351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100351021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77059755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972515608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135839206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01314444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2483798473"/>
                        </a:ext>
                      </a:extLst>
                    </a:gridCol>
                    <a:gridCol w="303462">
                      <a:extLst>
                        <a:ext uri="{9D8B030D-6E8A-4147-A177-3AD203B41FA5}">
                          <a16:colId xmlns:a16="http://schemas.microsoft.com/office/drawing/2014/main" val="3650918572"/>
                        </a:ext>
                      </a:extLst>
                    </a:gridCol>
                  </a:tblGrid>
                  <a:tr h="3962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408" t="-108197" r="-1967606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6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6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6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sz="16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7030A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7030A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408" t="-208197" r="-1967606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5" name="TextBox 2"/>
          <p:cNvSpPr txBox="1">
            <a:spLocks noChangeArrowheads="1"/>
          </p:cNvSpPr>
          <p:nvPr/>
        </p:nvSpPr>
        <p:spPr bwMode="auto">
          <a:xfrm>
            <a:off x="0" y="4797152"/>
            <a:ext cx="903649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lt-LT" dirty="0" err="1" smtClean="0"/>
              <a:t>Kritini</a:t>
            </a:r>
            <a:r>
              <a:rPr lang="lt-LT" altLang="lt-LT" dirty="0" smtClean="0"/>
              <a:t>ų kelių </a:t>
            </a:r>
            <a:r>
              <a:rPr lang="lt-LT" altLang="lt-LT" dirty="0" err="1" smtClean="0"/>
              <a:t>algoritm</a:t>
            </a:r>
            <a:r>
              <a:rPr lang="en-US" altLang="lt-LT" dirty="0" smtClean="0"/>
              <a:t>as</a:t>
            </a:r>
            <a:endParaRPr lang="en-US" altLang="lt-LT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9" name="Table 2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443908990"/>
                  </p:ext>
                </p:extLst>
              </p:nvPr>
            </p:nvGraphicFramePr>
            <p:xfrm>
              <a:off x="109800" y="5451525"/>
              <a:ext cx="896447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82353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13189676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99313530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43092622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24755400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1469687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9" name="Table 2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443908990"/>
                  </p:ext>
                </p:extLst>
              </p:nvPr>
            </p:nvGraphicFramePr>
            <p:xfrm>
              <a:off x="109800" y="5451525"/>
              <a:ext cx="896447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82353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131896764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993135300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543092622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247554003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314696875"/>
                        </a:ext>
                      </a:extLst>
                    </a:gridCol>
                    <a:gridCol w="335285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2083" t="-101639" r="-1434375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2083" t="-201639" r="-1434375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3091540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9" grpId="0"/>
      <p:bldP spid="2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TextBox 1"/>
          <p:cNvSpPr txBox="1">
            <a:spLocks noChangeArrowheads="1"/>
          </p:cNvSpPr>
          <p:nvPr/>
        </p:nvSpPr>
        <p:spPr bwMode="auto">
          <a:xfrm>
            <a:off x="251520" y="168554"/>
            <a:ext cx="8738066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lt-LT" altLang="lt-LT" sz="2400" b="1" i="1" dirty="0" smtClean="0"/>
              <a:t>Pavyzdys</a:t>
            </a:r>
            <a:r>
              <a:rPr lang="en-US" altLang="lt-LT" sz="2400" b="1" i="1" dirty="0" smtClean="0"/>
              <a:t>.</a:t>
            </a:r>
            <a:r>
              <a:rPr lang="en-US" altLang="lt-LT" sz="2400" dirty="0" smtClean="0"/>
              <a:t> </a:t>
            </a:r>
            <a:r>
              <a:rPr lang="lt-LT" altLang="lt-LT" sz="2400" dirty="0" smtClean="0"/>
              <a:t>Sudarykime darbų atlikimo tvarkaraštį dviem ir trims vykdytojams mažėjančių trukmių ir kritinių kelių algoritmais ir palyginkime rezultatus.</a:t>
            </a:r>
          </a:p>
          <a:p>
            <a:pPr eaLnBrk="1" hangingPunct="1"/>
            <a:endParaRPr lang="lt-LT" altLang="lt-LT" sz="2400" dirty="0"/>
          </a:p>
          <a:p>
            <a:pPr eaLnBrk="1" hangingPunct="1"/>
            <a:r>
              <a:rPr lang="lt-LT" altLang="lt-LT" sz="2400" dirty="0" smtClean="0"/>
              <a:t>Darbų priklausomybių grafas pavaizduotas žemiau:</a:t>
            </a:r>
            <a:endParaRPr lang="en-US" altLang="lt-LT" sz="2400" dirty="0"/>
          </a:p>
        </p:txBody>
      </p:sp>
      <p:grpSp>
        <p:nvGrpSpPr>
          <p:cNvPr id="92" name="Group 91"/>
          <p:cNvGrpSpPr/>
          <p:nvPr/>
        </p:nvGrpSpPr>
        <p:grpSpPr>
          <a:xfrm>
            <a:off x="373786" y="2780928"/>
            <a:ext cx="8493534" cy="2646573"/>
            <a:chOff x="179512" y="3455796"/>
            <a:chExt cx="8493534" cy="2646573"/>
          </a:xfrm>
        </p:grpSpPr>
        <p:grpSp>
          <p:nvGrpSpPr>
            <p:cNvPr id="69" name="Group 68"/>
            <p:cNvGrpSpPr/>
            <p:nvPr/>
          </p:nvGrpSpPr>
          <p:grpSpPr>
            <a:xfrm>
              <a:off x="179512" y="3455796"/>
              <a:ext cx="8493534" cy="2646573"/>
              <a:chOff x="395288" y="3455796"/>
              <a:chExt cx="8493534" cy="2646573"/>
            </a:xfrm>
          </p:grpSpPr>
          <p:grpSp>
            <p:nvGrpSpPr>
              <p:cNvPr id="66" name="Group 65"/>
              <p:cNvGrpSpPr/>
              <p:nvPr/>
            </p:nvGrpSpPr>
            <p:grpSpPr>
              <a:xfrm>
                <a:off x="395288" y="3455796"/>
                <a:ext cx="8493534" cy="2646573"/>
                <a:chOff x="395288" y="3455796"/>
                <a:chExt cx="8493534" cy="2646573"/>
              </a:xfrm>
            </p:grpSpPr>
            <p:grpSp>
              <p:nvGrpSpPr>
                <p:cNvPr id="12319" name="Group 12318"/>
                <p:cNvGrpSpPr/>
                <p:nvPr/>
              </p:nvGrpSpPr>
              <p:grpSpPr>
                <a:xfrm>
                  <a:off x="395288" y="3455796"/>
                  <a:ext cx="8493534" cy="2646573"/>
                  <a:chOff x="395288" y="3455796"/>
                  <a:chExt cx="8493534" cy="2646573"/>
                </a:xfrm>
              </p:grpSpPr>
              <p:grpSp>
                <p:nvGrpSpPr>
                  <p:cNvPr id="12314" name="Group 12313"/>
                  <p:cNvGrpSpPr/>
                  <p:nvPr/>
                </p:nvGrpSpPr>
                <p:grpSpPr>
                  <a:xfrm>
                    <a:off x="395288" y="3455796"/>
                    <a:ext cx="8493534" cy="2646573"/>
                    <a:chOff x="395288" y="3455796"/>
                    <a:chExt cx="8493534" cy="2646573"/>
                  </a:xfrm>
                </p:grpSpPr>
                <p:grpSp>
                  <p:nvGrpSpPr>
                    <p:cNvPr id="12308" name="Group 12307"/>
                    <p:cNvGrpSpPr/>
                    <p:nvPr/>
                  </p:nvGrpSpPr>
                  <p:grpSpPr>
                    <a:xfrm>
                      <a:off x="395288" y="3455796"/>
                      <a:ext cx="8493534" cy="2646573"/>
                      <a:chOff x="395288" y="3455796"/>
                      <a:chExt cx="8493534" cy="2646573"/>
                    </a:xfrm>
                  </p:grpSpPr>
                  <p:grpSp>
                    <p:nvGrpSpPr>
                      <p:cNvPr id="12302" name="Group 12301"/>
                      <p:cNvGrpSpPr/>
                      <p:nvPr/>
                    </p:nvGrpSpPr>
                    <p:grpSpPr>
                      <a:xfrm>
                        <a:off x="395288" y="3455796"/>
                        <a:ext cx="8493534" cy="2646573"/>
                        <a:chOff x="139810" y="3471909"/>
                        <a:chExt cx="8493534" cy="2646573"/>
                      </a:xfrm>
                    </p:grpSpPr>
                    <p:sp>
                      <p:nvSpPr>
                        <p:cNvPr id="79" name="Oval 78"/>
                        <p:cNvSpPr/>
                        <p:nvPr/>
                      </p:nvSpPr>
                      <p:spPr>
                        <a:xfrm>
                          <a:off x="5692669" y="3960297"/>
                          <a:ext cx="144016" cy="144016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lt-LT"/>
                        </a:p>
                      </p:txBody>
                    </p:sp>
                    <p:sp>
                      <p:nvSpPr>
                        <p:cNvPr id="80" name="TextBox 79"/>
                        <p:cNvSpPr txBox="1"/>
                        <p:nvPr/>
                      </p:nvSpPr>
                      <p:spPr>
                        <a:xfrm>
                          <a:off x="5420423" y="3566161"/>
                          <a:ext cx="1350578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lt-LT" sz="1800" b="1" dirty="0" smtClean="0"/>
                            <a:t>K (1)</a:t>
                          </a:r>
                          <a:endParaRPr lang="lt-LT" sz="1800" b="1" dirty="0"/>
                        </a:p>
                      </p:txBody>
                    </p:sp>
                    <p:sp>
                      <p:nvSpPr>
                        <p:cNvPr id="81" name="Oval 80"/>
                        <p:cNvSpPr/>
                        <p:nvPr/>
                      </p:nvSpPr>
                      <p:spPr>
                        <a:xfrm>
                          <a:off x="5145940" y="4642835"/>
                          <a:ext cx="144016" cy="144016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lt-LT"/>
                        </a:p>
                      </p:txBody>
                    </p:sp>
                    <p:sp>
                      <p:nvSpPr>
                        <p:cNvPr id="82" name="TextBox 81"/>
                        <p:cNvSpPr txBox="1"/>
                        <p:nvPr/>
                      </p:nvSpPr>
                      <p:spPr>
                        <a:xfrm>
                          <a:off x="4604887" y="4761760"/>
                          <a:ext cx="1350578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lt-LT" sz="1800" b="1" dirty="0" smtClean="0"/>
                            <a:t>L (4)</a:t>
                          </a:r>
                          <a:endParaRPr lang="lt-LT" sz="1800" b="1" dirty="0"/>
                        </a:p>
                      </p:txBody>
                    </p:sp>
                    <p:grpSp>
                      <p:nvGrpSpPr>
                        <p:cNvPr id="12301" name="Group 12300"/>
                        <p:cNvGrpSpPr/>
                        <p:nvPr/>
                      </p:nvGrpSpPr>
                      <p:grpSpPr>
                        <a:xfrm>
                          <a:off x="139810" y="3471909"/>
                          <a:ext cx="8493534" cy="2646573"/>
                          <a:chOff x="139810" y="3471909"/>
                          <a:chExt cx="8493534" cy="2646573"/>
                        </a:xfrm>
                      </p:grpSpPr>
                      <p:grpSp>
                        <p:nvGrpSpPr>
                          <p:cNvPr id="12300" name="Group 12299"/>
                          <p:cNvGrpSpPr/>
                          <p:nvPr/>
                        </p:nvGrpSpPr>
                        <p:grpSpPr>
                          <a:xfrm>
                            <a:off x="139810" y="3471909"/>
                            <a:ext cx="8493534" cy="2646573"/>
                            <a:chOff x="139810" y="3471909"/>
                            <a:chExt cx="8493534" cy="2646573"/>
                          </a:xfrm>
                        </p:grpSpPr>
                        <p:grpSp>
                          <p:nvGrpSpPr>
                            <p:cNvPr id="49" name="Group 48"/>
                            <p:cNvGrpSpPr/>
                            <p:nvPr/>
                          </p:nvGrpSpPr>
                          <p:grpSpPr>
                            <a:xfrm>
                              <a:off x="139810" y="3471909"/>
                              <a:ext cx="8493534" cy="2646573"/>
                              <a:chOff x="1291819" y="3441762"/>
                              <a:chExt cx="8493534" cy="2646573"/>
                            </a:xfrm>
                          </p:grpSpPr>
                          <p:sp>
                            <p:nvSpPr>
                              <p:cNvPr id="39" name="Oval 38"/>
                              <p:cNvSpPr/>
                              <p:nvPr/>
                            </p:nvSpPr>
                            <p:spPr>
                              <a:xfrm>
                                <a:off x="5571499" y="5496877"/>
                                <a:ext cx="144016" cy="144016"/>
                              </a:xfrm>
                              <a:prstGeom prst="ellipse">
                                <a:avLst/>
                              </a:prstGeom>
                              <a:solidFill>
                                <a:schemeClr val="tx1"/>
                              </a:solidFill>
                              <a:ln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lt-LT"/>
                              </a:p>
                            </p:txBody>
                          </p:sp>
                          <p:grpSp>
                            <p:nvGrpSpPr>
                              <p:cNvPr id="48" name="Group 47"/>
                              <p:cNvGrpSpPr/>
                              <p:nvPr/>
                            </p:nvGrpSpPr>
                            <p:grpSpPr>
                              <a:xfrm>
                                <a:off x="1291819" y="3441762"/>
                                <a:ext cx="8493534" cy="2646573"/>
                                <a:chOff x="1291819" y="3441762"/>
                                <a:chExt cx="8493534" cy="2646573"/>
                              </a:xfrm>
                            </p:grpSpPr>
                            <p:grpSp>
                              <p:nvGrpSpPr>
                                <p:cNvPr id="47" name="Group 46"/>
                                <p:cNvGrpSpPr/>
                                <p:nvPr/>
                              </p:nvGrpSpPr>
                              <p:grpSpPr>
                                <a:xfrm>
                                  <a:off x="1291819" y="3441762"/>
                                  <a:ext cx="8493534" cy="2646573"/>
                                  <a:chOff x="1291819" y="3441762"/>
                                  <a:chExt cx="8493534" cy="2646573"/>
                                </a:xfrm>
                              </p:grpSpPr>
                              <p:grpSp>
                                <p:nvGrpSpPr>
                                  <p:cNvPr id="4" name="Group 3"/>
                                  <p:cNvGrpSpPr/>
                                  <p:nvPr/>
                                </p:nvGrpSpPr>
                                <p:grpSpPr>
                                  <a:xfrm>
                                    <a:off x="1291819" y="3441762"/>
                                    <a:ext cx="8493534" cy="2646573"/>
                                    <a:chOff x="1129186" y="3555226"/>
                                    <a:chExt cx="8493534" cy="2646573"/>
                                  </a:xfrm>
                                </p:grpSpPr>
                                <p:sp>
                                  <p:nvSpPr>
                                    <p:cNvPr id="5" name="TextBox 4"/>
                                    <p:cNvSpPr txBox="1"/>
                                    <p:nvPr/>
                                  </p:nvSpPr>
                                  <p:spPr>
                                    <a:xfrm>
                                      <a:off x="9129146" y="4176662"/>
                                      <a:ext cx="493574" cy="1384995"/>
                                    </a:xfrm>
                                    <a:prstGeom prst="rect">
                                      <a:avLst/>
                                    </a:prstGeom>
                                    <a:noFill/>
                                  </p:spPr>
                                  <p:txBody>
                                    <a:bodyPr wrap="square" rtlCol="0">
                                      <a:spAutoFit/>
                                    </a:bodyPr>
                                    <a:lstStyle/>
                                    <a:p>
                                      <a:r>
                                        <a:rPr lang="lt-LT" sz="1600" b="1" dirty="0" smtClean="0"/>
                                        <a:t>PABAIGA</a:t>
                                      </a:r>
                                      <a:r>
                                        <a:rPr lang="lt-LT" sz="1800" b="1" dirty="0" smtClean="0"/>
                                        <a:t> (0) </a:t>
                                      </a:r>
                                      <a:endParaRPr lang="lt-LT" sz="1800" b="1" dirty="0"/>
                                    </a:p>
                                  </p:txBody>
                                </p:sp>
                                <p:grpSp>
                                  <p:nvGrpSpPr>
                                    <p:cNvPr id="6" name="Group 5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1129186" y="3555226"/>
                                      <a:ext cx="8007673" cy="2646573"/>
                                      <a:chOff x="1129186" y="3555226"/>
                                      <a:chExt cx="8007673" cy="2646573"/>
                                    </a:xfrm>
                                  </p:grpSpPr>
                                  <p:sp>
                                    <p:nvSpPr>
                                      <p:cNvPr id="7" name="Oval 6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547664" y="4797152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8" name="Oval 7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435188" y="3995969"/>
                                        <a:ext cx="144016" cy="15641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9" name="Oval 8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540863" y="4508819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0" name="Oval 9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582530" y="5142401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1" name="Oval 10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5288362" y="4021580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2" name="Oval 11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3737013" y="4018810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3" name="Oval 12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4319661" y="5613586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4" name="Oval 13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4062351" y="4779512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5" name="Oval 14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8992843" y="4740802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cxnSp>
                                    <p:nvCxnSpPr>
                                      <p:cNvPr id="16" name="Straight Arrow Connector 15"/>
                                      <p:cNvCxnSpPr>
                                        <a:stCxn id="7" idx="7"/>
                                        <a:endCxn id="8" idx="3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1670589" y="4129473"/>
                                        <a:ext cx="785690" cy="688770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17" name="Straight Arrow Connector 16"/>
                                      <p:cNvCxnSpPr>
                                        <a:stCxn id="7" idx="6"/>
                                        <a:endCxn id="9" idx="2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1691680" y="4580827"/>
                                        <a:ext cx="849183" cy="288333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18" name="Straight Arrow Connector 17"/>
                                      <p:cNvCxnSpPr>
                                        <a:stCxn id="7" idx="5"/>
                                        <a:endCxn id="10" idx="2"/>
                                      </p:cNvCxnSpPr>
                                      <p:nvPr/>
                                    </p:nvCxnSpPr>
                                    <p:spPr>
                                      <a:xfrm>
                                        <a:off x="1670589" y="4920077"/>
                                        <a:ext cx="911941" cy="294332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19" name="Straight Arrow Connector 18"/>
                                      <p:cNvCxnSpPr>
                                        <a:stCxn id="10" idx="7"/>
                                        <a:endCxn id="14" idx="3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2705455" y="4902437"/>
                                        <a:ext cx="1377987" cy="261055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0" name="Straight Arrow Connector 19"/>
                                      <p:cNvCxnSpPr>
                                        <a:stCxn id="35" idx="6"/>
                                        <a:endCxn id="13" idx="3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2684879" y="5736511"/>
                                        <a:ext cx="1655873" cy="8717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1" name="Straight Arrow Connector 20"/>
                                      <p:cNvCxnSpPr>
                                        <a:stCxn id="7" idx="5"/>
                                        <a:endCxn id="35" idx="1"/>
                                      </p:cNvCxnSpPr>
                                      <p:nvPr/>
                                    </p:nvCxnSpPr>
                                    <p:spPr>
                                      <a:xfrm>
                                        <a:off x="1670589" y="4920077"/>
                                        <a:ext cx="891365" cy="774234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2" name="Straight Arrow Connector 21"/>
                                      <p:cNvCxnSpPr>
                                        <a:stCxn id="13" idx="6"/>
                                        <a:endCxn id="39" idx="2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4463677" y="5682349"/>
                                        <a:ext cx="945189" cy="3245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3" name="Straight Arrow Connector 22"/>
                                      <p:cNvCxnSpPr>
                                        <a:stCxn id="14" idx="4"/>
                                        <a:endCxn id="13" idx="0"/>
                                      </p:cNvCxnSpPr>
                                      <p:nvPr/>
                                    </p:nvCxnSpPr>
                                    <p:spPr>
                                      <a:xfrm>
                                        <a:off x="4134359" y="4923528"/>
                                        <a:ext cx="257310" cy="690058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4" name="Straight Arrow Connector 23"/>
                                      <p:cNvCxnSpPr>
                                        <a:stCxn id="9" idx="7"/>
                                        <a:endCxn id="12" idx="3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2663788" y="4141735"/>
                                        <a:ext cx="1094316" cy="388175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5" name="Straight Arrow Connector 24"/>
                                      <p:cNvCxnSpPr>
                                        <a:stCxn id="8" idx="6"/>
                                        <a:endCxn id="12" idx="1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2579204" y="4039901"/>
                                        <a:ext cx="1178900" cy="34273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6" name="Straight Arrow Connector 25"/>
                                      <p:cNvCxnSpPr>
                                        <a:stCxn id="12" idx="5"/>
                                        <a:endCxn id="14" idx="1"/>
                                      </p:cNvCxnSpPr>
                                      <p:nvPr/>
                                    </p:nvCxnSpPr>
                                    <p:spPr>
                                      <a:xfrm>
                                        <a:off x="3859938" y="4141735"/>
                                        <a:ext cx="223504" cy="658868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sp>
                                    <p:nvSpPr>
                                      <p:cNvPr id="27" name="TextBox 26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1129186" y="4317191"/>
                                        <a:ext cx="468032" cy="1354217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600" b="1" dirty="0" smtClean="0"/>
                                          <a:t>PRADŽIA </a:t>
                                        </a:r>
                                        <a:r>
                                          <a:rPr lang="lt-LT" sz="1800" b="1" dirty="0" smtClean="0"/>
                                          <a:t>(0)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28" name="TextBox 27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2628763" y="5170215"/>
                                        <a:ext cx="1456505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C (6)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29" name="TextBox 28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2192924" y="3555226"/>
                                        <a:ext cx="1368152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A (7)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0" name="TextBox 29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2384552" y="4594846"/>
                                        <a:ext cx="1563406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B (5)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1" name="TextBox 30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5197266" y="3616244"/>
                                        <a:ext cx="1350578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H (4)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2" name="TextBox 31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4088676" y="4404590"/>
                                        <a:ext cx="1060697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F (7)</a:t>
                                        </a:r>
                                        <a:r>
                                          <a:rPr lang="en-US" sz="1800" b="1" dirty="0" smtClean="0"/>
                                          <a:t> 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3" name="TextBox 32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3701034" y="3666874"/>
                                        <a:ext cx="1060697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E (5)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4" name="TextBox 33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4165081" y="5832467"/>
                                        <a:ext cx="1060697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G (5)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</p:grpSp>
                              </p:grpSp>
                              <p:sp>
                                <p:nvSpPr>
                                  <p:cNvPr id="35" name="Oval 34"/>
                                  <p:cNvSpPr/>
                                  <p:nvPr/>
                                </p:nvSpPr>
                                <p:spPr>
                                  <a:xfrm>
                                    <a:off x="2703496" y="5559756"/>
                                    <a:ext cx="144016" cy="144016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chemeClr val="tx1"/>
                                  </a:solidFill>
                                  <a:ln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lt-LT"/>
                                  </a:p>
                                </p:txBody>
                              </p:sp>
                              <p:sp>
                                <p:nvSpPr>
                                  <p:cNvPr id="36" name="TextBox 35"/>
                                  <p:cNvSpPr txBox="1"/>
                                  <p:nvPr/>
                                </p:nvSpPr>
                                <p:spPr>
                                  <a:xfrm>
                                    <a:off x="2574563" y="5671255"/>
                                    <a:ext cx="1456505" cy="369332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lt-LT" sz="1800" b="1" dirty="0" smtClean="0"/>
                                      <a:t>D (8)</a:t>
                                    </a:r>
                                    <a:endParaRPr lang="lt-LT" sz="1800" b="1" dirty="0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7" name="Oval 36"/>
                                <p:cNvSpPr/>
                                <p:nvPr/>
                              </p:nvSpPr>
                              <p:spPr>
                                <a:xfrm>
                                  <a:off x="5233328" y="4673274"/>
                                  <a:ext cx="144016" cy="144016"/>
                                </a:xfrm>
                                <a:prstGeom prst="ellipse">
                                  <a:avLst/>
                                </a:prstGeom>
                                <a:solidFill>
                                  <a:schemeClr val="tx1"/>
                                </a:solidFill>
                                <a:ln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lt-LT"/>
                                </a:p>
                              </p:txBody>
                            </p:sp>
                            <p:sp>
                              <p:nvSpPr>
                                <p:cNvPr id="38" name="TextBox 37"/>
                                <p:cNvSpPr txBox="1"/>
                                <p:nvPr/>
                              </p:nvSpPr>
                              <p:spPr>
                                <a:xfrm>
                                  <a:off x="5172903" y="4342376"/>
                                  <a:ext cx="1350578" cy="369332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lt-LT" sz="1800" b="1" dirty="0" smtClean="0"/>
                                    <a:t>I (4)</a:t>
                                  </a:r>
                                  <a:endParaRPr lang="lt-LT" sz="1800" b="1" dirty="0"/>
                                </a:p>
                              </p:txBody>
                            </p:sp>
                            <p:sp>
                              <p:nvSpPr>
                                <p:cNvPr id="40" name="TextBox 39"/>
                                <p:cNvSpPr txBox="1"/>
                                <p:nvPr/>
                              </p:nvSpPr>
                              <p:spPr>
                                <a:xfrm>
                                  <a:off x="5438583" y="5682703"/>
                                  <a:ext cx="1350578" cy="369332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lt-LT" sz="1800" b="1" dirty="0" smtClean="0"/>
                                    <a:t>J (3)</a:t>
                                  </a:r>
                                  <a:endParaRPr lang="lt-LT" sz="1800" b="1" dirty="0"/>
                                </a:p>
                              </p:txBody>
                            </p:sp>
                          </p:grpSp>
                        </p:grpSp>
                        <p:cxnSp>
                          <p:nvCxnSpPr>
                            <p:cNvPr id="72" name="Straight Arrow Connector 71"/>
                            <p:cNvCxnSpPr>
                              <a:stCxn id="14" idx="6"/>
                              <a:endCxn id="37" idx="2"/>
                            </p:cNvCxnSpPr>
                            <p:nvPr/>
                          </p:nvCxnSpPr>
                          <p:spPr>
                            <a:xfrm>
                              <a:off x="3216991" y="4768203"/>
                              <a:ext cx="864328" cy="7226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  <p:cxnSp>
                          <p:nvCxnSpPr>
                            <p:cNvPr id="75" name="Straight Arrow Connector 74"/>
                            <p:cNvCxnSpPr>
                              <a:stCxn id="12" idx="6"/>
                              <a:endCxn id="11" idx="2"/>
                            </p:cNvCxnSpPr>
                            <p:nvPr/>
                          </p:nvCxnSpPr>
                          <p:spPr>
                            <a:xfrm>
                              <a:off x="2891653" y="4007501"/>
                              <a:ext cx="1407333" cy="2770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</p:grpSp>
                      <p:sp>
                        <p:nvSpPr>
                          <p:cNvPr id="83" name="Oval 82"/>
                          <p:cNvSpPr/>
                          <p:nvPr/>
                        </p:nvSpPr>
                        <p:spPr>
                          <a:xfrm>
                            <a:off x="6459368" y="5463473"/>
                            <a:ext cx="144016" cy="144016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lt-LT"/>
                          </a:p>
                        </p:txBody>
                      </p:sp>
                      <p:sp>
                        <p:nvSpPr>
                          <p:cNvPr id="84" name="TextBox 83"/>
                          <p:cNvSpPr txBox="1"/>
                          <p:nvPr/>
                        </p:nvSpPr>
                        <p:spPr>
                          <a:xfrm>
                            <a:off x="6086695" y="5671040"/>
                            <a:ext cx="1350578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:r>
                              <a:rPr lang="lt-LT" sz="1800" b="1" dirty="0" smtClean="0"/>
                              <a:t>M (2)</a:t>
                            </a:r>
                            <a:endParaRPr lang="lt-LT" sz="1800" b="1" dirty="0"/>
                          </a:p>
                        </p:txBody>
                      </p:sp>
                      <p:sp>
                        <p:nvSpPr>
                          <p:cNvPr id="85" name="Oval 84"/>
                          <p:cNvSpPr/>
                          <p:nvPr/>
                        </p:nvSpPr>
                        <p:spPr>
                          <a:xfrm>
                            <a:off x="6820527" y="3996301"/>
                            <a:ext cx="144016" cy="144016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lt-LT"/>
                          </a:p>
                        </p:txBody>
                      </p:sp>
                      <p:sp>
                        <p:nvSpPr>
                          <p:cNvPr id="86" name="TextBox 85"/>
                          <p:cNvSpPr txBox="1"/>
                          <p:nvPr/>
                        </p:nvSpPr>
                        <p:spPr>
                          <a:xfrm>
                            <a:off x="6729431" y="3590965"/>
                            <a:ext cx="1350578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:r>
                              <a:rPr lang="lt-LT" sz="1800" b="1" dirty="0" smtClean="0"/>
                              <a:t>N (6)</a:t>
                            </a:r>
                            <a:endParaRPr lang="lt-LT" sz="1800" b="1" dirty="0"/>
                          </a:p>
                        </p:txBody>
                      </p:sp>
                      <p:sp>
                        <p:nvSpPr>
                          <p:cNvPr id="87" name="Oval 86"/>
                          <p:cNvSpPr/>
                          <p:nvPr/>
                        </p:nvSpPr>
                        <p:spPr>
                          <a:xfrm>
                            <a:off x="6660594" y="4642905"/>
                            <a:ext cx="144016" cy="144016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lt-LT"/>
                          </a:p>
                        </p:txBody>
                      </p:sp>
                      <p:sp>
                        <p:nvSpPr>
                          <p:cNvPr id="88" name="TextBox 87"/>
                          <p:cNvSpPr txBox="1"/>
                          <p:nvPr/>
                        </p:nvSpPr>
                        <p:spPr>
                          <a:xfrm>
                            <a:off x="6569498" y="4237569"/>
                            <a:ext cx="1350578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:r>
                              <a:rPr lang="lt-LT" sz="1800" b="1" dirty="0"/>
                              <a:t>O</a:t>
                            </a:r>
                            <a:r>
                              <a:rPr lang="lt-LT" sz="1800" b="1" dirty="0" smtClean="0"/>
                              <a:t> (3)</a:t>
                            </a:r>
                            <a:endParaRPr lang="lt-LT" sz="1800" b="1" dirty="0"/>
                          </a:p>
                        </p:txBody>
                      </p:sp>
                    </p:grpSp>
                  </p:grpSp>
                  <p:cxnSp>
                    <p:nvCxnSpPr>
                      <p:cNvPr id="91" name="Straight Arrow Connector 90"/>
                      <p:cNvCxnSpPr>
                        <a:stCxn id="39" idx="6"/>
                        <a:endCxn id="83" idx="2"/>
                      </p:cNvCxnSpPr>
                      <p:nvPr/>
                    </p:nvCxnSpPr>
                    <p:spPr>
                      <a:xfrm flipV="1">
                        <a:off x="4818984" y="5519368"/>
                        <a:ext cx="1895862" cy="63551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" name="Straight Arrow Connector 94"/>
                      <p:cNvCxnSpPr>
                        <a:stCxn id="37" idx="4"/>
                        <a:endCxn id="39" idx="6"/>
                      </p:cNvCxnSpPr>
                      <p:nvPr/>
                    </p:nvCxnSpPr>
                    <p:spPr>
                      <a:xfrm>
                        <a:off x="4408805" y="4831324"/>
                        <a:ext cx="410179" cy="751595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cxnSp>
                  <p:nvCxnSpPr>
                    <p:cNvPr id="99" name="Straight Arrow Connector 98"/>
                    <p:cNvCxnSpPr>
                      <a:stCxn id="37" idx="6"/>
                      <a:endCxn id="81" idx="3"/>
                    </p:cNvCxnSpPr>
                    <p:nvPr/>
                  </p:nvCxnSpPr>
                  <p:spPr>
                    <a:xfrm flipV="1">
                      <a:off x="4480813" y="4749647"/>
                      <a:ext cx="941696" cy="9669"/>
                    </a:xfrm>
                    <a:prstGeom prst="straightConnector1">
                      <a:avLst/>
                    </a:prstGeom>
                    <a:ln w="31750">
                      <a:solidFill>
                        <a:schemeClr val="tx1"/>
                      </a:solidFill>
                      <a:tailEnd type="triangle" w="lg" len="lg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" name="Straight Arrow Connector 101"/>
                    <p:cNvCxnSpPr>
                      <a:stCxn id="11" idx="6"/>
                      <a:endCxn id="79" idx="2"/>
                    </p:cNvCxnSpPr>
                    <p:nvPr/>
                  </p:nvCxnSpPr>
                  <p:spPr>
                    <a:xfrm>
                      <a:off x="4698480" y="3994158"/>
                      <a:ext cx="1249667" cy="22034"/>
                    </a:xfrm>
                    <a:prstGeom prst="straightConnector1">
                      <a:avLst/>
                    </a:prstGeom>
                    <a:ln w="31750">
                      <a:solidFill>
                        <a:schemeClr val="tx1"/>
                      </a:solidFill>
                      <a:tailEnd type="triangle" w="lg" len="lg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07" name="Straight Arrow Connector 106"/>
                  <p:cNvCxnSpPr>
                    <a:stCxn id="79" idx="6"/>
                    <a:endCxn id="85" idx="2"/>
                  </p:cNvCxnSpPr>
                  <p:nvPr/>
                </p:nvCxnSpPr>
                <p:spPr>
                  <a:xfrm>
                    <a:off x="6092163" y="4016192"/>
                    <a:ext cx="983842" cy="36004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0" name="Straight Arrow Connector 109"/>
                  <p:cNvCxnSpPr>
                    <a:stCxn id="85" idx="6"/>
                    <a:endCxn id="15" idx="0"/>
                  </p:cNvCxnSpPr>
                  <p:nvPr/>
                </p:nvCxnSpPr>
                <p:spPr>
                  <a:xfrm>
                    <a:off x="7220021" y="4052196"/>
                    <a:ext cx="1110932" cy="589176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14" name="Straight Arrow Connector 113"/>
                <p:cNvCxnSpPr>
                  <a:stCxn id="81" idx="6"/>
                  <a:endCxn id="87" idx="2"/>
                </p:cNvCxnSpPr>
                <p:nvPr/>
              </p:nvCxnSpPr>
              <p:spPr>
                <a:xfrm>
                  <a:off x="5545434" y="4698730"/>
                  <a:ext cx="1370638" cy="70"/>
                </a:xfrm>
                <a:prstGeom prst="straightConnector1">
                  <a:avLst/>
                </a:prstGeom>
                <a:ln w="31750">
                  <a:solidFill>
                    <a:schemeClr val="tx1"/>
                  </a:solidFill>
                  <a:tailEnd type="triangle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18" name="Straight Arrow Connector 117"/>
              <p:cNvCxnSpPr>
                <a:stCxn id="81" idx="7"/>
                <a:endCxn id="79" idx="3"/>
              </p:cNvCxnSpPr>
              <p:nvPr/>
            </p:nvCxnSpPr>
            <p:spPr>
              <a:xfrm flipV="1">
                <a:off x="5524343" y="4067109"/>
                <a:ext cx="444895" cy="580704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24" name="Straight Arrow Connector 123"/>
            <p:cNvCxnSpPr>
              <a:stCxn id="81" idx="5"/>
              <a:endCxn id="83" idx="0"/>
            </p:cNvCxnSpPr>
            <p:nvPr/>
          </p:nvCxnSpPr>
          <p:spPr>
            <a:xfrm>
              <a:off x="5308567" y="4749647"/>
              <a:ext cx="1262511" cy="697713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Arrow Connector 126"/>
            <p:cNvCxnSpPr>
              <a:stCxn id="83" idx="6"/>
              <a:endCxn id="15" idx="4"/>
            </p:cNvCxnSpPr>
            <p:nvPr/>
          </p:nvCxnSpPr>
          <p:spPr>
            <a:xfrm flipV="1">
              <a:off x="6643086" y="4785388"/>
              <a:ext cx="1472091" cy="733980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Arrow Connector 130"/>
            <p:cNvCxnSpPr>
              <a:stCxn id="87" idx="6"/>
              <a:endCxn id="15" idx="6"/>
            </p:cNvCxnSpPr>
            <p:nvPr/>
          </p:nvCxnSpPr>
          <p:spPr>
            <a:xfrm>
              <a:off x="6844312" y="4698800"/>
              <a:ext cx="1342873" cy="14580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Box 1"/>
          <p:cNvSpPr txBox="1"/>
          <p:nvPr/>
        </p:nvSpPr>
        <p:spPr>
          <a:xfrm>
            <a:off x="251520" y="5949280"/>
            <a:ext cx="873806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dirty="0" smtClean="0"/>
              <a:t>Pabandykite atlikti šią užduotį savarankiškai. Atsakymai pateikti skaidrių pabaigoje.</a:t>
            </a:r>
            <a:endParaRPr lang="lt-LT" dirty="0"/>
          </a:p>
        </p:txBody>
      </p:sp>
    </p:spTree>
    <p:extLst>
      <p:ext uri="{BB962C8B-B14F-4D97-AF65-F5344CB8AC3E}">
        <p14:creationId xmlns:p14="http://schemas.microsoft.com/office/powerpoint/2010/main" val="4189917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lt-LT" altLang="lt-LT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Box 1"/>
              <p:cNvSpPr txBox="1"/>
              <p:nvPr/>
            </p:nvSpPr>
            <p:spPr>
              <a:xfrm>
                <a:off x="467544" y="476672"/>
                <a:ext cx="8136904" cy="14182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2800" dirty="0" smtClean="0"/>
                  <a:t>Tarkime, žinome optimalaus tvarkaraščio laiką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lt-LT" sz="2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lt-LT" sz="28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e>
                      <m:sub>
                        <m:r>
                          <a:rPr lang="lt-LT" sz="2800" b="0" i="1" smtClean="0">
                            <a:latin typeface="Cambria Math" panose="02040503050406030204" pitchFamily="18" charset="0"/>
                          </a:rPr>
                          <m:t>𝑜𝑝𝑡</m:t>
                        </m:r>
                      </m:sub>
                    </m:sSub>
                  </m:oMath>
                </a14:m>
                <a:r>
                  <a:rPr lang="lt-LT" sz="2800" dirty="0" smtClean="0"/>
                  <a:t>.</a:t>
                </a:r>
              </a:p>
              <a:p>
                <a:r>
                  <a:rPr lang="lt-LT" sz="2800" dirty="0" smtClean="0"/>
                  <a:t>Tuomet bet kokio kito tvarkaraščio laikas tenkins nelygybę </a:t>
                </a:r>
                <a:endParaRPr lang="lt-LT" sz="2800" dirty="0"/>
              </a:p>
            </p:txBody>
          </p:sp>
        </mc:Choice>
        <mc:Fallback xmlns="">
          <p:sp>
            <p:nvSpPr>
              <p:cNvPr id="2" name="TextBox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544" y="476672"/>
                <a:ext cx="8136904" cy="1418209"/>
              </a:xfrm>
              <a:prstGeom prst="rect">
                <a:avLst/>
              </a:prstGeom>
              <a:blipFill>
                <a:blip r:embed="rId2"/>
                <a:stretch>
                  <a:fillRect l="-1574" t="-4292" b="-11159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/>
              <p:cNvSpPr txBox="1"/>
              <p:nvPr/>
            </p:nvSpPr>
            <p:spPr>
              <a:xfrm>
                <a:off x="2843808" y="2017826"/>
                <a:ext cx="2980881" cy="96815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lt-LT" sz="2800" b="0" i="1" smtClean="0">
                          <a:latin typeface="Cambria Math" panose="02040503050406030204" pitchFamily="18" charset="0"/>
                        </a:rPr>
                        <m:t>𝑇</m:t>
                      </m:r>
                      <m:r>
                        <a:rPr lang="lt-LT" sz="2800" b="0" i="1" smtClean="0">
                          <a:latin typeface="Cambria Math" panose="02040503050406030204" pitchFamily="18" charset="0"/>
                        </a:rPr>
                        <m:t>≤</m:t>
                      </m:r>
                      <m:d>
                        <m:dPr>
                          <m:ctrlPr>
                            <a:rPr lang="lt-LT" sz="28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800" b="0" i="1" smtClean="0">
                              <a:latin typeface="Cambria Math" panose="02040503050406030204" pitchFamily="18" charset="0"/>
                            </a:rPr>
                            <m:t>2−</m:t>
                          </m:r>
                          <m:f>
                            <m:fPr>
                              <m:ctrlPr>
                                <a:rPr lang="en-US" sz="2800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28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sz="2800" b="0" i="1" smtClean="0">
                                  <a:latin typeface="Cambria Math" panose="02040503050406030204" pitchFamily="18" charset="0"/>
                                </a:rPr>
                                <m:t>𝑁</m:t>
                              </m:r>
                            </m:den>
                          </m:f>
                        </m:e>
                      </m:d>
                      <m:r>
                        <a:rPr lang="en-US" sz="2800" b="0" i="1" smtClean="0">
                          <a:latin typeface="Cambria Math" panose="02040503050406030204" pitchFamily="18" charset="0"/>
                        </a:rPr>
                        <m:t>⋅</m:t>
                      </m:r>
                      <m:sSub>
                        <m:sSubPr>
                          <m:ctrlPr>
                            <a:rPr lang="en-US" sz="28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800" b="0" i="1" smtClean="0">
                              <a:latin typeface="Cambria Math" panose="02040503050406030204" pitchFamily="18" charset="0"/>
                            </a:rPr>
                            <m:t>𝑇</m:t>
                          </m:r>
                        </m:e>
                        <m:sub>
                          <m:r>
                            <a:rPr lang="en-US" sz="2800" b="0" i="1" smtClean="0">
                              <a:latin typeface="Cambria Math" panose="02040503050406030204" pitchFamily="18" charset="0"/>
                            </a:rPr>
                            <m:t>𝑜𝑝𝑡</m:t>
                          </m:r>
                        </m:sub>
                      </m:sSub>
                    </m:oMath>
                  </m:oMathPara>
                </a14:m>
                <a:endParaRPr lang="lt-LT" sz="2800" dirty="0"/>
              </a:p>
            </p:txBody>
          </p:sp>
        </mc:Choice>
        <mc:Fallback xmlns="">
          <p:sp>
            <p:nvSpPr>
              <p:cNvPr id="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43808" y="2017826"/>
                <a:ext cx="2980881" cy="96815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/>
              <p:cNvSpPr txBox="1"/>
              <p:nvPr/>
            </p:nvSpPr>
            <p:spPr>
              <a:xfrm>
                <a:off x="503548" y="3284984"/>
                <a:ext cx="813690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2800" dirty="0" smtClean="0"/>
                  <a:t>Čia </a:t>
                </a:r>
                <a14:m>
                  <m:oMath xmlns:m="http://schemas.openxmlformats.org/officeDocument/2006/math"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𝑁</m:t>
                    </m:r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lt-LT" sz="2800" dirty="0" smtClean="0"/>
                  <a:t> - vykdytojų skaičius.</a:t>
                </a:r>
                <a:endParaRPr lang="lt-LT" sz="2800" dirty="0"/>
              </a:p>
            </p:txBody>
          </p:sp>
        </mc:Choice>
        <mc:Fallback xmlns="">
          <p:sp>
            <p:nvSpPr>
              <p:cNvPr id="6" name="TextBox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3548" y="3284984"/>
                <a:ext cx="8136904" cy="523220"/>
              </a:xfrm>
              <a:prstGeom prst="rect">
                <a:avLst/>
              </a:prstGeom>
              <a:blipFill>
                <a:blip r:embed="rId4"/>
                <a:stretch>
                  <a:fillRect l="-1574" t="-12791" b="-31395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467544" y="4376079"/>
                <a:ext cx="813690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2800" dirty="0" smtClean="0"/>
                  <a:t>Pavyzdžiui, jei </a:t>
                </a:r>
                <a14:m>
                  <m:oMath xmlns:m="http://schemas.openxmlformats.org/officeDocument/2006/math"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𝑁</m:t>
                    </m:r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=2</m:t>
                    </m:r>
                  </m:oMath>
                </a14:m>
                <a:r>
                  <a:rPr lang="en-US" sz="2800" dirty="0" smtClean="0"/>
                  <a:t>, </a:t>
                </a:r>
                <a:r>
                  <a:rPr lang="lt-LT" sz="2800" dirty="0" smtClean="0"/>
                  <a:t> </a:t>
                </a:r>
                <a:endParaRPr lang="lt-LT" sz="2800" dirty="0"/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544" y="4376079"/>
                <a:ext cx="8136904" cy="523220"/>
              </a:xfrm>
              <a:prstGeom prst="rect">
                <a:avLst/>
              </a:prstGeom>
              <a:blipFill>
                <a:blip r:embed="rId5"/>
                <a:stretch>
                  <a:fillRect l="-1574" t="-12791" b="-31395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3563888" y="5198307"/>
                <a:ext cx="1669240" cy="80663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lt-LT" sz="2800" b="0" i="1" smtClean="0">
                          <a:latin typeface="Cambria Math" panose="02040503050406030204" pitchFamily="18" charset="0"/>
                        </a:rPr>
                        <m:t>𝑇</m:t>
                      </m:r>
                      <m:r>
                        <a:rPr lang="lt-LT" sz="2800" b="0" i="1" smtClean="0">
                          <a:latin typeface="Cambria Math" panose="02040503050406030204" pitchFamily="18" charset="0"/>
                        </a:rPr>
                        <m:t>≤</m:t>
                      </m:r>
                      <m:f>
                        <m:fPr>
                          <m:ctrlPr>
                            <a:rPr lang="en-US" sz="28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8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num>
                        <m:den>
                          <m:r>
                            <a:rPr lang="en-US" sz="28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b>
                        <m:sSubPr>
                          <m:ctrlPr>
                            <a:rPr lang="en-US" sz="28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800" b="0" i="1" smtClean="0">
                              <a:latin typeface="Cambria Math" panose="02040503050406030204" pitchFamily="18" charset="0"/>
                            </a:rPr>
                            <m:t>𝑇</m:t>
                          </m:r>
                        </m:e>
                        <m:sub>
                          <m:r>
                            <a:rPr lang="en-US" sz="2800" b="0" i="1" smtClean="0">
                              <a:latin typeface="Cambria Math" panose="02040503050406030204" pitchFamily="18" charset="0"/>
                            </a:rPr>
                            <m:t>𝑜𝑝𝑡</m:t>
                          </m:r>
                        </m:sub>
                      </m:sSub>
                    </m:oMath>
                  </m:oMathPara>
                </a14:m>
                <a:endParaRPr lang="lt-LT" sz="2800" dirty="0"/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63888" y="5198307"/>
                <a:ext cx="1669240" cy="806631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7" grpId="0"/>
      <p:bldP spid="8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lt-LT" altLang="lt-LT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251520" y="188640"/>
                <a:ext cx="813690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2800" dirty="0" smtClean="0"/>
                  <a:t>Tegu </a:t>
                </a:r>
                <a14:m>
                  <m:oMath xmlns:m="http://schemas.openxmlformats.org/officeDocument/2006/math"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𝑁</m:t>
                    </m:r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=2</m:t>
                    </m:r>
                  </m:oMath>
                </a14:m>
                <a:r>
                  <a:rPr lang="en-US" sz="2800" dirty="0" smtClean="0"/>
                  <a:t>, </a:t>
                </a:r>
                <a:r>
                  <a:rPr lang="lt-LT" sz="2800" dirty="0" smtClean="0"/>
                  <a:t> ir</a:t>
                </a:r>
                <a:endParaRPr lang="lt-LT" sz="2800" dirty="0"/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1520" y="188640"/>
                <a:ext cx="8136904" cy="523220"/>
              </a:xfrm>
              <a:prstGeom prst="rect">
                <a:avLst/>
              </a:prstGeom>
              <a:blipFill>
                <a:blip r:embed="rId2"/>
                <a:stretch>
                  <a:fillRect l="-1498" t="-12791" b="-31395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3347864" y="1010868"/>
                <a:ext cx="1669240" cy="80663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lt-LT" sz="2800" b="0" i="1" smtClean="0">
                          <a:latin typeface="Cambria Math" panose="02040503050406030204" pitchFamily="18" charset="0"/>
                        </a:rPr>
                        <m:t>𝑇</m:t>
                      </m:r>
                      <m:r>
                        <a:rPr lang="lt-LT" sz="2800" b="0" i="1" smtClean="0">
                          <a:latin typeface="Cambria Math" panose="02040503050406030204" pitchFamily="18" charset="0"/>
                        </a:rPr>
                        <m:t>≤</m:t>
                      </m:r>
                      <m:f>
                        <m:fPr>
                          <m:ctrlPr>
                            <a:rPr lang="en-US" sz="28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8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num>
                        <m:den>
                          <m:r>
                            <a:rPr lang="en-US" sz="28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b>
                        <m:sSubPr>
                          <m:ctrlPr>
                            <a:rPr lang="en-US" sz="28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800" b="0" i="1" smtClean="0">
                              <a:latin typeface="Cambria Math" panose="02040503050406030204" pitchFamily="18" charset="0"/>
                            </a:rPr>
                            <m:t>𝑇</m:t>
                          </m:r>
                        </m:e>
                        <m:sub>
                          <m:r>
                            <a:rPr lang="en-US" sz="2800" b="0" i="1" smtClean="0">
                              <a:latin typeface="Cambria Math" panose="02040503050406030204" pitchFamily="18" charset="0"/>
                            </a:rPr>
                            <m:t>𝑜𝑝𝑡</m:t>
                          </m:r>
                        </m:sub>
                      </m:sSub>
                    </m:oMath>
                  </m:oMathPara>
                </a14:m>
                <a:endParaRPr lang="lt-LT" sz="2800" dirty="0"/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47864" y="1010868"/>
                <a:ext cx="1669240" cy="806631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323528" y="2116507"/>
                <a:ext cx="8568952" cy="13849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2800" dirty="0" smtClean="0"/>
                  <a:t>Tarkime, sudarėme du tvarkaraščius, kurių laikai yra</a:t>
                </a:r>
                <a:endParaRPr lang="en-US" sz="2800" dirty="0"/>
              </a:p>
              <a:p>
                <a:r>
                  <a:rPr lang="lt-LT" sz="2800" dirty="0" smtClean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lt-LT" sz="2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lt-LT" sz="28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e>
                      <m:sub>
                        <m:r>
                          <a:rPr lang="lt-LT" sz="28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=18</m:t>
                    </m:r>
                  </m:oMath>
                </a14:m>
                <a:r>
                  <a:rPr lang="en-US" sz="2800" dirty="0" smtClean="0"/>
                  <a:t> ir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lt-LT" sz="2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lt-LT" sz="2800" i="1">
                            <a:latin typeface="Cambria Math" panose="02040503050406030204" pitchFamily="18" charset="0"/>
                          </a:rPr>
                          <m:t>𝑇</m:t>
                        </m:r>
                      </m:e>
                      <m:sub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800" i="1">
                        <a:latin typeface="Cambria Math" panose="02040503050406030204" pitchFamily="18" charset="0"/>
                      </a:rPr>
                      <m:t>=1</m:t>
                    </m:r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2</m:t>
                    </m:r>
                  </m:oMath>
                </a14:m>
                <a:r>
                  <a:rPr lang="en-US" sz="2800" dirty="0" smtClean="0"/>
                  <a:t>. </a:t>
                </a:r>
                <a:r>
                  <a:rPr lang="lt-LT" sz="2800" dirty="0" smtClean="0"/>
                  <a:t>Ką galite pasakyti apie šiuos tvarkaraščius?</a:t>
                </a:r>
                <a:r>
                  <a:rPr lang="en-US" sz="2800" dirty="0" smtClean="0"/>
                  <a:t> </a:t>
                </a:r>
                <a:endParaRPr lang="lt-LT" sz="2800" dirty="0"/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3528" y="2116507"/>
                <a:ext cx="8568952" cy="1384995"/>
              </a:xfrm>
              <a:prstGeom prst="rect">
                <a:avLst/>
              </a:prstGeom>
              <a:blipFill>
                <a:blip r:embed="rId4"/>
                <a:stretch>
                  <a:fillRect l="-1422" t="-4405" b="-11454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/>
              <p:cNvSpPr txBox="1"/>
              <p:nvPr/>
            </p:nvSpPr>
            <p:spPr>
              <a:xfrm>
                <a:off x="323528" y="3791382"/>
                <a:ext cx="8568952" cy="98732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lt-LT" sz="28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lt-LT" sz="2800" i="1">
                            <a:latin typeface="Cambria Math" panose="02040503050406030204" pitchFamily="18" charset="0"/>
                          </a:rPr>
                          <m:t>𝑇</m:t>
                        </m:r>
                      </m:e>
                      <m:sub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&lt;</m:t>
                    </m:r>
                    <m:sSub>
                      <m:sSubPr>
                        <m:ctrlPr>
                          <a:rPr lang="lt-LT" sz="2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lt-LT" sz="28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e>
                      <m:sub>
                        <m:r>
                          <a:rPr lang="lt-LT" sz="28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lt-LT" sz="2800" dirty="0" smtClean="0"/>
                  <a:t>, taigi tarkime, kad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lt-LT" sz="2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lt-LT" sz="2800" i="1">
                            <a:latin typeface="Cambria Math" panose="02040503050406030204" pitchFamily="18" charset="0"/>
                          </a:rPr>
                          <m:t>𝑇</m:t>
                        </m:r>
                      </m:e>
                      <m:sub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e>
                      <m:sub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𝑜𝑝𝑡</m:t>
                        </m:r>
                      </m:sub>
                    </m:sSub>
                  </m:oMath>
                </a14:m>
                <a:r>
                  <a:rPr lang="en-US" sz="2800" dirty="0" smtClean="0"/>
                  <a:t>. </a:t>
                </a:r>
                <a:r>
                  <a:rPr lang="lt-LT" sz="2800" dirty="0" smtClean="0"/>
                  <a:t>Įstatykime į formulę:</a:t>
                </a:r>
                <a:endParaRPr lang="lt-LT" sz="2800" dirty="0"/>
              </a:p>
            </p:txBody>
          </p:sp>
        </mc:Choice>
        <mc:Fallback xmlns="">
          <p:sp>
            <p:nvSpPr>
              <p:cNvPr id="10" name="TextBox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3528" y="3791382"/>
                <a:ext cx="8568952" cy="987322"/>
              </a:xfrm>
              <a:prstGeom prst="rect">
                <a:avLst/>
              </a:prstGeom>
              <a:blipFill>
                <a:blip r:embed="rId5"/>
                <a:stretch>
                  <a:fillRect l="-1422" t="-6790" b="-16667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/>
              <p:cNvSpPr txBox="1"/>
              <p:nvPr/>
            </p:nvSpPr>
            <p:spPr>
              <a:xfrm>
                <a:off x="2931821" y="4778704"/>
                <a:ext cx="2501326" cy="80663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lt-LT" sz="2800" b="0" i="1" smtClean="0">
                          <a:latin typeface="Cambria Math" panose="02040503050406030204" pitchFamily="18" charset="0"/>
                        </a:rPr>
                        <m:t>𝑇</m:t>
                      </m:r>
                      <m:r>
                        <a:rPr lang="lt-LT" sz="2800" b="0" i="1" smtClean="0">
                          <a:latin typeface="Cambria Math" panose="02040503050406030204" pitchFamily="18" charset="0"/>
                        </a:rPr>
                        <m:t>≤</m:t>
                      </m:r>
                      <m:f>
                        <m:fPr>
                          <m:ctrlPr>
                            <a:rPr lang="en-US" sz="28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8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num>
                        <m:den>
                          <m:r>
                            <a:rPr lang="en-US" sz="28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r>
                        <a:rPr lang="lt-LT" sz="2800" b="0" i="1" smtClean="0">
                          <a:latin typeface="Cambria Math" panose="02040503050406030204" pitchFamily="18" charset="0"/>
                        </a:rPr>
                        <m:t>⋅12</m:t>
                      </m:r>
                      <m:r>
                        <a:rPr lang="en-US" sz="2800" b="0" i="1" smtClean="0">
                          <a:latin typeface="Cambria Math" panose="02040503050406030204" pitchFamily="18" charset="0"/>
                        </a:rPr>
                        <m:t>=18</m:t>
                      </m:r>
                    </m:oMath>
                  </m:oMathPara>
                </a14:m>
                <a:endParaRPr lang="lt-LT" sz="2800" dirty="0"/>
              </a:p>
            </p:txBody>
          </p:sp>
        </mc:Choice>
        <mc:Fallback xmlns="">
          <p:sp>
            <p:nvSpPr>
              <p:cNvPr id="11" name="TextBox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31821" y="4778704"/>
                <a:ext cx="2501326" cy="806631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/>
              <p:cNvSpPr txBox="1"/>
              <p:nvPr/>
            </p:nvSpPr>
            <p:spPr>
              <a:xfrm>
                <a:off x="287524" y="5621851"/>
                <a:ext cx="8748972" cy="98732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2800" dirty="0" smtClean="0"/>
                  <a:t>Taigi matome, kad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lt-LT" sz="2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lt-LT" sz="2800" i="1">
                            <a:latin typeface="Cambria Math" panose="02040503050406030204" pitchFamily="18" charset="0"/>
                          </a:rPr>
                          <m:t>𝑇</m:t>
                        </m:r>
                      </m:e>
                      <m:sub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8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sz="2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𝑇</m:t>
                        </m:r>
                      </m:e>
                      <m:sub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𝑜𝑝𝑡</m:t>
                        </m:r>
                      </m:sub>
                    </m:sSub>
                  </m:oMath>
                </a14:m>
                <a:r>
                  <a:rPr lang="lt-LT" sz="2800" dirty="0" smtClean="0"/>
                  <a:t>, o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lt-LT" sz="2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lt-LT" sz="2800" i="1">
                            <a:latin typeface="Cambria Math" panose="02040503050406030204" pitchFamily="18" charset="0"/>
                          </a:rPr>
                          <m:t>𝑇</m:t>
                        </m:r>
                      </m:e>
                      <m:sub>
                        <m:r>
                          <a:rPr lang="lt-LT" sz="28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800" i="1">
                        <a:latin typeface="Cambria Math" panose="02040503050406030204" pitchFamily="18" charset="0"/>
                      </a:rPr>
                      <m:t>=18</m:t>
                    </m:r>
                  </m:oMath>
                </a14:m>
                <a:r>
                  <a:rPr lang="en-US" sz="2800" dirty="0"/>
                  <a:t> </a:t>
                </a:r>
                <a:r>
                  <a:rPr lang="lt-LT" sz="2800" dirty="0" smtClean="0"/>
                  <a:t> - ilgiausiai trunkantis tvarkaraštis.  </a:t>
                </a:r>
                <a:endParaRPr lang="lt-LT" sz="2800" dirty="0"/>
              </a:p>
            </p:txBody>
          </p:sp>
        </mc:Choice>
        <mc:Fallback xmlns="">
          <p:sp>
            <p:nvSpPr>
              <p:cNvPr id="12" name="TextBox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7524" y="5621851"/>
                <a:ext cx="8748972" cy="987322"/>
              </a:xfrm>
              <a:prstGeom prst="rect">
                <a:avLst/>
              </a:prstGeom>
              <a:blipFill>
                <a:blip r:embed="rId7"/>
                <a:stretch>
                  <a:fillRect l="-1394" t="-6173" b="-16667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024691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1" grpId="0"/>
      <p:bldP spid="12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lt-LT" altLang="lt-LT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251520" y="188640"/>
                <a:ext cx="813690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2800" dirty="0" smtClean="0"/>
                  <a:t>Tegu </a:t>
                </a:r>
                <a14:m>
                  <m:oMath xmlns:m="http://schemas.openxmlformats.org/officeDocument/2006/math"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𝑁</m:t>
                    </m:r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=3</m:t>
                    </m:r>
                  </m:oMath>
                </a14:m>
                <a:r>
                  <a:rPr lang="en-US" sz="2800" dirty="0" smtClean="0"/>
                  <a:t>, </a:t>
                </a:r>
                <a:r>
                  <a:rPr lang="lt-LT" sz="2800" dirty="0" smtClean="0"/>
                  <a:t> ir</a:t>
                </a:r>
                <a:endParaRPr lang="lt-LT" sz="2800" dirty="0"/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1520" y="188640"/>
                <a:ext cx="8136904" cy="523220"/>
              </a:xfrm>
              <a:prstGeom prst="rect">
                <a:avLst/>
              </a:prstGeom>
              <a:blipFill>
                <a:blip r:embed="rId2"/>
                <a:stretch>
                  <a:fillRect l="-1498" t="-12791" b="-31395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3347864" y="1010868"/>
                <a:ext cx="1669240" cy="80663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lt-LT" sz="2800" b="0" i="1" smtClean="0">
                          <a:latin typeface="Cambria Math" panose="02040503050406030204" pitchFamily="18" charset="0"/>
                        </a:rPr>
                        <m:t>𝑇</m:t>
                      </m:r>
                      <m:r>
                        <a:rPr lang="lt-LT" sz="2800" b="0" i="1" smtClean="0">
                          <a:latin typeface="Cambria Math" panose="02040503050406030204" pitchFamily="18" charset="0"/>
                        </a:rPr>
                        <m:t>≤</m:t>
                      </m:r>
                      <m:f>
                        <m:fPr>
                          <m:ctrlPr>
                            <a:rPr lang="en-US" sz="28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lt-LT" sz="2800" b="0" i="1" smtClean="0">
                              <a:latin typeface="Cambria Math" panose="02040503050406030204" pitchFamily="18" charset="0"/>
                            </a:rPr>
                            <m:t>7</m:t>
                          </m:r>
                        </m:num>
                        <m:den>
                          <m:r>
                            <a:rPr lang="lt-LT" sz="28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den>
                      </m:f>
                      <m:sSub>
                        <m:sSubPr>
                          <m:ctrlPr>
                            <a:rPr lang="en-US" sz="28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800" b="0" i="1" smtClean="0">
                              <a:latin typeface="Cambria Math" panose="02040503050406030204" pitchFamily="18" charset="0"/>
                            </a:rPr>
                            <m:t>𝑇</m:t>
                          </m:r>
                        </m:e>
                        <m:sub>
                          <m:r>
                            <a:rPr lang="en-US" sz="2800" b="0" i="1" smtClean="0">
                              <a:latin typeface="Cambria Math" panose="02040503050406030204" pitchFamily="18" charset="0"/>
                            </a:rPr>
                            <m:t>𝑜𝑝𝑡</m:t>
                          </m:r>
                        </m:sub>
                      </m:sSub>
                    </m:oMath>
                  </m:oMathPara>
                </a14:m>
                <a:endParaRPr lang="lt-LT" sz="2800" dirty="0"/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47864" y="1010868"/>
                <a:ext cx="1669240" cy="806631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323528" y="2116507"/>
                <a:ext cx="8568952" cy="13849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2800" dirty="0" smtClean="0"/>
                  <a:t>Tarkime, sudarėme tvarkaraštį, kurio vykdymo laikas yra</a:t>
                </a:r>
                <a:endParaRPr lang="en-US" sz="2800" dirty="0"/>
              </a:p>
              <a:p>
                <a:r>
                  <a:rPr lang="lt-LT" sz="2800" dirty="0" smtClean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lt-LT" sz="2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lt-LT" sz="28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e>
                      <m:sub>
                        <m:r>
                          <a:rPr lang="lt-LT" sz="28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49</m:t>
                    </m:r>
                  </m:oMath>
                </a14:m>
                <a:r>
                  <a:rPr lang="lt-LT" sz="2800" dirty="0" smtClean="0"/>
                  <a:t>. Ar gali būti sudarytas kitas tvarkaraštis, kurio vykdymo laikas būtų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lt-LT" sz="2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lt-LT" sz="2800" i="1">
                            <a:latin typeface="Cambria Math" panose="02040503050406030204" pitchFamily="18" charset="0"/>
                          </a:rPr>
                          <m:t>𝑇</m:t>
                        </m:r>
                      </m:e>
                      <m:sub>
                        <m:r>
                          <a:rPr lang="lt-LT" sz="28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8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25</m:t>
                    </m:r>
                  </m:oMath>
                </a14:m>
                <a:r>
                  <a:rPr lang="lt-LT" sz="2800" dirty="0" smtClean="0"/>
                  <a:t>?</a:t>
                </a:r>
                <a:endParaRPr lang="lt-LT" sz="2800" dirty="0"/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3528" y="2116507"/>
                <a:ext cx="8568952" cy="1384995"/>
              </a:xfrm>
              <a:prstGeom prst="rect">
                <a:avLst/>
              </a:prstGeom>
              <a:blipFill>
                <a:blip r:embed="rId4"/>
                <a:stretch>
                  <a:fillRect l="-1422" t="-4405" b="-11454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/>
              <p:cNvSpPr txBox="1"/>
              <p:nvPr/>
            </p:nvSpPr>
            <p:spPr>
              <a:xfrm>
                <a:off x="323528" y="3791382"/>
                <a:ext cx="8568952" cy="55643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lt-LT" sz="28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lt-LT" sz="2800" i="1">
                            <a:latin typeface="Cambria Math" panose="02040503050406030204" pitchFamily="18" charset="0"/>
                          </a:rPr>
                          <m:t>𝑇</m:t>
                        </m:r>
                      </m:e>
                      <m:sub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&lt;</m:t>
                    </m:r>
                    <m:sSub>
                      <m:sSubPr>
                        <m:ctrlPr>
                          <a:rPr lang="lt-LT" sz="2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lt-LT" sz="28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e>
                      <m:sub>
                        <m:r>
                          <a:rPr lang="lt-LT" sz="28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lt-LT" sz="2800" dirty="0" smtClean="0"/>
                  <a:t>, taigi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lt-LT" sz="2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lt-LT" sz="2800" i="1">
                            <a:latin typeface="Cambria Math" panose="02040503050406030204" pitchFamily="18" charset="0"/>
                          </a:rPr>
                          <m:t>𝑇</m:t>
                        </m:r>
                      </m:e>
                      <m:sub>
                        <m:r>
                          <a:rPr lang="lt-LT" sz="28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≠</m:t>
                    </m:r>
                    <m:sSub>
                      <m:sSubPr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e>
                      <m:sub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𝑜𝑝𝑡</m:t>
                        </m:r>
                      </m:sub>
                    </m:sSub>
                  </m:oMath>
                </a14:m>
                <a:r>
                  <a:rPr lang="en-US" sz="2800" dirty="0" smtClean="0"/>
                  <a:t>. </a:t>
                </a:r>
                <a:r>
                  <a:rPr lang="lt-LT" sz="2800" dirty="0" smtClean="0"/>
                  <a:t>Įstatykime į formulę:</a:t>
                </a:r>
                <a:endParaRPr lang="lt-LT" sz="2800" dirty="0"/>
              </a:p>
            </p:txBody>
          </p:sp>
        </mc:Choice>
        <mc:Fallback xmlns="">
          <p:sp>
            <p:nvSpPr>
              <p:cNvPr id="10" name="TextBox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3528" y="3791382"/>
                <a:ext cx="8568952" cy="556434"/>
              </a:xfrm>
              <a:prstGeom prst="rect">
                <a:avLst/>
              </a:prstGeom>
              <a:blipFill>
                <a:blip r:embed="rId5"/>
                <a:stretch>
                  <a:fillRect t="-12088" b="-24176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/>
              <p:cNvSpPr txBox="1"/>
              <p:nvPr/>
            </p:nvSpPr>
            <p:spPr>
              <a:xfrm>
                <a:off x="971600" y="4504244"/>
                <a:ext cx="2046394" cy="80381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lt-LT" sz="2800" b="0" i="1" smtClean="0">
                          <a:latin typeface="Cambria Math" panose="02040503050406030204" pitchFamily="18" charset="0"/>
                        </a:rPr>
                        <m:t>49≤</m:t>
                      </m:r>
                      <m:f>
                        <m:fPr>
                          <m:ctrlPr>
                            <a:rPr lang="en-US" sz="28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lt-LT" sz="2800" b="0" i="1" smtClean="0">
                              <a:latin typeface="Cambria Math" panose="02040503050406030204" pitchFamily="18" charset="0"/>
                            </a:rPr>
                            <m:t>7</m:t>
                          </m:r>
                        </m:num>
                        <m:den>
                          <m:r>
                            <a:rPr lang="lt-LT" sz="28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den>
                      </m:f>
                      <m:r>
                        <a:rPr lang="lt-LT" sz="2800" b="0" i="1" smtClean="0">
                          <a:latin typeface="Cambria Math" panose="02040503050406030204" pitchFamily="18" charset="0"/>
                        </a:rPr>
                        <m:t>⋅</m:t>
                      </m:r>
                      <m:sSub>
                        <m:sSubPr>
                          <m:ctrlPr>
                            <a:rPr lang="lt-LT" sz="28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lt-LT" sz="2800" b="0" i="1" smtClean="0">
                              <a:latin typeface="Cambria Math" panose="02040503050406030204" pitchFamily="18" charset="0"/>
                            </a:rPr>
                            <m:t>𝑇</m:t>
                          </m:r>
                        </m:e>
                        <m:sub>
                          <m:r>
                            <a:rPr lang="lt-LT" sz="2800" b="0" i="1" smtClean="0">
                              <a:latin typeface="Cambria Math" panose="02040503050406030204" pitchFamily="18" charset="0"/>
                            </a:rPr>
                            <m:t>𝑜𝑝𝑡</m:t>
                          </m:r>
                        </m:sub>
                      </m:sSub>
                    </m:oMath>
                  </m:oMathPara>
                </a14:m>
                <a:endParaRPr lang="lt-LT" sz="2800" dirty="0"/>
              </a:p>
            </p:txBody>
          </p:sp>
        </mc:Choice>
        <mc:Fallback xmlns="">
          <p:sp>
            <p:nvSpPr>
              <p:cNvPr id="11" name="TextBox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71600" y="4504244"/>
                <a:ext cx="2046394" cy="80381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/>
              <p:cNvSpPr txBox="1"/>
              <p:nvPr/>
            </p:nvSpPr>
            <p:spPr>
              <a:xfrm>
                <a:off x="287524" y="5621851"/>
                <a:ext cx="8748972" cy="55643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2800" dirty="0" smtClean="0"/>
                  <a:t>Taigi matome, kad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lt-LT" sz="2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lt-LT" sz="2800" i="1">
                            <a:latin typeface="Cambria Math" panose="02040503050406030204" pitchFamily="18" charset="0"/>
                          </a:rPr>
                          <m:t>𝑇</m:t>
                        </m:r>
                      </m:e>
                      <m:sub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&lt;</m:t>
                    </m:r>
                    <m:sSub>
                      <m:sSubPr>
                        <m:ctrlPr>
                          <a:rPr lang="en-US" sz="2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𝑇</m:t>
                        </m:r>
                      </m:e>
                      <m:sub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𝑜𝑝𝑡</m:t>
                        </m:r>
                      </m:sub>
                    </m:sSub>
                  </m:oMath>
                </a14:m>
                <a:r>
                  <a:rPr lang="lt-LT" sz="2800" dirty="0" smtClean="0"/>
                  <a:t>, ko negali būti.</a:t>
                </a:r>
                <a:endParaRPr lang="lt-LT" sz="2800" dirty="0"/>
              </a:p>
            </p:txBody>
          </p:sp>
        </mc:Choice>
        <mc:Fallback xmlns="">
          <p:sp>
            <p:nvSpPr>
              <p:cNvPr id="12" name="TextBox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7524" y="5621851"/>
                <a:ext cx="8748972" cy="556434"/>
              </a:xfrm>
              <a:prstGeom prst="rect">
                <a:avLst/>
              </a:prstGeom>
              <a:blipFill>
                <a:blip r:embed="rId7"/>
                <a:stretch>
                  <a:fillRect l="-1394" t="-10989" b="-24176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/>
              <p:cNvSpPr txBox="1"/>
              <p:nvPr/>
            </p:nvSpPr>
            <p:spPr>
              <a:xfrm>
                <a:off x="3868459" y="4752783"/>
                <a:ext cx="1587101" cy="46410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lt-LT" sz="2800" b="0" i="1" smtClean="0">
                          <a:latin typeface="Cambria Math" panose="02040503050406030204" pitchFamily="18" charset="0"/>
                        </a:rPr>
                        <m:t>28≤</m:t>
                      </m:r>
                      <m:sSub>
                        <m:sSubPr>
                          <m:ctrlPr>
                            <a:rPr lang="lt-LT" sz="28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lt-LT" sz="2800" b="0" i="1" smtClean="0">
                              <a:latin typeface="Cambria Math" panose="02040503050406030204" pitchFamily="18" charset="0"/>
                            </a:rPr>
                            <m:t>𝑇</m:t>
                          </m:r>
                        </m:e>
                        <m:sub>
                          <m:r>
                            <a:rPr lang="lt-LT" sz="2800" b="0" i="1" smtClean="0">
                              <a:latin typeface="Cambria Math" panose="02040503050406030204" pitchFamily="18" charset="0"/>
                            </a:rPr>
                            <m:t>𝑜𝑝𝑡</m:t>
                          </m:r>
                        </m:sub>
                      </m:sSub>
                    </m:oMath>
                  </m:oMathPara>
                </a14:m>
                <a:endParaRPr lang="lt-LT" sz="2800" dirty="0"/>
              </a:p>
            </p:txBody>
          </p:sp>
        </mc:Choice>
        <mc:Fallback xmlns="">
          <p:sp>
            <p:nvSpPr>
              <p:cNvPr id="13" name="TextBox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68459" y="4752783"/>
                <a:ext cx="1587101" cy="464101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0767700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1" grpId="0"/>
      <p:bldP spid="12" grpId="0"/>
      <p:bldP spid="1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extBox 1"/>
          <p:cNvSpPr txBox="1">
            <a:spLocks noChangeArrowheads="1"/>
          </p:cNvSpPr>
          <p:nvPr/>
        </p:nvSpPr>
        <p:spPr bwMode="auto">
          <a:xfrm>
            <a:off x="0" y="332656"/>
            <a:ext cx="9143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lt-LT" altLang="lt-LT" sz="2400" dirty="0"/>
              <a:t>Orientuotasis grafas arba </a:t>
            </a:r>
            <a:r>
              <a:rPr lang="lt-LT" altLang="lt-LT" sz="2400" dirty="0" err="1"/>
              <a:t>orgrafas</a:t>
            </a:r>
            <a:r>
              <a:rPr lang="lt-LT" altLang="lt-LT" sz="2400" dirty="0"/>
              <a:t> – tai grafas, kurio briaunos turi kryptį.</a:t>
            </a:r>
            <a:endParaRPr lang="en-US" altLang="lt-LT" sz="2400" dirty="0"/>
          </a:p>
        </p:txBody>
      </p:sp>
      <p:sp>
        <p:nvSpPr>
          <p:cNvPr id="3" name="TextBox 2"/>
          <p:cNvSpPr txBox="1">
            <a:spLocks noChangeArrowheads="1"/>
          </p:cNvSpPr>
          <p:nvPr/>
        </p:nvSpPr>
        <p:spPr bwMode="auto">
          <a:xfrm>
            <a:off x="107505" y="1268413"/>
            <a:ext cx="9036496" cy="55707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lt-LT" altLang="lt-LT" sz="2400" dirty="0"/>
              <a:t>Taikymo pavyzdys: tvarkaraščio sudarymas.</a:t>
            </a:r>
          </a:p>
          <a:p>
            <a:pPr eaLnBrk="1" hangingPunct="1"/>
            <a:endParaRPr lang="lt-LT" altLang="lt-LT" sz="2400" dirty="0"/>
          </a:p>
          <a:p>
            <a:pPr eaLnBrk="1" hangingPunct="1">
              <a:lnSpc>
                <a:spcPct val="150000"/>
              </a:lnSpc>
            </a:pPr>
            <a:r>
              <a:rPr lang="lt-LT" altLang="lt-LT" sz="2400" dirty="0"/>
              <a:t>Pagrindiniai uždavinio etapai patogiai aprašomi orientuotuoju grafu:</a:t>
            </a:r>
            <a:endParaRPr lang="en-US" altLang="lt-LT" sz="2400" dirty="0"/>
          </a:p>
          <a:p>
            <a:pPr eaLnBrk="1" hangingPunct="1">
              <a:lnSpc>
                <a:spcPct val="150000"/>
              </a:lnSpc>
            </a:pPr>
            <a:r>
              <a:rPr lang="lt-LT" altLang="lt-LT" sz="2400" dirty="0"/>
              <a:t>Grafo viršūnės – užduotys</a:t>
            </a:r>
            <a:endParaRPr lang="en-US" altLang="lt-LT" sz="2400" dirty="0"/>
          </a:p>
          <a:p>
            <a:pPr eaLnBrk="1" hangingPunct="1">
              <a:lnSpc>
                <a:spcPct val="150000"/>
              </a:lnSpc>
            </a:pPr>
            <a:r>
              <a:rPr lang="lt-LT" altLang="lt-LT" sz="2400" dirty="0" smtClean="0"/>
              <a:t>Lankai – </a:t>
            </a:r>
            <a:r>
              <a:rPr lang="lt-LT" altLang="lt-LT" sz="2400" dirty="0"/>
              <a:t>nuoseklumo sąryšiai.</a:t>
            </a:r>
            <a:endParaRPr lang="en-US" altLang="lt-LT" sz="2400" dirty="0"/>
          </a:p>
          <a:p>
            <a:pPr eaLnBrk="1" hangingPunct="1">
              <a:lnSpc>
                <a:spcPct val="150000"/>
              </a:lnSpc>
            </a:pPr>
            <a:r>
              <a:rPr lang="lt-LT" altLang="lt-LT" sz="2400" dirty="0"/>
              <a:t>Įeičių laipsnis – į viršūnę nukreiptų rodyklių skaičius.</a:t>
            </a:r>
            <a:endParaRPr lang="en-US" altLang="lt-LT" sz="2400" dirty="0"/>
          </a:p>
          <a:p>
            <a:pPr eaLnBrk="1" hangingPunct="1">
              <a:lnSpc>
                <a:spcPct val="150000"/>
              </a:lnSpc>
            </a:pPr>
            <a:r>
              <a:rPr lang="lt-LT" altLang="lt-LT" sz="2400" dirty="0"/>
              <a:t>Išeičių laipsnis – iš viršūnės einančių rodyklių skaičius.</a:t>
            </a:r>
            <a:endParaRPr lang="en-US" altLang="lt-LT" sz="2400" dirty="0"/>
          </a:p>
          <a:p>
            <a:pPr eaLnBrk="1" hangingPunct="1">
              <a:lnSpc>
                <a:spcPct val="150000"/>
              </a:lnSpc>
            </a:pPr>
            <a:r>
              <a:rPr lang="lt-LT" altLang="lt-LT" sz="2400" dirty="0"/>
              <a:t>Panašiai kaip ir grafai, </a:t>
            </a:r>
            <a:r>
              <a:rPr lang="lt-LT" altLang="lt-LT" sz="2400" dirty="0" err="1"/>
              <a:t>orgrafai</a:t>
            </a:r>
            <a:r>
              <a:rPr lang="lt-LT" altLang="lt-LT" sz="2400" dirty="0"/>
              <a:t> aprašo sąryšius tarp objektų, tačiau šie sąryšiai nebūtinai yra abipusiai. Kai objektas X yra susijęs su objektu Y, parodoma tai rodykle, nukreipta iš taško X į tašką Y.</a:t>
            </a:r>
            <a:endParaRPr lang="en-US" altLang="lt-LT" sz="2400" dirty="0"/>
          </a:p>
          <a:p>
            <a:pPr eaLnBrk="1" hangingPunct="1"/>
            <a:endParaRPr lang="lt-LT" altLang="lt-LT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1"/>
          <p:cNvSpPr>
            <a:spLocks noChangeArrowheads="1"/>
          </p:cNvSpPr>
          <p:nvPr/>
        </p:nvSpPr>
        <p:spPr bwMode="auto">
          <a:xfrm>
            <a:off x="2123728" y="1988840"/>
            <a:ext cx="221086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lt-LT" altLang="lt-LT" sz="3600" dirty="0" smtClean="0"/>
              <a:t>P</a:t>
            </a:r>
            <a:r>
              <a:rPr lang="en-US" altLang="lt-LT" sz="3600" dirty="0" err="1" smtClean="0"/>
              <a:t>aradoksa</a:t>
            </a:r>
            <a:r>
              <a:rPr lang="lt-LT" altLang="lt-LT" sz="3600" dirty="0" smtClean="0"/>
              <a:t>i</a:t>
            </a:r>
            <a:endParaRPr lang="en-US" altLang="lt-LT" sz="36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1"/>
          <p:cNvSpPr>
            <a:spLocks noChangeArrowheads="1"/>
          </p:cNvSpPr>
          <p:nvPr/>
        </p:nvSpPr>
        <p:spPr bwMode="auto">
          <a:xfrm>
            <a:off x="179388" y="260350"/>
            <a:ext cx="704071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lt-LT" altLang="lt-LT" dirty="0" smtClean="0"/>
              <a:t>Sudarykime tvarkaraštį dviem vykdytojams kritinių kelių algoritmu</a:t>
            </a:r>
            <a:endParaRPr lang="en-US" altLang="lt-LT" dirty="0"/>
          </a:p>
        </p:txBody>
      </p:sp>
      <p:grpSp>
        <p:nvGrpSpPr>
          <p:cNvPr id="6" name="Group 5"/>
          <p:cNvGrpSpPr/>
          <p:nvPr/>
        </p:nvGrpSpPr>
        <p:grpSpPr>
          <a:xfrm>
            <a:off x="225268" y="764704"/>
            <a:ext cx="8925867" cy="2746498"/>
            <a:chOff x="-328415" y="3491077"/>
            <a:chExt cx="8925867" cy="2746498"/>
          </a:xfrm>
        </p:grpSpPr>
        <p:grpSp>
          <p:nvGrpSpPr>
            <p:cNvPr id="10" name="Group 9"/>
            <p:cNvGrpSpPr/>
            <p:nvPr/>
          </p:nvGrpSpPr>
          <p:grpSpPr>
            <a:xfrm>
              <a:off x="-328415" y="3491077"/>
              <a:ext cx="8925867" cy="2746498"/>
              <a:chOff x="-328415" y="3491077"/>
              <a:chExt cx="8925867" cy="2746498"/>
            </a:xfrm>
          </p:grpSpPr>
          <p:grpSp>
            <p:nvGrpSpPr>
              <p:cNvPr id="12" name="Group 11"/>
              <p:cNvGrpSpPr/>
              <p:nvPr/>
            </p:nvGrpSpPr>
            <p:grpSpPr>
              <a:xfrm>
                <a:off x="-328415" y="3491077"/>
                <a:ext cx="8925867" cy="2746498"/>
                <a:chOff x="-328415" y="3491077"/>
                <a:chExt cx="8925867" cy="2746498"/>
              </a:xfrm>
            </p:grpSpPr>
            <p:grpSp>
              <p:nvGrpSpPr>
                <p:cNvPr id="14" name="Group 13"/>
                <p:cNvGrpSpPr/>
                <p:nvPr/>
              </p:nvGrpSpPr>
              <p:grpSpPr>
                <a:xfrm>
                  <a:off x="-328415" y="3491077"/>
                  <a:ext cx="8925867" cy="2746498"/>
                  <a:chOff x="-328415" y="3491077"/>
                  <a:chExt cx="8925867" cy="2746498"/>
                </a:xfrm>
              </p:grpSpPr>
              <p:grpSp>
                <p:nvGrpSpPr>
                  <p:cNvPr id="17" name="Group 16"/>
                  <p:cNvGrpSpPr/>
                  <p:nvPr/>
                </p:nvGrpSpPr>
                <p:grpSpPr>
                  <a:xfrm>
                    <a:off x="-328415" y="3491077"/>
                    <a:ext cx="8925867" cy="2746498"/>
                    <a:chOff x="-328415" y="3491077"/>
                    <a:chExt cx="8925867" cy="2746498"/>
                  </a:xfrm>
                </p:grpSpPr>
                <p:grpSp>
                  <p:nvGrpSpPr>
                    <p:cNvPr id="20" name="Group 19"/>
                    <p:cNvGrpSpPr/>
                    <p:nvPr/>
                  </p:nvGrpSpPr>
                  <p:grpSpPr>
                    <a:xfrm>
                      <a:off x="-328415" y="3491077"/>
                      <a:ext cx="8925867" cy="2746498"/>
                      <a:chOff x="-583893" y="3507190"/>
                      <a:chExt cx="8925867" cy="2746498"/>
                    </a:xfrm>
                  </p:grpSpPr>
                  <p:sp>
                    <p:nvSpPr>
                      <p:cNvPr id="23" name="Oval 22"/>
                      <p:cNvSpPr/>
                      <p:nvPr/>
                    </p:nvSpPr>
                    <p:spPr>
                      <a:xfrm>
                        <a:off x="5692669" y="3960297"/>
                        <a:ext cx="144016" cy="14401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lt-LT"/>
                      </a:p>
                    </p:txBody>
                  </p:sp>
                  <p:sp>
                    <p:nvSpPr>
                      <p:cNvPr id="25" name="Oval 24"/>
                      <p:cNvSpPr/>
                      <p:nvPr/>
                    </p:nvSpPr>
                    <p:spPr>
                      <a:xfrm>
                        <a:off x="5145940" y="4642835"/>
                        <a:ext cx="144016" cy="14401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lt-LT"/>
                      </a:p>
                    </p:txBody>
                  </p:sp>
                  <p:grpSp>
                    <p:nvGrpSpPr>
                      <p:cNvPr id="27" name="Group 26"/>
                      <p:cNvGrpSpPr/>
                      <p:nvPr/>
                    </p:nvGrpSpPr>
                    <p:grpSpPr>
                      <a:xfrm>
                        <a:off x="-583893" y="3507190"/>
                        <a:ext cx="8925867" cy="2746498"/>
                        <a:chOff x="-583893" y="3507190"/>
                        <a:chExt cx="8925867" cy="2746498"/>
                      </a:xfrm>
                    </p:grpSpPr>
                    <p:grpSp>
                      <p:nvGrpSpPr>
                        <p:cNvPr id="28" name="Group 27"/>
                        <p:cNvGrpSpPr/>
                        <p:nvPr/>
                      </p:nvGrpSpPr>
                      <p:grpSpPr>
                        <a:xfrm>
                          <a:off x="-583893" y="3507190"/>
                          <a:ext cx="8925867" cy="2746498"/>
                          <a:chOff x="-583893" y="3507190"/>
                          <a:chExt cx="8925867" cy="2746498"/>
                        </a:xfrm>
                      </p:grpSpPr>
                      <p:grpSp>
                        <p:nvGrpSpPr>
                          <p:cNvPr id="35" name="Group 34"/>
                          <p:cNvGrpSpPr/>
                          <p:nvPr/>
                        </p:nvGrpSpPr>
                        <p:grpSpPr>
                          <a:xfrm>
                            <a:off x="-583893" y="3507190"/>
                            <a:ext cx="8925867" cy="2746498"/>
                            <a:chOff x="568116" y="3477043"/>
                            <a:chExt cx="8925867" cy="2746498"/>
                          </a:xfrm>
                        </p:grpSpPr>
                        <p:sp>
                          <p:nvSpPr>
                            <p:cNvPr id="38" name="Oval 37"/>
                            <p:cNvSpPr/>
                            <p:nvPr/>
                          </p:nvSpPr>
                          <p:spPr>
                            <a:xfrm>
                              <a:off x="6597631" y="5569006"/>
                              <a:ext cx="144016" cy="144016"/>
                            </a:xfrm>
                            <a:prstGeom prst="ellipse">
                              <a:avLst/>
                            </a:prstGeom>
                            <a:solidFill>
                              <a:schemeClr val="tx1"/>
                            </a:solidFill>
                            <a:ln>
                              <a:solidFill>
                                <a:schemeClr val="tx1"/>
                              </a:solidFill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lt-LT"/>
                            </a:p>
                          </p:txBody>
                        </p:sp>
                        <p:grpSp>
                          <p:nvGrpSpPr>
                            <p:cNvPr id="40" name="Group 39"/>
                            <p:cNvGrpSpPr/>
                            <p:nvPr/>
                          </p:nvGrpSpPr>
                          <p:grpSpPr>
                            <a:xfrm>
                              <a:off x="568116" y="3477043"/>
                              <a:ext cx="8925867" cy="2746498"/>
                              <a:chOff x="568116" y="3477043"/>
                              <a:chExt cx="8925867" cy="2746498"/>
                            </a:xfrm>
                          </p:grpSpPr>
                          <p:grpSp>
                            <p:nvGrpSpPr>
                              <p:cNvPr id="44" name="Group 43"/>
                              <p:cNvGrpSpPr/>
                              <p:nvPr/>
                            </p:nvGrpSpPr>
                            <p:grpSpPr>
                              <a:xfrm>
                                <a:off x="568116" y="3477043"/>
                                <a:ext cx="8925867" cy="2746498"/>
                                <a:chOff x="405483" y="3590507"/>
                                <a:chExt cx="8925867" cy="2746498"/>
                              </a:xfrm>
                            </p:grpSpPr>
                            <p:sp>
                              <p:nvSpPr>
                                <p:cNvPr id="47" name="TextBox 46"/>
                                <p:cNvSpPr txBox="1"/>
                                <p:nvPr/>
                              </p:nvSpPr>
                              <p:spPr>
                                <a:xfrm>
                                  <a:off x="7793986" y="4272225"/>
                                  <a:ext cx="1537364" cy="369332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lt-LT" sz="1600" b="1" dirty="0" smtClean="0"/>
                                    <a:t>PABAIGA</a:t>
                                  </a:r>
                                  <a:r>
                                    <a:rPr lang="lt-LT" sz="1800" b="1" dirty="0" smtClean="0"/>
                                    <a:t> (0) </a:t>
                                  </a:r>
                                  <a:endParaRPr lang="lt-LT" sz="1800" b="1" dirty="0"/>
                                </a:p>
                              </p:txBody>
                            </p:sp>
                            <p:grpSp>
                              <p:nvGrpSpPr>
                                <p:cNvPr id="48" name="Group 47"/>
                                <p:cNvGrpSpPr/>
                                <p:nvPr/>
                              </p:nvGrpSpPr>
                              <p:grpSpPr>
                                <a:xfrm>
                                  <a:off x="405483" y="3590507"/>
                                  <a:ext cx="7515084" cy="2746498"/>
                                  <a:chOff x="405483" y="3590507"/>
                                  <a:chExt cx="7515084" cy="2746498"/>
                                </a:xfrm>
                              </p:grpSpPr>
                              <p:sp>
                                <p:nvSpPr>
                                  <p:cNvPr id="49" name="Oval 48"/>
                                  <p:cNvSpPr/>
                                  <p:nvPr/>
                                </p:nvSpPr>
                                <p:spPr>
                                  <a:xfrm>
                                    <a:off x="1547664" y="4797152"/>
                                    <a:ext cx="144016" cy="144016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chemeClr val="tx1"/>
                                  </a:solidFill>
                                  <a:ln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lt-LT"/>
                                  </a:p>
                                </p:txBody>
                              </p:sp>
                              <p:sp>
                                <p:nvSpPr>
                                  <p:cNvPr id="50" name="Oval 49"/>
                                  <p:cNvSpPr/>
                                  <p:nvPr/>
                                </p:nvSpPr>
                                <p:spPr>
                                  <a:xfrm>
                                    <a:off x="2770693" y="3985325"/>
                                    <a:ext cx="144016" cy="156410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chemeClr val="tx1"/>
                                  </a:solidFill>
                                  <a:ln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lt-LT"/>
                                  </a:p>
                                </p:txBody>
                              </p:sp>
                              <p:sp>
                                <p:nvSpPr>
                                  <p:cNvPr id="51" name="Oval 50"/>
                                  <p:cNvSpPr/>
                                  <p:nvPr/>
                                </p:nvSpPr>
                                <p:spPr>
                                  <a:xfrm>
                                    <a:off x="2841445" y="4797152"/>
                                    <a:ext cx="144016" cy="144016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chemeClr val="tx1"/>
                                  </a:solidFill>
                                  <a:ln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lt-LT"/>
                                  </a:p>
                                </p:txBody>
                              </p:sp>
                              <p:sp>
                                <p:nvSpPr>
                                  <p:cNvPr id="52" name="Oval 51"/>
                                  <p:cNvSpPr/>
                                  <p:nvPr/>
                                </p:nvSpPr>
                                <p:spPr>
                                  <a:xfrm>
                                    <a:off x="2936752" y="5754478"/>
                                    <a:ext cx="144016" cy="144016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chemeClr val="tx1"/>
                                  </a:solidFill>
                                  <a:ln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lt-LT"/>
                                  </a:p>
                                </p:txBody>
                              </p:sp>
                              <p:sp>
                                <p:nvSpPr>
                                  <p:cNvPr id="54" name="Oval 53"/>
                                  <p:cNvSpPr/>
                                  <p:nvPr/>
                                </p:nvSpPr>
                                <p:spPr>
                                  <a:xfrm>
                                    <a:off x="4236817" y="4026899"/>
                                    <a:ext cx="144016" cy="144016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chemeClr val="tx1"/>
                                  </a:solidFill>
                                  <a:ln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lt-LT"/>
                                  </a:p>
                                </p:txBody>
                              </p:sp>
                              <p:sp>
                                <p:nvSpPr>
                                  <p:cNvPr id="56" name="Oval 55"/>
                                  <p:cNvSpPr/>
                                  <p:nvPr/>
                                </p:nvSpPr>
                                <p:spPr>
                                  <a:xfrm>
                                    <a:off x="4335008" y="4813795"/>
                                    <a:ext cx="144016" cy="144016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chemeClr val="tx1"/>
                                  </a:solidFill>
                                  <a:ln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lt-LT"/>
                                  </a:p>
                                </p:txBody>
                              </p:sp>
                              <p:cxnSp>
                                <p:nvCxnSpPr>
                                  <p:cNvPr id="58" name="Straight Arrow Connector 57"/>
                                  <p:cNvCxnSpPr>
                                    <a:stCxn id="49" idx="7"/>
                                    <a:endCxn id="50" idx="3"/>
                                  </p:cNvCxnSpPr>
                                  <p:nvPr/>
                                </p:nvCxnSpPr>
                                <p:spPr>
                                  <a:xfrm flipV="1">
                                    <a:off x="1670589" y="4118829"/>
                                    <a:ext cx="1121195" cy="699414"/>
                                  </a:xfrm>
                                  <a:prstGeom prst="straightConnector1">
                                    <a:avLst/>
                                  </a:prstGeom>
                                  <a:ln w="31750">
                                    <a:solidFill>
                                      <a:schemeClr val="tx1"/>
                                    </a:solidFill>
                                    <a:tailEnd type="triangle" w="lg" len="lg"/>
                                  </a:ln>
                                </p:spPr>
                                <p:style>
                                  <a:lnRef idx="1">
                                    <a:schemeClr val="accent1"/>
                                  </a:lnRef>
                                  <a:fillRef idx="0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tx1"/>
                                  </a:fontRef>
                                </p:style>
                              </p:cxnSp>
                              <p:cxnSp>
                                <p:nvCxnSpPr>
                                  <p:cNvPr id="59" name="Straight Arrow Connector 58"/>
                                  <p:cNvCxnSpPr>
                                    <a:stCxn id="49" idx="6"/>
                                    <a:endCxn id="51" idx="2"/>
                                  </p:cNvCxnSpPr>
                                  <p:nvPr/>
                                </p:nvCxnSpPr>
                                <p:spPr>
                                  <a:xfrm>
                                    <a:off x="1691680" y="4869160"/>
                                    <a:ext cx="1149765" cy="0"/>
                                  </a:xfrm>
                                  <a:prstGeom prst="straightConnector1">
                                    <a:avLst/>
                                  </a:prstGeom>
                                  <a:ln w="31750">
                                    <a:solidFill>
                                      <a:schemeClr val="tx1"/>
                                    </a:solidFill>
                                    <a:tailEnd type="triangle" w="lg" len="lg"/>
                                  </a:ln>
                                </p:spPr>
                                <p:style>
                                  <a:lnRef idx="1">
                                    <a:schemeClr val="accent1"/>
                                  </a:lnRef>
                                  <a:fillRef idx="0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tx1"/>
                                  </a:fontRef>
                                </p:style>
                              </p:cxnSp>
                              <p:cxnSp>
                                <p:nvCxnSpPr>
                                  <p:cNvPr id="60" name="Straight Arrow Connector 59"/>
                                  <p:cNvCxnSpPr>
                                    <a:stCxn id="49" idx="5"/>
                                    <a:endCxn id="52" idx="2"/>
                                  </p:cNvCxnSpPr>
                                  <p:nvPr/>
                                </p:nvCxnSpPr>
                                <p:spPr>
                                  <a:xfrm>
                                    <a:off x="1670589" y="4920077"/>
                                    <a:ext cx="1266163" cy="906409"/>
                                  </a:xfrm>
                                  <a:prstGeom prst="straightConnector1">
                                    <a:avLst/>
                                  </a:prstGeom>
                                  <a:ln w="31750">
                                    <a:solidFill>
                                      <a:schemeClr val="tx1"/>
                                    </a:solidFill>
                                    <a:tailEnd type="triangle" w="lg" len="lg"/>
                                  </a:ln>
                                </p:spPr>
                                <p:style>
                                  <a:lnRef idx="1">
                                    <a:schemeClr val="accent1"/>
                                  </a:lnRef>
                                  <a:fillRef idx="0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tx1"/>
                                  </a:fontRef>
                                </p:style>
                              </p:cxnSp>
                              <p:cxnSp>
                                <p:nvCxnSpPr>
                                  <p:cNvPr id="61" name="Straight Arrow Connector 60"/>
                                  <p:cNvCxnSpPr>
                                    <a:stCxn id="52" idx="7"/>
                                    <a:endCxn id="56" idx="3"/>
                                  </p:cNvCxnSpPr>
                                  <p:nvPr/>
                                </p:nvCxnSpPr>
                                <p:spPr>
                                  <a:xfrm flipV="1">
                                    <a:off x="3059677" y="4936720"/>
                                    <a:ext cx="1296422" cy="838849"/>
                                  </a:xfrm>
                                  <a:prstGeom prst="straightConnector1">
                                    <a:avLst/>
                                  </a:prstGeom>
                                  <a:ln w="31750">
                                    <a:solidFill>
                                      <a:schemeClr val="tx1"/>
                                    </a:solidFill>
                                    <a:tailEnd type="triangle" w="lg" len="lg"/>
                                  </a:ln>
                                </p:spPr>
                                <p:style>
                                  <a:lnRef idx="1">
                                    <a:schemeClr val="accent1"/>
                                  </a:lnRef>
                                  <a:fillRef idx="0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tx1"/>
                                  </a:fontRef>
                                </p:style>
                              </p:cxnSp>
                              <p:cxnSp>
                                <p:nvCxnSpPr>
                                  <p:cNvPr id="63" name="Straight Arrow Connector 62"/>
                                  <p:cNvCxnSpPr>
                                    <a:stCxn id="50" idx="5"/>
                                    <a:endCxn id="56" idx="1"/>
                                  </p:cNvCxnSpPr>
                                  <p:nvPr/>
                                </p:nvCxnSpPr>
                                <p:spPr>
                                  <a:xfrm>
                                    <a:off x="2893618" y="4118829"/>
                                    <a:ext cx="1462481" cy="716057"/>
                                  </a:xfrm>
                                  <a:prstGeom prst="straightConnector1">
                                    <a:avLst/>
                                  </a:prstGeom>
                                  <a:ln w="31750">
                                    <a:solidFill>
                                      <a:schemeClr val="tx1"/>
                                    </a:solidFill>
                                    <a:tailEnd type="triangle" w="lg" len="lg"/>
                                  </a:ln>
                                </p:spPr>
                                <p:style>
                                  <a:lnRef idx="1">
                                    <a:schemeClr val="accent1"/>
                                  </a:lnRef>
                                  <a:fillRef idx="0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tx1"/>
                                  </a:fontRef>
                                </p:style>
                              </p:cxnSp>
                              <p:cxnSp>
                                <p:nvCxnSpPr>
                                  <p:cNvPr id="64" name="Straight Arrow Connector 63"/>
                                  <p:cNvCxnSpPr>
                                    <a:stCxn id="52" idx="6"/>
                                    <a:endCxn id="38" idx="2"/>
                                  </p:cNvCxnSpPr>
                                  <p:nvPr/>
                                </p:nvCxnSpPr>
                                <p:spPr>
                                  <a:xfrm flipV="1">
                                    <a:off x="3080768" y="5754478"/>
                                    <a:ext cx="3354230" cy="72008"/>
                                  </a:xfrm>
                                  <a:prstGeom prst="straightConnector1">
                                    <a:avLst/>
                                  </a:prstGeom>
                                  <a:ln w="31750">
                                    <a:solidFill>
                                      <a:schemeClr val="tx1"/>
                                    </a:solidFill>
                                    <a:tailEnd type="triangle" w="lg" len="lg"/>
                                  </a:ln>
                                </p:spPr>
                                <p:style>
                                  <a:lnRef idx="1">
                                    <a:schemeClr val="accent1"/>
                                  </a:lnRef>
                                  <a:fillRef idx="0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tx1"/>
                                  </a:fontRef>
                                </p:style>
                              </p:cxnSp>
                              <p:cxnSp>
                                <p:nvCxnSpPr>
                                  <p:cNvPr id="66" name="Straight Arrow Connector 65"/>
                                  <p:cNvCxnSpPr>
                                    <a:stCxn id="51" idx="6"/>
                                    <a:endCxn id="56" idx="2"/>
                                  </p:cNvCxnSpPr>
                                  <p:nvPr/>
                                </p:nvCxnSpPr>
                                <p:spPr>
                                  <a:xfrm>
                                    <a:off x="2985461" y="4869160"/>
                                    <a:ext cx="1349547" cy="16643"/>
                                  </a:xfrm>
                                  <a:prstGeom prst="straightConnector1">
                                    <a:avLst/>
                                  </a:prstGeom>
                                  <a:ln w="31750">
                                    <a:solidFill>
                                      <a:schemeClr val="tx1"/>
                                    </a:solidFill>
                                    <a:tailEnd type="triangle" w="lg" len="lg"/>
                                  </a:ln>
                                </p:spPr>
                                <p:style>
                                  <a:lnRef idx="1">
                                    <a:schemeClr val="accent1"/>
                                  </a:lnRef>
                                  <a:fillRef idx="0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tx1"/>
                                  </a:fontRef>
                                </p:style>
                              </p:cxnSp>
                              <p:cxnSp>
                                <p:nvCxnSpPr>
                                  <p:cNvPr id="67" name="Straight Arrow Connector 66"/>
                                  <p:cNvCxnSpPr>
                                    <a:stCxn id="50" idx="6"/>
                                    <a:endCxn id="54" idx="1"/>
                                  </p:cNvCxnSpPr>
                                  <p:nvPr/>
                                </p:nvCxnSpPr>
                                <p:spPr>
                                  <a:xfrm flipV="1">
                                    <a:off x="2914709" y="4047990"/>
                                    <a:ext cx="1343199" cy="15540"/>
                                  </a:xfrm>
                                  <a:prstGeom prst="straightConnector1">
                                    <a:avLst/>
                                  </a:prstGeom>
                                  <a:ln w="31750">
                                    <a:solidFill>
                                      <a:schemeClr val="tx1"/>
                                    </a:solidFill>
                                    <a:tailEnd type="triangle" w="lg" len="lg"/>
                                  </a:ln>
                                </p:spPr>
                                <p:style>
                                  <a:lnRef idx="1">
                                    <a:schemeClr val="accent1"/>
                                  </a:lnRef>
                                  <a:fillRef idx="0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tx1"/>
                                  </a:fontRef>
                                </p:style>
                              </p:cxnSp>
                              <p:sp>
                                <p:nvSpPr>
                                  <p:cNvPr id="69" name="TextBox 68"/>
                                  <p:cNvSpPr txBox="1"/>
                                  <p:nvPr/>
                                </p:nvSpPr>
                                <p:spPr>
                                  <a:xfrm>
                                    <a:off x="405483" y="4351167"/>
                                    <a:ext cx="1518388" cy="369332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lt-LT" sz="1600" b="1" dirty="0" smtClean="0"/>
                                      <a:t>PRADŽIA </a:t>
                                    </a:r>
                                    <a:r>
                                      <a:rPr lang="lt-LT" sz="1800" b="1" dirty="0" smtClean="0"/>
                                      <a:t>(0)</a:t>
                                    </a:r>
                                    <a:endParaRPr lang="lt-LT" sz="1800" b="1" dirty="0"/>
                                  </a:p>
                                </p:txBody>
                              </p:sp>
                              <p:sp>
                                <p:nvSpPr>
                                  <p:cNvPr id="70" name="TextBox 69"/>
                                  <p:cNvSpPr txBox="1"/>
                                  <p:nvPr/>
                                </p:nvSpPr>
                                <p:spPr>
                                  <a:xfrm>
                                    <a:off x="2794364" y="5967673"/>
                                    <a:ext cx="1456505" cy="369332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lt-LT" sz="1800" b="1" dirty="0" smtClean="0"/>
                                      <a:t>C (5)[43]</a:t>
                                    </a:r>
                                    <a:endParaRPr lang="lt-LT" sz="1800" b="1" dirty="0"/>
                                  </a:p>
                                </p:txBody>
                              </p:sp>
                              <p:sp>
                                <p:nvSpPr>
                                  <p:cNvPr id="71" name="TextBox 70"/>
                                  <p:cNvSpPr txBox="1"/>
                                  <p:nvPr/>
                                </p:nvSpPr>
                                <p:spPr>
                                  <a:xfrm>
                                    <a:off x="2603538" y="3590507"/>
                                    <a:ext cx="1368152" cy="369332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lt-LT" sz="1800" b="1" dirty="0" smtClean="0"/>
                                      <a:t>A (10)[48]</a:t>
                                    </a:r>
                                    <a:endParaRPr lang="lt-LT" sz="1800" b="1" dirty="0"/>
                                  </a:p>
                                </p:txBody>
                              </p:sp>
                              <p:sp>
                                <p:nvSpPr>
                                  <p:cNvPr id="72" name="TextBox 71"/>
                                  <p:cNvSpPr txBox="1"/>
                                  <p:nvPr/>
                                </p:nvSpPr>
                                <p:spPr>
                                  <a:xfrm>
                                    <a:off x="2424931" y="4914002"/>
                                    <a:ext cx="1563406" cy="369332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lt-LT" sz="1800" b="1" dirty="0" smtClean="0"/>
                                      <a:t>B (5)[43]</a:t>
                                    </a:r>
                                    <a:endParaRPr lang="lt-LT" sz="1800" b="1" dirty="0"/>
                                  </a:p>
                                </p:txBody>
                              </p:sp>
                              <p:sp>
                                <p:nvSpPr>
                                  <p:cNvPr id="73" name="TextBox 72"/>
                                  <p:cNvSpPr txBox="1"/>
                                  <p:nvPr/>
                                </p:nvSpPr>
                                <p:spPr>
                                  <a:xfrm>
                                    <a:off x="6258241" y="5856312"/>
                                    <a:ext cx="1350578" cy="369332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lt-LT" sz="1800" b="1" dirty="0" smtClean="0"/>
                                      <a:t>H (13)[13]</a:t>
                                    </a:r>
                                    <a:endParaRPr lang="lt-LT" sz="1800" b="1" dirty="0"/>
                                  </a:p>
                                </p:txBody>
                              </p:sp>
                              <p:sp>
                                <p:nvSpPr>
                                  <p:cNvPr id="74" name="TextBox 73"/>
                                  <p:cNvSpPr txBox="1"/>
                                  <p:nvPr/>
                                </p:nvSpPr>
                                <p:spPr>
                                  <a:xfrm>
                                    <a:off x="6587668" y="3680268"/>
                                    <a:ext cx="1332899" cy="369332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lt-LT" sz="1800" b="1" dirty="0" smtClean="0"/>
                                      <a:t>F (30)[30]</a:t>
                                    </a:r>
                                    <a:r>
                                      <a:rPr lang="en-US" sz="1800" b="1" dirty="0" smtClean="0"/>
                                      <a:t> </a:t>
                                    </a:r>
                                    <a:endParaRPr lang="lt-LT" sz="1800" b="1" dirty="0"/>
                                  </a:p>
                                </p:txBody>
                              </p:sp>
                              <p:sp>
                                <p:nvSpPr>
                                  <p:cNvPr id="75" name="TextBox 74"/>
                                  <p:cNvSpPr txBox="1"/>
                                  <p:nvPr/>
                                </p:nvSpPr>
                                <p:spPr>
                                  <a:xfrm>
                                    <a:off x="4412174" y="4843739"/>
                                    <a:ext cx="1060697" cy="369332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lt-LT" sz="1800" b="1" dirty="0" smtClean="0"/>
                                      <a:t>E (8)[38]</a:t>
                                    </a:r>
                                    <a:endParaRPr lang="lt-LT" sz="1800" b="1" dirty="0"/>
                                  </a:p>
                                </p:txBody>
                              </p:sp>
                              <p:sp>
                                <p:nvSpPr>
                                  <p:cNvPr id="76" name="TextBox 75"/>
                                  <p:cNvSpPr txBox="1"/>
                                  <p:nvPr/>
                                </p:nvSpPr>
                                <p:spPr>
                                  <a:xfrm>
                                    <a:off x="5819542" y="4900064"/>
                                    <a:ext cx="1236929" cy="369332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lt-LT" sz="1800" b="1" dirty="0" smtClean="0"/>
                                      <a:t>G (13)[13]</a:t>
                                    </a:r>
                                    <a:endParaRPr lang="lt-LT" sz="1800" b="1" dirty="0"/>
                                  </a:p>
                                </p:txBody>
                              </p:sp>
                            </p:grpSp>
                          </p:grpSp>
                          <p:sp>
                            <p:nvSpPr>
                              <p:cNvPr id="46" name="TextBox 45"/>
                              <p:cNvSpPr txBox="1"/>
                              <p:nvPr/>
                            </p:nvSpPr>
                            <p:spPr>
                              <a:xfrm>
                                <a:off x="4313152" y="3513676"/>
                                <a:ext cx="1456505" cy="369332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  <p:txBody>
                              <a:bodyPr wrap="square" rtlCol="0">
                                <a:spAutoFit/>
                              </a:bodyPr>
                              <a:lstStyle/>
                              <a:p>
                                <a:r>
                                  <a:rPr lang="lt-LT" sz="1800" b="1" dirty="0" smtClean="0"/>
                                  <a:t>D (8)[38]</a:t>
                                </a:r>
                                <a:endParaRPr lang="lt-LT" sz="1800" b="1" dirty="0"/>
                              </a:p>
                            </p:txBody>
                          </p:sp>
                        </p:grpSp>
                      </p:grpSp>
                      <p:cxnSp>
                        <p:nvCxnSpPr>
                          <p:cNvPr id="37" name="Straight Arrow Connector 36"/>
                          <p:cNvCxnSpPr>
                            <a:stCxn id="54" idx="6"/>
                          </p:cNvCxnSpPr>
                          <p:nvPr/>
                        </p:nvCxnSpPr>
                        <p:spPr>
                          <a:xfrm flipV="1">
                            <a:off x="3391457" y="3980213"/>
                            <a:ext cx="2301212" cy="35377"/>
                          </a:xfrm>
                          <a:prstGeom prst="straightConnector1">
                            <a:avLst/>
                          </a:prstGeom>
                          <a:ln w="31750">
                            <a:solidFill>
                              <a:schemeClr val="tx1"/>
                            </a:solidFill>
                            <a:tailEnd type="triangle" w="lg" len="lg"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</p:grpSp>
                    <p:sp>
                      <p:nvSpPr>
                        <p:cNvPr id="33" name="Oval 32"/>
                        <p:cNvSpPr/>
                        <p:nvPr/>
                      </p:nvSpPr>
                      <p:spPr>
                        <a:xfrm>
                          <a:off x="6660594" y="4642905"/>
                          <a:ext cx="144016" cy="144016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lt-LT"/>
                        </a:p>
                      </p:txBody>
                    </p:sp>
                  </p:grpSp>
                </p:grpSp>
                <p:cxnSp>
                  <p:nvCxnSpPr>
                    <p:cNvPr id="21" name="Straight Arrow Connector 20"/>
                    <p:cNvCxnSpPr>
                      <a:stCxn id="38" idx="6"/>
                      <a:endCxn id="33" idx="4"/>
                    </p:cNvCxnSpPr>
                    <p:nvPr/>
                  </p:nvCxnSpPr>
                  <p:spPr>
                    <a:xfrm flipV="1">
                      <a:off x="5845116" y="4770808"/>
                      <a:ext cx="1142964" cy="884240"/>
                    </a:xfrm>
                    <a:prstGeom prst="straightConnector1">
                      <a:avLst/>
                    </a:prstGeom>
                    <a:ln w="31750">
                      <a:solidFill>
                        <a:schemeClr val="tx1"/>
                      </a:solidFill>
                      <a:tailEnd type="triangle" w="lg" len="lg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" name="Straight Arrow Connector 21"/>
                    <p:cNvCxnSpPr>
                      <a:stCxn id="52" idx="0"/>
                      <a:endCxn id="54" idx="3"/>
                    </p:cNvCxnSpPr>
                    <p:nvPr/>
                  </p:nvCxnSpPr>
                  <p:spPr>
                    <a:xfrm flipV="1">
                      <a:off x="2274862" y="4050394"/>
                      <a:ext cx="1249148" cy="1604654"/>
                    </a:xfrm>
                    <a:prstGeom prst="straightConnector1">
                      <a:avLst/>
                    </a:prstGeom>
                    <a:ln w="31750">
                      <a:solidFill>
                        <a:schemeClr val="tx1"/>
                      </a:solidFill>
                      <a:tailEnd type="triangle" w="lg" len="lg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8" name="Straight Arrow Connector 17"/>
                  <p:cNvCxnSpPr>
                    <a:stCxn id="52" idx="7"/>
                    <a:endCxn id="25" idx="3"/>
                  </p:cNvCxnSpPr>
                  <p:nvPr/>
                </p:nvCxnSpPr>
                <p:spPr>
                  <a:xfrm flipV="1">
                    <a:off x="2325779" y="4749647"/>
                    <a:ext cx="3096730" cy="926492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5" name="Straight Arrow Connector 14"/>
                <p:cNvCxnSpPr>
                  <a:stCxn id="23" idx="6"/>
                  <a:endCxn id="33" idx="0"/>
                </p:cNvCxnSpPr>
                <p:nvPr/>
              </p:nvCxnSpPr>
              <p:spPr>
                <a:xfrm>
                  <a:off x="6092163" y="4016192"/>
                  <a:ext cx="895917" cy="610600"/>
                </a:xfrm>
                <a:prstGeom prst="straightConnector1">
                  <a:avLst/>
                </a:prstGeom>
                <a:ln w="31750">
                  <a:solidFill>
                    <a:schemeClr val="tx1"/>
                  </a:solidFill>
                  <a:tailEnd type="triangle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3" name="Straight Arrow Connector 12"/>
              <p:cNvCxnSpPr>
                <a:stCxn id="25" idx="6"/>
                <a:endCxn id="33" idx="2"/>
              </p:cNvCxnSpPr>
              <p:nvPr/>
            </p:nvCxnSpPr>
            <p:spPr>
              <a:xfrm>
                <a:off x="5545434" y="4698730"/>
                <a:ext cx="1370638" cy="7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" name="Straight Arrow Connector 10"/>
            <p:cNvCxnSpPr>
              <a:endCxn id="23" idx="3"/>
            </p:cNvCxnSpPr>
            <p:nvPr/>
          </p:nvCxnSpPr>
          <p:spPr>
            <a:xfrm flipV="1">
              <a:off x="3724035" y="4067109"/>
              <a:ext cx="2245203" cy="710942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13" name="Table 11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08416175"/>
                  </p:ext>
                </p:extLst>
              </p:nvPr>
            </p:nvGraphicFramePr>
            <p:xfrm>
              <a:off x="107198" y="3677191"/>
              <a:ext cx="8940939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40843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3589701738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3116367424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B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B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B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13" name="Table 11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08416175"/>
                  </p:ext>
                </p:extLst>
              </p:nvPr>
            </p:nvGraphicFramePr>
            <p:xfrm>
              <a:off x="107198" y="3677191"/>
              <a:ext cx="8940939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40843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3589701738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3116367424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124" t="-101639" r="-1551685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124" t="-201639" r="-1551685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B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B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B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14" name="Table 11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753261442"/>
                  </p:ext>
                </p:extLst>
              </p:nvPr>
            </p:nvGraphicFramePr>
            <p:xfrm>
              <a:off x="107198" y="5132096"/>
              <a:ext cx="8940939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40843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3589701738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3116367424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G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G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G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14" name="Table 11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753261442"/>
                  </p:ext>
                </p:extLst>
              </p:nvPr>
            </p:nvGraphicFramePr>
            <p:xfrm>
              <a:off x="107198" y="5132096"/>
              <a:ext cx="8940939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540843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3589701738"/>
                        </a:ext>
                      </a:extLst>
                    </a:gridCol>
                    <a:gridCol w="350004">
                      <a:extLst>
                        <a:ext uri="{9D8B030D-6E8A-4147-A177-3AD203B41FA5}">
                          <a16:colId xmlns:a16="http://schemas.microsoft.com/office/drawing/2014/main" val="3116367424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29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39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40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41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42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43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44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45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46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47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200" b="0" dirty="0" smtClean="0">
                              <a:solidFill>
                                <a:schemeClr val="tx1"/>
                              </a:solidFill>
                            </a:rPr>
                            <a:t>48</a:t>
                          </a:r>
                          <a:endParaRPr lang="lt-LT" sz="12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124" t="-100000" r="-1551685" b="-12258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124" t="-203279" r="-1551685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G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G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G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2096080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1"/>
          <p:cNvSpPr>
            <a:spLocks noChangeArrowheads="1"/>
          </p:cNvSpPr>
          <p:nvPr/>
        </p:nvSpPr>
        <p:spPr bwMode="auto">
          <a:xfrm>
            <a:off x="179388" y="260350"/>
            <a:ext cx="856907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lt-LT" altLang="lt-LT" dirty="0" smtClean="0"/>
              <a:t>Sudarykime tvarkaraštį trims vykdytojams kritinių kelių algoritmu. Darbus turėtume padaryti greičiau</a:t>
            </a:r>
            <a:endParaRPr lang="en-US" altLang="lt-LT" dirty="0"/>
          </a:p>
        </p:txBody>
      </p:sp>
      <p:sp>
        <p:nvSpPr>
          <p:cNvPr id="5" name="Rectangle 1"/>
          <p:cNvSpPr>
            <a:spLocks noChangeArrowheads="1"/>
          </p:cNvSpPr>
          <p:nvPr/>
        </p:nvSpPr>
        <p:spPr bwMode="auto">
          <a:xfrm>
            <a:off x="5365633" y="706492"/>
            <a:ext cx="35988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lt-LT" dirty="0" err="1">
                <a:solidFill>
                  <a:srgbClr val="FF0000"/>
                </a:solidFill>
              </a:rPr>
              <a:t>Papildomo</a:t>
            </a:r>
            <a:r>
              <a:rPr lang="en-US" altLang="lt-LT" dirty="0">
                <a:solidFill>
                  <a:srgbClr val="FF0000"/>
                </a:solidFill>
              </a:rPr>
              <a:t> </a:t>
            </a:r>
            <a:r>
              <a:rPr lang="en-US" altLang="lt-LT" dirty="0" err="1">
                <a:solidFill>
                  <a:srgbClr val="FF0000"/>
                </a:solidFill>
              </a:rPr>
              <a:t>vykdytojo</a:t>
            </a:r>
            <a:r>
              <a:rPr lang="en-US" altLang="lt-LT" dirty="0">
                <a:solidFill>
                  <a:srgbClr val="FF0000"/>
                </a:solidFill>
              </a:rPr>
              <a:t> </a:t>
            </a:r>
            <a:r>
              <a:rPr lang="en-US" altLang="lt-LT" dirty="0" err="1">
                <a:solidFill>
                  <a:srgbClr val="FF0000"/>
                </a:solidFill>
              </a:rPr>
              <a:t>paradoksas</a:t>
            </a:r>
            <a:endParaRPr lang="en-US" altLang="lt-LT" dirty="0">
              <a:solidFill>
                <a:srgbClr val="FF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" name="Table 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378759202"/>
                  </p:ext>
                </p:extLst>
              </p:nvPr>
            </p:nvGraphicFramePr>
            <p:xfrm>
              <a:off x="179387" y="3491946"/>
              <a:ext cx="8785108" cy="150876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93272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589701738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116367424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64434260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38245599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780155921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8843476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B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B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B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C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C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C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3492784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" name="Table 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378759202"/>
                  </p:ext>
                </p:extLst>
              </p:nvPr>
            </p:nvGraphicFramePr>
            <p:xfrm>
              <a:off x="179387" y="3491946"/>
              <a:ext cx="8785108" cy="150876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93272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589701738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116367424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64434260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38245599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780155921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88434766"/>
                        </a:ext>
                      </a:extLst>
                    </a:gridCol>
                  </a:tblGrid>
                  <a:tr h="3962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235" t="-106452" r="-1682716" b="-219355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235" t="-209836" r="-1682716" b="-1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B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B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B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235" t="-309836" r="-1682716" b="-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C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C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C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3492784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Table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00009828"/>
                  </p:ext>
                </p:extLst>
              </p:nvPr>
            </p:nvGraphicFramePr>
            <p:xfrm>
              <a:off x="179387" y="5132640"/>
              <a:ext cx="8785108" cy="150876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93272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589701738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116367424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64434260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38245599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780155921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8843476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3492784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Table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00009828"/>
                  </p:ext>
                </p:extLst>
              </p:nvPr>
            </p:nvGraphicFramePr>
            <p:xfrm>
              <a:off x="179387" y="5132640"/>
              <a:ext cx="8785108" cy="150876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93272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589701738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116367424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64434260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38245599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780155921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88434766"/>
                        </a:ext>
                      </a:extLst>
                    </a:gridCol>
                  </a:tblGrid>
                  <a:tr h="3962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1235" t="-106452" r="-1682716" b="-22096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1235" t="-209836" r="-1682716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1235" t="-309836" r="-1682716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3492784"/>
                      </a:ext>
                    </a:extLst>
                  </a:tr>
                </a:tbl>
              </a:graphicData>
            </a:graphic>
          </p:graphicFrame>
        </mc:Fallback>
      </mc:AlternateContent>
      <p:grpSp>
        <p:nvGrpSpPr>
          <p:cNvPr id="8" name="Group 7"/>
          <p:cNvGrpSpPr/>
          <p:nvPr/>
        </p:nvGrpSpPr>
        <p:grpSpPr>
          <a:xfrm>
            <a:off x="179387" y="960481"/>
            <a:ext cx="7847369" cy="2465498"/>
            <a:chOff x="-328415" y="3491077"/>
            <a:chExt cx="8925867" cy="2746498"/>
          </a:xfrm>
        </p:grpSpPr>
        <p:grpSp>
          <p:nvGrpSpPr>
            <p:cNvPr id="9" name="Group 8"/>
            <p:cNvGrpSpPr/>
            <p:nvPr/>
          </p:nvGrpSpPr>
          <p:grpSpPr>
            <a:xfrm>
              <a:off x="-328415" y="3491077"/>
              <a:ext cx="8925867" cy="2746498"/>
              <a:chOff x="-328415" y="3491077"/>
              <a:chExt cx="8925867" cy="2746498"/>
            </a:xfrm>
          </p:grpSpPr>
          <p:grpSp>
            <p:nvGrpSpPr>
              <p:cNvPr id="11" name="Group 10"/>
              <p:cNvGrpSpPr/>
              <p:nvPr/>
            </p:nvGrpSpPr>
            <p:grpSpPr>
              <a:xfrm>
                <a:off x="-328415" y="3491077"/>
                <a:ext cx="8925867" cy="2746498"/>
                <a:chOff x="-328415" y="3491077"/>
                <a:chExt cx="8925867" cy="2746498"/>
              </a:xfrm>
            </p:grpSpPr>
            <p:grpSp>
              <p:nvGrpSpPr>
                <p:cNvPr id="13" name="Group 12"/>
                <p:cNvGrpSpPr/>
                <p:nvPr/>
              </p:nvGrpSpPr>
              <p:grpSpPr>
                <a:xfrm>
                  <a:off x="-328415" y="3491077"/>
                  <a:ext cx="8925867" cy="2746498"/>
                  <a:chOff x="-328415" y="3491077"/>
                  <a:chExt cx="8925867" cy="2746498"/>
                </a:xfrm>
              </p:grpSpPr>
              <p:grpSp>
                <p:nvGrpSpPr>
                  <p:cNvPr id="15" name="Group 14"/>
                  <p:cNvGrpSpPr/>
                  <p:nvPr/>
                </p:nvGrpSpPr>
                <p:grpSpPr>
                  <a:xfrm>
                    <a:off x="-328415" y="3491077"/>
                    <a:ext cx="8925867" cy="2746498"/>
                    <a:chOff x="-328415" y="3491077"/>
                    <a:chExt cx="8925867" cy="2746498"/>
                  </a:xfrm>
                </p:grpSpPr>
                <p:grpSp>
                  <p:nvGrpSpPr>
                    <p:cNvPr id="17" name="Group 16"/>
                    <p:cNvGrpSpPr/>
                    <p:nvPr/>
                  </p:nvGrpSpPr>
                  <p:grpSpPr>
                    <a:xfrm>
                      <a:off x="-328415" y="3491077"/>
                      <a:ext cx="8925867" cy="2746498"/>
                      <a:chOff x="-583893" y="3507190"/>
                      <a:chExt cx="8925867" cy="2746498"/>
                    </a:xfrm>
                  </p:grpSpPr>
                  <p:sp>
                    <p:nvSpPr>
                      <p:cNvPr id="20" name="Oval 19"/>
                      <p:cNvSpPr/>
                      <p:nvPr/>
                    </p:nvSpPr>
                    <p:spPr>
                      <a:xfrm>
                        <a:off x="5692669" y="3960297"/>
                        <a:ext cx="144016" cy="14401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lt-LT"/>
                      </a:p>
                    </p:txBody>
                  </p:sp>
                  <p:sp>
                    <p:nvSpPr>
                      <p:cNvPr id="21" name="Oval 20"/>
                      <p:cNvSpPr/>
                      <p:nvPr/>
                    </p:nvSpPr>
                    <p:spPr>
                      <a:xfrm>
                        <a:off x="5145940" y="4642835"/>
                        <a:ext cx="144016" cy="14401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lt-LT"/>
                      </a:p>
                    </p:txBody>
                  </p:sp>
                  <p:grpSp>
                    <p:nvGrpSpPr>
                      <p:cNvPr id="22" name="Group 21"/>
                      <p:cNvGrpSpPr/>
                      <p:nvPr/>
                    </p:nvGrpSpPr>
                    <p:grpSpPr>
                      <a:xfrm>
                        <a:off x="-583893" y="3507190"/>
                        <a:ext cx="8925867" cy="2746498"/>
                        <a:chOff x="-583893" y="3507190"/>
                        <a:chExt cx="8925867" cy="2746498"/>
                      </a:xfrm>
                    </p:grpSpPr>
                    <p:grpSp>
                      <p:nvGrpSpPr>
                        <p:cNvPr id="23" name="Group 22"/>
                        <p:cNvGrpSpPr/>
                        <p:nvPr/>
                      </p:nvGrpSpPr>
                      <p:grpSpPr>
                        <a:xfrm>
                          <a:off x="-583893" y="3507190"/>
                          <a:ext cx="8925867" cy="2746498"/>
                          <a:chOff x="-583893" y="3507190"/>
                          <a:chExt cx="8925867" cy="2746498"/>
                        </a:xfrm>
                      </p:grpSpPr>
                      <p:grpSp>
                        <p:nvGrpSpPr>
                          <p:cNvPr id="25" name="Group 24"/>
                          <p:cNvGrpSpPr/>
                          <p:nvPr/>
                        </p:nvGrpSpPr>
                        <p:grpSpPr>
                          <a:xfrm>
                            <a:off x="-583893" y="3507190"/>
                            <a:ext cx="8925867" cy="2746498"/>
                            <a:chOff x="568116" y="3477043"/>
                            <a:chExt cx="8925867" cy="2746498"/>
                          </a:xfrm>
                        </p:grpSpPr>
                        <p:sp>
                          <p:nvSpPr>
                            <p:cNvPr id="27" name="Oval 26"/>
                            <p:cNvSpPr/>
                            <p:nvPr/>
                          </p:nvSpPr>
                          <p:spPr>
                            <a:xfrm>
                              <a:off x="6597631" y="5569006"/>
                              <a:ext cx="144016" cy="144016"/>
                            </a:xfrm>
                            <a:prstGeom prst="ellipse">
                              <a:avLst/>
                            </a:prstGeom>
                            <a:solidFill>
                              <a:schemeClr val="tx1"/>
                            </a:solidFill>
                            <a:ln>
                              <a:solidFill>
                                <a:schemeClr val="tx1"/>
                              </a:solidFill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lt-LT"/>
                            </a:p>
                          </p:txBody>
                        </p:sp>
                        <p:grpSp>
                          <p:nvGrpSpPr>
                            <p:cNvPr id="28" name="Group 27"/>
                            <p:cNvGrpSpPr/>
                            <p:nvPr/>
                          </p:nvGrpSpPr>
                          <p:grpSpPr>
                            <a:xfrm>
                              <a:off x="568116" y="3477043"/>
                              <a:ext cx="8925867" cy="2746498"/>
                              <a:chOff x="568116" y="3477043"/>
                              <a:chExt cx="8925867" cy="2746498"/>
                            </a:xfrm>
                          </p:grpSpPr>
                          <p:grpSp>
                            <p:nvGrpSpPr>
                              <p:cNvPr id="29" name="Group 28"/>
                              <p:cNvGrpSpPr/>
                              <p:nvPr/>
                            </p:nvGrpSpPr>
                            <p:grpSpPr>
                              <a:xfrm>
                                <a:off x="568116" y="3477043"/>
                                <a:ext cx="8925867" cy="2746498"/>
                                <a:chOff x="405483" y="3590507"/>
                                <a:chExt cx="8925867" cy="2746498"/>
                              </a:xfrm>
                            </p:grpSpPr>
                            <p:sp>
                              <p:nvSpPr>
                                <p:cNvPr id="31" name="TextBox 30"/>
                                <p:cNvSpPr txBox="1"/>
                                <p:nvPr/>
                              </p:nvSpPr>
                              <p:spPr>
                                <a:xfrm>
                                  <a:off x="7793986" y="4272225"/>
                                  <a:ext cx="1537364" cy="369332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lt-LT" sz="1600" b="1" dirty="0" smtClean="0"/>
                                    <a:t>PABAIGA</a:t>
                                  </a:r>
                                  <a:r>
                                    <a:rPr lang="lt-LT" sz="1800" b="1" dirty="0" smtClean="0"/>
                                    <a:t> (0) </a:t>
                                  </a:r>
                                  <a:endParaRPr lang="lt-LT" sz="1800" b="1" dirty="0"/>
                                </a:p>
                              </p:txBody>
                            </p:sp>
                            <p:grpSp>
                              <p:nvGrpSpPr>
                                <p:cNvPr id="32" name="Group 31"/>
                                <p:cNvGrpSpPr/>
                                <p:nvPr/>
                              </p:nvGrpSpPr>
                              <p:grpSpPr>
                                <a:xfrm>
                                  <a:off x="405483" y="3590507"/>
                                  <a:ext cx="7515084" cy="2746498"/>
                                  <a:chOff x="405483" y="3590507"/>
                                  <a:chExt cx="7515084" cy="2746498"/>
                                </a:xfrm>
                              </p:grpSpPr>
                              <p:sp>
                                <p:nvSpPr>
                                  <p:cNvPr id="33" name="Oval 32"/>
                                  <p:cNvSpPr/>
                                  <p:nvPr/>
                                </p:nvSpPr>
                                <p:spPr>
                                  <a:xfrm>
                                    <a:off x="1547664" y="4797152"/>
                                    <a:ext cx="144016" cy="144016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chemeClr val="tx1"/>
                                  </a:solidFill>
                                  <a:ln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lt-LT"/>
                                  </a:p>
                                </p:txBody>
                              </p:sp>
                              <p:sp>
                                <p:nvSpPr>
                                  <p:cNvPr id="34" name="Oval 33"/>
                                  <p:cNvSpPr/>
                                  <p:nvPr/>
                                </p:nvSpPr>
                                <p:spPr>
                                  <a:xfrm>
                                    <a:off x="2770693" y="3985325"/>
                                    <a:ext cx="144016" cy="156410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chemeClr val="tx1"/>
                                  </a:solidFill>
                                  <a:ln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lt-LT"/>
                                  </a:p>
                                </p:txBody>
                              </p:sp>
                              <p:sp>
                                <p:nvSpPr>
                                  <p:cNvPr id="35" name="Oval 34"/>
                                  <p:cNvSpPr/>
                                  <p:nvPr/>
                                </p:nvSpPr>
                                <p:spPr>
                                  <a:xfrm>
                                    <a:off x="2841445" y="4797152"/>
                                    <a:ext cx="144016" cy="144016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chemeClr val="tx1"/>
                                  </a:solidFill>
                                  <a:ln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lt-LT"/>
                                  </a:p>
                                </p:txBody>
                              </p:sp>
                              <p:sp>
                                <p:nvSpPr>
                                  <p:cNvPr id="36" name="Oval 35"/>
                                  <p:cNvSpPr/>
                                  <p:nvPr/>
                                </p:nvSpPr>
                                <p:spPr>
                                  <a:xfrm>
                                    <a:off x="2936752" y="5754478"/>
                                    <a:ext cx="144016" cy="144016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chemeClr val="tx1"/>
                                  </a:solidFill>
                                  <a:ln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lt-LT"/>
                                  </a:p>
                                </p:txBody>
                              </p:sp>
                              <p:sp>
                                <p:nvSpPr>
                                  <p:cNvPr id="37" name="Oval 36"/>
                                  <p:cNvSpPr/>
                                  <p:nvPr/>
                                </p:nvSpPr>
                                <p:spPr>
                                  <a:xfrm>
                                    <a:off x="4236817" y="4026899"/>
                                    <a:ext cx="144016" cy="144016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chemeClr val="tx1"/>
                                  </a:solidFill>
                                  <a:ln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lt-LT"/>
                                  </a:p>
                                </p:txBody>
                              </p:sp>
                              <p:sp>
                                <p:nvSpPr>
                                  <p:cNvPr id="38" name="Oval 37"/>
                                  <p:cNvSpPr/>
                                  <p:nvPr/>
                                </p:nvSpPr>
                                <p:spPr>
                                  <a:xfrm>
                                    <a:off x="4335008" y="4813795"/>
                                    <a:ext cx="144016" cy="144016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chemeClr val="tx1"/>
                                  </a:solidFill>
                                  <a:ln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lt-LT"/>
                                  </a:p>
                                </p:txBody>
                              </p:sp>
                              <p:cxnSp>
                                <p:nvCxnSpPr>
                                  <p:cNvPr id="39" name="Straight Arrow Connector 38"/>
                                  <p:cNvCxnSpPr>
                                    <a:stCxn id="33" idx="7"/>
                                    <a:endCxn id="34" idx="3"/>
                                  </p:cNvCxnSpPr>
                                  <p:nvPr/>
                                </p:nvCxnSpPr>
                                <p:spPr>
                                  <a:xfrm flipV="1">
                                    <a:off x="1670589" y="4118829"/>
                                    <a:ext cx="1121195" cy="699414"/>
                                  </a:xfrm>
                                  <a:prstGeom prst="straightConnector1">
                                    <a:avLst/>
                                  </a:prstGeom>
                                  <a:ln w="31750">
                                    <a:solidFill>
                                      <a:schemeClr val="tx1"/>
                                    </a:solidFill>
                                    <a:tailEnd type="triangle" w="lg" len="lg"/>
                                  </a:ln>
                                </p:spPr>
                                <p:style>
                                  <a:lnRef idx="1">
                                    <a:schemeClr val="accent1"/>
                                  </a:lnRef>
                                  <a:fillRef idx="0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tx1"/>
                                  </a:fontRef>
                                </p:style>
                              </p:cxnSp>
                              <p:cxnSp>
                                <p:nvCxnSpPr>
                                  <p:cNvPr id="40" name="Straight Arrow Connector 39"/>
                                  <p:cNvCxnSpPr>
                                    <a:stCxn id="33" idx="6"/>
                                    <a:endCxn id="35" idx="2"/>
                                  </p:cNvCxnSpPr>
                                  <p:nvPr/>
                                </p:nvCxnSpPr>
                                <p:spPr>
                                  <a:xfrm>
                                    <a:off x="1691680" y="4869160"/>
                                    <a:ext cx="1149765" cy="0"/>
                                  </a:xfrm>
                                  <a:prstGeom prst="straightConnector1">
                                    <a:avLst/>
                                  </a:prstGeom>
                                  <a:ln w="31750">
                                    <a:solidFill>
                                      <a:schemeClr val="tx1"/>
                                    </a:solidFill>
                                    <a:tailEnd type="triangle" w="lg" len="lg"/>
                                  </a:ln>
                                </p:spPr>
                                <p:style>
                                  <a:lnRef idx="1">
                                    <a:schemeClr val="accent1"/>
                                  </a:lnRef>
                                  <a:fillRef idx="0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tx1"/>
                                  </a:fontRef>
                                </p:style>
                              </p:cxnSp>
                              <p:cxnSp>
                                <p:nvCxnSpPr>
                                  <p:cNvPr id="41" name="Straight Arrow Connector 40"/>
                                  <p:cNvCxnSpPr>
                                    <a:stCxn id="33" idx="5"/>
                                    <a:endCxn id="36" idx="2"/>
                                  </p:cNvCxnSpPr>
                                  <p:nvPr/>
                                </p:nvCxnSpPr>
                                <p:spPr>
                                  <a:xfrm>
                                    <a:off x="1670589" y="4920077"/>
                                    <a:ext cx="1266163" cy="906409"/>
                                  </a:xfrm>
                                  <a:prstGeom prst="straightConnector1">
                                    <a:avLst/>
                                  </a:prstGeom>
                                  <a:ln w="31750">
                                    <a:solidFill>
                                      <a:schemeClr val="tx1"/>
                                    </a:solidFill>
                                    <a:tailEnd type="triangle" w="lg" len="lg"/>
                                  </a:ln>
                                </p:spPr>
                                <p:style>
                                  <a:lnRef idx="1">
                                    <a:schemeClr val="accent1"/>
                                  </a:lnRef>
                                  <a:fillRef idx="0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tx1"/>
                                  </a:fontRef>
                                </p:style>
                              </p:cxnSp>
                              <p:cxnSp>
                                <p:nvCxnSpPr>
                                  <p:cNvPr id="42" name="Straight Arrow Connector 41"/>
                                  <p:cNvCxnSpPr>
                                    <a:stCxn id="36" idx="7"/>
                                    <a:endCxn id="38" idx="3"/>
                                  </p:cNvCxnSpPr>
                                  <p:nvPr/>
                                </p:nvCxnSpPr>
                                <p:spPr>
                                  <a:xfrm flipV="1">
                                    <a:off x="3059677" y="4936720"/>
                                    <a:ext cx="1296422" cy="838849"/>
                                  </a:xfrm>
                                  <a:prstGeom prst="straightConnector1">
                                    <a:avLst/>
                                  </a:prstGeom>
                                  <a:ln w="31750">
                                    <a:solidFill>
                                      <a:schemeClr val="tx1"/>
                                    </a:solidFill>
                                    <a:tailEnd type="triangle" w="lg" len="lg"/>
                                  </a:ln>
                                </p:spPr>
                                <p:style>
                                  <a:lnRef idx="1">
                                    <a:schemeClr val="accent1"/>
                                  </a:lnRef>
                                  <a:fillRef idx="0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tx1"/>
                                  </a:fontRef>
                                </p:style>
                              </p:cxnSp>
                              <p:cxnSp>
                                <p:nvCxnSpPr>
                                  <p:cNvPr id="43" name="Straight Arrow Connector 42"/>
                                  <p:cNvCxnSpPr>
                                    <a:stCxn id="34" idx="5"/>
                                    <a:endCxn id="38" idx="1"/>
                                  </p:cNvCxnSpPr>
                                  <p:nvPr/>
                                </p:nvCxnSpPr>
                                <p:spPr>
                                  <a:xfrm>
                                    <a:off x="2893618" y="4118829"/>
                                    <a:ext cx="1462481" cy="716057"/>
                                  </a:xfrm>
                                  <a:prstGeom prst="straightConnector1">
                                    <a:avLst/>
                                  </a:prstGeom>
                                  <a:ln w="31750">
                                    <a:solidFill>
                                      <a:schemeClr val="tx1"/>
                                    </a:solidFill>
                                    <a:tailEnd type="triangle" w="lg" len="lg"/>
                                  </a:ln>
                                </p:spPr>
                                <p:style>
                                  <a:lnRef idx="1">
                                    <a:schemeClr val="accent1"/>
                                  </a:lnRef>
                                  <a:fillRef idx="0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tx1"/>
                                  </a:fontRef>
                                </p:style>
                              </p:cxnSp>
                              <p:cxnSp>
                                <p:nvCxnSpPr>
                                  <p:cNvPr id="44" name="Straight Arrow Connector 43"/>
                                  <p:cNvCxnSpPr>
                                    <a:stCxn id="36" idx="6"/>
                                    <a:endCxn id="27" idx="2"/>
                                  </p:cNvCxnSpPr>
                                  <p:nvPr/>
                                </p:nvCxnSpPr>
                                <p:spPr>
                                  <a:xfrm flipV="1">
                                    <a:off x="3080768" y="5754478"/>
                                    <a:ext cx="3354230" cy="72008"/>
                                  </a:xfrm>
                                  <a:prstGeom prst="straightConnector1">
                                    <a:avLst/>
                                  </a:prstGeom>
                                  <a:ln w="31750">
                                    <a:solidFill>
                                      <a:schemeClr val="tx1"/>
                                    </a:solidFill>
                                    <a:tailEnd type="triangle" w="lg" len="lg"/>
                                  </a:ln>
                                </p:spPr>
                                <p:style>
                                  <a:lnRef idx="1">
                                    <a:schemeClr val="accent1"/>
                                  </a:lnRef>
                                  <a:fillRef idx="0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tx1"/>
                                  </a:fontRef>
                                </p:style>
                              </p:cxnSp>
                              <p:cxnSp>
                                <p:nvCxnSpPr>
                                  <p:cNvPr id="45" name="Straight Arrow Connector 44"/>
                                  <p:cNvCxnSpPr>
                                    <a:stCxn id="35" idx="6"/>
                                    <a:endCxn id="38" idx="2"/>
                                  </p:cNvCxnSpPr>
                                  <p:nvPr/>
                                </p:nvCxnSpPr>
                                <p:spPr>
                                  <a:xfrm>
                                    <a:off x="2985461" y="4869160"/>
                                    <a:ext cx="1349547" cy="16643"/>
                                  </a:xfrm>
                                  <a:prstGeom prst="straightConnector1">
                                    <a:avLst/>
                                  </a:prstGeom>
                                  <a:ln w="31750">
                                    <a:solidFill>
                                      <a:schemeClr val="tx1"/>
                                    </a:solidFill>
                                    <a:tailEnd type="triangle" w="lg" len="lg"/>
                                  </a:ln>
                                </p:spPr>
                                <p:style>
                                  <a:lnRef idx="1">
                                    <a:schemeClr val="accent1"/>
                                  </a:lnRef>
                                  <a:fillRef idx="0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tx1"/>
                                  </a:fontRef>
                                </p:style>
                              </p:cxnSp>
                              <p:cxnSp>
                                <p:nvCxnSpPr>
                                  <p:cNvPr id="46" name="Straight Arrow Connector 45"/>
                                  <p:cNvCxnSpPr>
                                    <a:stCxn id="34" idx="6"/>
                                    <a:endCxn id="37" idx="1"/>
                                  </p:cNvCxnSpPr>
                                  <p:nvPr/>
                                </p:nvCxnSpPr>
                                <p:spPr>
                                  <a:xfrm flipV="1">
                                    <a:off x="2914709" y="4047990"/>
                                    <a:ext cx="1343199" cy="15540"/>
                                  </a:xfrm>
                                  <a:prstGeom prst="straightConnector1">
                                    <a:avLst/>
                                  </a:prstGeom>
                                  <a:ln w="31750">
                                    <a:solidFill>
                                      <a:schemeClr val="tx1"/>
                                    </a:solidFill>
                                    <a:tailEnd type="triangle" w="lg" len="lg"/>
                                  </a:ln>
                                </p:spPr>
                                <p:style>
                                  <a:lnRef idx="1">
                                    <a:schemeClr val="accent1"/>
                                  </a:lnRef>
                                  <a:fillRef idx="0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tx1"/>
                                  </a:fontRef>
                                </p:style>
                              </p:cxnSp>
                              <p:sp>
                                <p:nvSpPr>
                                  <p:cNvPr id="47" name="TextBox 46"/>
                                  <p:cNvSpPr txBox="1"/>
                                  <p:nvPr/>
                                </p:nvSpPr>
                                <p:spPr>
                                  <a:xfrm>
                                    <a:off x="405483" y="4351167"/>
                                    <a:ext cx="1518388" cy="369332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lt-LT" sz="1600" b="1" dirty="0" smtClean="0"/>
                                      <a:t>PRADŽIA </a:t>
                                    </a:r>
                                    <a:r>
                                      <a:rPr lang="lt-LT" sz="1800" b="1" dirty="0" smtClean="0"/>
                                      <a:t>(0)</a:t>
                                    </a:r>
                                    <a:endParaRPr lang="lt-LT" sz="1800" b="1" dirty="0"/>
                                  </a:p>
                                </p:txBody>
                              </p:sp>
                              <p:sp>
                                <p:nvSpPr>
                                  <p:cNvPr id="48" name="TextBox 47"/>
                                  <p:cNvSpPr txBox="1"/>
                                  <p:nvPr/>
                                </p:nvSpPr>
                                <p:spPr>
                                  <a:xfrm>
                                    <a:off x="2794364" y="5967673"/>
                                    <a:ext cx="1456505" cy="369332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lt-LT" sz="1800" b="1" dirty="0" smtClean="0"/>
                                      <a:t>C (5)[43]</a:t>
                                    </a:r>
                                    <a:endParaRPr lang="lt-LT" sz="1800" b="1" dirty="0"/>
                                  </a:p>
                                </p:txBody>
                              </p:sp>
                              <p:sp>
                                <p:nvSpPr>
                                  <p:cNvPr id="49" name="TextBox 48"/>
                                  <p:cNvSpPr txBox="1"/>
                                  <p:nvPr/>
                                </p:nvSpPr>
                                <p:spPr>
                                  <a:xfrm>
                                    <a:off x="2603538" y="3590507"/>
                                    <a:ext cx="1368152" cy="369332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lt-LT" sz="1800" b="1" dirty="0" smtClean="0"/>
                                      <a:t>A (10)[48]</a:t>
                                    </a:r>
                                    <a:endParaRPr lang="lt-LT" sz="1800" b="1" dirty="0"/>
                                  </a:p>
                                </p:txBody>
                              </p:sp>
                              <p:sp>
                                <p:nvSpPr>
                                  <p:cNvPr id="50" name="TextBox 49"/>
                                  <p:cNvSpPr txBox="1"/>
                                  <p:nvPr/>
                                </p:nvSpPr>
                                <p:spPr>
                                  <a:xfrm>
                                    <a:off x="2424931" y="4914002"/>
                                    <a:ext cx="1563406" cy="369332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lt-LT" sz="1800" b="1" dirty="0" smtClean="0"/>
                                      <a:t>B (5)[43]</a:t>
                                    </a:r>
                                    <a:endParaRPr lang="lt-LT" sz="1800" b="1" dirty="0"/>
                                  </a:p>
                                </p:txBody>
                              </p:sp>
                              <p:sp>
                                <p:nvSpPr>
                                  <p:cNvPr id="51" name="TextBox 50"/>
                                  <p:cNvSpPr txBox="1"/>
                                  <p:nvPr/>
                                </p:nvSpPr>
                                <p:spPr>
                                  <a:xfrm>
                                    <a:off x="6258241" y="5856312"/>
                                    <a:ext cx="1350578" cy="369332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lt-LT" sz="1800" b="1" dirty="0" smtClean="0"/>
                                      <a:t>H (13)[13]</a:t>
                                    </a:r>
                                    <a:endParaRPr lang="lt-LT" sz="1800" b="1" dirty="0"/>
                                  </a:p>
                                </p:txBody>
                              </p:sp>
                              <p:sp>
                                <p:nvSpPr>
                                  <p:cNvPr id="52" name="TextBox 51"/>
                                  <p:cNvSpPr txBox="1"/>
                                  <p:nvPr/>
                                </p:nvSpPr>
                                <p:spPr>
                                  <a:xfrm>
                                    <a:off x="6587668" y="3680268"/>
                                    <a:ext cx="1332899" cy="369332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lt-LT" sz="1800" b="1" dirty="0" smtClean="0"/>
                                      <a:t>F (30)[30]</a:t>
                                    </a:r>
                                    <a:r>
                                      <a:rPr lang="en-US" sz="1800" b="1" dirty="0" smtClean="0"/>
                                      <a:t> </a:t>
                                    </a:r>
                                    <a:endParaRPr lang="lt-LT" sz="1800" b="1" dirty="0"/>
                                  </a:p>
                                </p:txBody>
                              </p:sp>
                              <p:sp>
                                <p:nvSpPr>
                                  <p:cNvPr id="53" name="TextBox 52"/>
                                  <p:cNvSpPr txBox="1"/>
                                  <p:nvPr/>
                                </p:nvSpPr>
                                <p:spPr>
                                  <a:xfrm>
                                    <a:off x="4400531" y="4742362"/>
                                    <a:ext cx="1335360" cy="411426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lt-LT" sz="1800" b="1" dirty="0" smtClean="0"/>
                                      <a:t>E (8)[38]</a:t>
                                    </a:r>
                                    <a:endParaRPr lang="lt-LT" sz="1800" b="1" dirty="0"/>
                                  </a:p>
                                </p:txBody>
                              </p:sp>
                              <p:sp>
                                <p:nvSpPr>
                                  <p:cNvPr id="54" name="TextBox 53"/>
                                  <p:cNvSpPr txBox="1"/>
                                  <p:nvPr/>
                                </p:nvSpPr>
                                <p:spPr>
                                  <a:xfrm>
                                    <a:off x="5819542" y="4900063"/>
                                    <a:ext cx="1547955" cy="411426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lt-LT" sz="1800" b="1" dirty="0" smtClean="0"/>
                                      <a:t>G (13)[13]</a:t>
                                    </a:r>
                                    <a:endParaRPr lang="lt-LT" sz="1800" b="1" dirty="0"/>
                                  </a:p>
                                </p:txBody>
                              </p:sp>
                            </p:grpSp>
                          </p:grpSp>
                          <p:sp>
                            <p:nvSpPr>
                              <p:cNvPr id="30" name="TextBox 29"/>
                              <p:cNvSpPr txBox="1"/>
                              <p:nvPr/>
                            </p:nvSpPr>
                            <p:spPr>
                              <a:xfrm>
                                <a:off x="4313152" y="3513676"/>
                                <a:ext cx="1456505" cy="369332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  <p:txBody>
                              <a:bodyPr wrap="square" rtlCol="0">
                                <a:spAutoFit/>
                              </a:bodyPr>
                              <a:lstStyle/>
                              <a:p>
                                <a:r>
                                  <a:rPr lang="lt-LT" sz="1800" b="1" dirty="0" smtClean="0"/>
                                  <a:t>D (8)[38]</a:t>
                                </a:r>
                                <a:endParaRPr lang="lt-LT" sz="1800" b="1" dirty="0"/>
                              </a:p>
                            </p:txBody>
                          </p:sp>
                        </p:grpSp>
                      </p:grpSp>
                      <p:cxnSp>
                        <p:nvCxnSpPr>
                          <p:cNvPr id="26" name="Straight Arrow Connector 25"/>
                          <p:cNvCxnSpPr>
                            <a:stCxn id="37" idx="6"/>
                          </p:cNvCxnSpPr>
                          <p:nvPr/>
                        </p:nvCxnSpPr>
                        <p:spPr>
                          <a:xfrm flipV="1">
                            <a:off x="3391457" y="3980213"/>
                            <a:ext cx="2301212" cy="35377"/>
                          </a:xfrm>
                          <a:prstGeom prst="straightConnector1">
                            <a:avLst/>
                          </a:prstGeom>
                          <a:ln w="31750">
                            <a:solidFill>
                              <a:schemeClr val="tx1"/>
                            </a:solidFill>
                            <a:tailEnd type="triangle" w="lg" len="lg"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</p:grpSp>
                    <p:sp>
                      <p:nvSpPr>
                        <p:cNvPr id="24" name="Oval 23"/>
                        <p:cNvSpPr/>
                        <p:nvPr/>
                      </p:nvSpPr>
                      <p:spPr>
                        <a:xfrm>
                          <a:off x="6660594" y="4642905"/>
                          <a:ext cx="144016" cy="144016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lt-LT"/>
                        </a:p>
                      </p:txBody>
                    </p:sp>
                  </p:grpSp>
                </p:grpSp>
                <p:cxnSp>
                  <p:nvCxnSpPr>
                    <p:cNvPr id="18" name="Straight Arrow Connector 17"/>
                    <p:cNvCxnSpPr>
                      <a:stCxn id="27" idx="6"/>
                      <a:endCxn id="24" idx="4"/>
                    </p:cNvCxnSpPr>
                    <p:nvPr/>
                  </p:nvCxnSpPr>
                  <p:spPr>
                    <a:xfrm flipV="1">
                      <a:off x="5845116" y="4770808"/>
                      <a:ext cx="1142964" cy="884240"/>
                    </a:xfrm>
                    <a:prstGeom prst="straightConnector1">
                      <a:avLst/>
                    </a:prstGeom>
                    <a:ln w="31750">
                      <a:solidFill>
                        <a:schemeClr val="tx1"/>
                      </a:solidFill>
                      <a:tailEnd type="triangle" w="lg" len="lg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" name="Straight Arrow Connector 18"/>
                    <p:cNvCxnSpPr>
                      <a:stCxn id="36" idx="0"/>
                      <a:endCxn id="37" idx="3"/>
                    </p:cNvCxnSpPr>
                    <p:nvPr/>
                  </p:nvCxnSpPr>
                  <p:spPr>
                    <a:xfrm flipV="1">
                      <a:off x="2274862" y="4050394"/>
                      <a:ext cx="1249148" cy="1604654"/>
                    </a:xfrm>
                    <a:prstGeom prst="straightConnector1">
                      <a:avLst/>
                    </a:prstGeom>
                    <a:ln w="31750">
                      <a:solidFill>
                        <a:schemeClr val="tx1"/>
                      </a:solidFill>
                      <a:tailEnd type="triangle" w="lg" len="lg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6" name="Straight Arrow Connector 15"/>
                  <p:cNvCxnSpPr>
                    <a:stCxn id="36" idx="7"/>
                    <a:endCxn id="21" idx="3"/>
                  </p:cNvCxnSpPr>
                  <p:nvPr/>
                </p:nvCxnSpPr>
                <p:spPr>
                  <a:xfrm flipV="1">
                    <a:off x="2325779" y="4749647"/>
                    <a:ext cx="3096730" cy="926492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4" name="Straight Arrow Connector 13"/>
                <p:cNvCxnSpPr>
                  <a:stCxn id="20" idx="6"/>
                  <a:endCxn id="24" idx="0"/>
                </p:cNvCxnSpPr>
                <p:nvPr/>
              </p:nvCxnSpPr>
              <p:spPr>
                <a:xfrm>
                  <a:off x="6092163" y="4016192"/>
                  <a:ext cx="895917" cy="610600"/>
                </a:xfrm>
                <a:prstGeom prst="straightConnector1">
                  <a:avLst/>
                </a:prstGeom>
                <a:ln w="31750">
                  <a:solidFill>
                    <a:schemeClr val="tx1"/>
                  </a:solidFill>
                  <a:tailEnd type="triangle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" name="Straight Arrow Connector 11"/>
              <p:cNvCxnSpPr>
                <a:stCxn id="21" idx="6"/>
                <a:endCxn id="24" idx="2"/>
              </p:cNvCxnSpPr>
              <p:nvPr/>
            </p:nvCxnSpPr>
            <p:spPr>
              <a:xfrm>
                <a:off x="5545434" y="4698730"/>
                <a:ext cx="1370638" cy="7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" name="Straight Arrow Connector 9"/>
            <p:cNvCxnSpPr>
              <a:endCxn id="20" idx="3"/>
            </p:cNvCxnSpPr>
            <p:nvPr/>
          </p:nvCxnSpPr>
          <p:spPr>
            <a:xfrm flipV="1">
              <a:off x="3724035" y="4067109"/>
              <a:ext cx="2245203" cy="710942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7828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467544" y="836712"/>
            <a:ext cx="8238364" cy="2526864"/>
            <a:chOff x="46177" y="3650304"/>
            <a:chExt cx="8238364" cy="2526864"/>
          </a:xfrm>
        </p:grpSpPr>
        <p:grpSp>
          <p:nvGrpSpPr>
            <p:cNvPr id="10" name="Group 9"/>
            <p:cNvGrpSpPr/>
            <p:nvPr/>
          </p:nvGrpSpPr>
          <p:grpSpPr>
            <a:xfrm>
              <a:off x="46177" y="3650304"/>
              <a:ext cx="8238364" cy="2526864"/>
              <a:chOff x="261953" y="3650304"/>
              <a:chExt cx="8238364" cy="2526864"/>
            </a:xfrm>
          </p:grpSpPr>
          <p:grpSp>
            <p:nvGrpSpPr>
              <p:cNvPr id="12" name="Group 11"/>
              <p:cNvGrpSpPr/>
              <p:nvPr/>
            </p:nvGrpSpPr>
            <p:grpSpPr>
              <a:xfrm>
                <a:off x="261953" y="3650304"/>
                <a:ext cx="8238364" cy="2526864"/>
                <a:chOff x="261953" y="3650304"/>
                <a:chExt cx="8238364" cy="2526864"/>
              </a:xfrm>
            </p:grpSpPr>
            <p:grpSp>
              <p:nvGrpSpPr>
                <p:cNvPr id="15" name="Group 14"/>
                <p:cNvGrpSpPr/>
                <p:nvPr/>
              </p:nvGrpSpPr>
              <p:grpSpPr>
                <a:xfrm>
                  <a:off x="261953" y="3650304"/>
                  <a:ext cx="8238364" cy="2526864"/>
                  <a:chOff x="261953" y="3650304"/>
                  <a:chExt cx="8238364" cy="2526864"/>
                </a:xfrm>
              </p:grpSpPr>
              <p:grpSp>
                <p:nvGrpSpPr>
                  <p:cNvPr id="26" name="Group 25"/>
                  <p:cNvGrpSpPr/>
                  <p:nvPr/>
                </p:nvGrpSpPr>
                <p:grpSpPr>
                  <a:xfrm>
                    <a:off x="261953" y="3650304"/>
                    <a:ext cx="8238364" cy="2526864"/>
                    <a:chOff x="6475" y="3666417"/>
                    <a:chExt cx="8238364" cy="2526864"/>
                  </a:xfrm>
                </p:grpSpPr>
                <p:grpSp>
                  <p:nvGrpSpPr>
                    <p:cNvPr id="37" name="Group 36"/>
                    <p:cNvGrpSpPr/>
                    <p:nvPr/>
                  </p:nvGrpSpPr>
                  <p:grpSpPr>
                    <a:xfrm>
                      <a:off x="6475" y="3666417"/>
                      <a:ext cx="8238364" cy="2526864"/>
                      <a:chOff x="1158484" y="3636270"/>
                      <a:chExt cx="8238364" cy="2526864"/>
                    </a:xfrm>
                  </p:grpSpPr>
                  <p:grpSp>
                    <p:nvGrpSpPr>
                      <p:cNvPr id="38" name="Group 37"/>
                      <p:cNvGrpSpPr/>
                      <p:nvPr/>
                    </p:nvGrpSpPr>
                    <p:grpSpPr>
                      <a:xfrm>
                        <a:off x="1158484" y="3636270"/>
                        <a:ext cx="8238364" cy="2526864"/>
                        <a:chOff x="1158484" y="3636270"/>
                        <a:chExt cx="8238364" cy="2526864"/>
                      </a:xfrm>
                    </p:grpSpPr>
                    <p:grpSp>
                      <p:nvGrpSpPr>
                        <p:cNvPr id="42" name="Group 41"/>
                        <p:cNvGrpSpPr/>
                        <p:nvPr/>
                      </p:nvGrpSpPr>
                      <p:grpSpPr>
                        <a:xfrm>
                          <a:off x="1158484" y="3636270"/>
                          <a:ext cx="8238364" cy="2526864"/>
                          <a:chOff x="995851" y="3749734"/>
                          <a:chExt cx="8238364" cy="2526864"/>
                        </a:xfrm>
                      </p:grpSpPr>
                      <p:sp>
                        <p:nvSpPr>
                          <p:cNvPr id="45" name="TextBox 44"/>
                          <p:cNvSpPr txBox="1"/>
                          <p:nvPr/>
                        </p:nvSpPr>
                        <p:spPr>
                          <a:xfrm>
                            <a:off x="7791901" y="4402836"/>
                            <a:ext cx="1442314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:r>
                              <a:rPr lang="lt-LT" sz="1600" b="1" dirty="0" smtClean="0"/>
                              <a:t>PABAIGA</a:t>
                            </a:r>
                            <a:r>
                              <a:rPr lang="lt-LT" sz="1800" b="1" dirty="0" smtClean="0"/>
                              <a:t> (0) </a:t>
                            </a:r>
                            <a:endParaRPr lang="lt-LT" sz="1800" b="1" dirty="0"/>
                          </a:p>
                        </p:txBody>
                      </p:sp>
                      <p:grpSp>
                        <p:nvGrpSpPr>
                          <p:cNvPr id="46" name="Group 45"/>
                          <p:cNvGrpSpPr/>
                          <p:nvPr/>
                        </p:nvGrpSpPr>
                        <p:grpSpPr>
                          <a:xfrm>
                            <a:off x="995851" y="3749734"/>
                            <a:ext cx="7075975" cy="2526864"/>
                            <a:chOff x="995851" y="3749734"/>
                            <a:chExt cx="7075975" cy="2526864"/>
                          </a:xfrm>
                        </p:grpSpPr>
                        <p:sp>
                          <p:nvSpPr>
                            <p:cNvPr id="47" name="Oval 46"/>
                            <p:cNvSpPr/>
                            <p:nvPr/>
                          </p:nvSpPr>
                          <p:spPr>
                            <a:xfrm>
                              <a:off x="1893799" y="4811255"/>
                              <a:ext cx="144016" cy="144016"/>
                            </a:xfrm>
                            <a:prstGeom prst="ellipse">
                              <a:avLst/>
                            </a:prstGeom>
                            <a:solidFill>
                              <a:schemeClr val="tx1"/>
                            </a:solidFill>
                            <a:ln>
                              <a:solidFill>
                                <a:schemeClr val="tx1"/>
                              </a:solidFill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lt-LT"/>
                            </a:p>
                          </p:txBody>
                        </p:sp>
                        <p:sp>
                          <p:nvSpPr>
                            <p:cNvPr id="48" name="Oval 47"/>
                            <p:cNvSpPr/>
                            <p:nvPr/>
                          </p:nvSpPr>
                          <p:spPr>
                            <a:xfrm>
                              <a:off x="3868755" y="4098849"/>
                              <a:ext cx="144016" cy="156410"/>
                            </a:xfrm>
                            <a:prstGeom prst="ellipse">
                              <a:avLst/>
                            </a:prstGeom>
                            <a:solidFill>
                              <a:schemeClr val="tx1"/>
                            </a:solidFill>
                            <a:ln>
                              <a:solidFill>
                                <a:schemeClr val="tx1"/>
                              </a:solidFill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lt-LT"/>
                            </a:p>
                          </p:txBody>
                        </p:sp>
                        <p:sp>
                          <p:nvSpPr>
                            <p:cNvPr id="49" name="Oval 48"/>
                            <p:cNvSpPr/>
                            <p:nvPr/>
                          </p:nvSpPr>
                          <p:spPr>
                            <a:xfrm>
                              <a:off x="3868755" y="4953215"/>
                              <a:ext cx="144016" cy="144016"/>
                            </a:xfrm>
                            <a:prstGeom prst="ellipse">
                              <a:avLst/>
                            </a:prstGeom>
                            <a:solidFill>
                              <a:schemeClr val="tx1"/>
                            </a:solidFill>
                            <a:ln>
                              <a:solidFill>
                                <a:schemeClr val="tx1"/>
                              </a:solidFill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lt-LT"/>
                            </a:p>
                          </p:txBody>
                        </p:sp>
                        <p:sp>
                          <p:nvSpPr>
                            <p:cNvPr id="50" name="Oval 49"/>
                            <p:cNvSpPr/>
                            <p:nvPr/>
                          </p:nvSpPr>
                          <p:spPr>
                            <a:xfrm>
                              <a:off x="3877392" y="5750914"/>
                              <a:ext cx="144016" cy="144016"/>
                            </a:xfrm>
                            <a:prstGeom prst="ellipse">
                              <a:avLst/>
                            </a:prstGeom>
                            <a:solidFill>
                              <a:schemeClr val="tx1"/>
                            </a:solidFill>
                            <a:ln>
                              <a:solidFill>
                                <a:schemeClr val="tx1"/>
                              </a:solidFill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lt-LT"/>
                            </a:p>
                          </p:txBody>
                        </p:sp>
                        <p:sp>
                          <p:nvSpPr>
                            <p:cNvPr id="51" name="Oval 50"/>
                            <p:cNvSpPr/>
                            <p:nvPr/>
                          </p:nvSpPr>
                          <p:spPr>
                            <a:xfrm>
                              <a:off x="6752704" y="4402836"/>
                              <a:ext cx="144016" cy="144016"/>
                            </a:xfrm>
                            <a:prstGeom prst="ellipse">
                              <a:avLst/>
                            </a:prstGeom>
                            <a:solidFill>
                              <a:schemeClr val="tx1"/>
                            </a:solidFill>
                            <a:ln>
                              <a:solidFill>
                                <a:schemeClr val="tx1"/>
                              </a:solidFill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lt-LT"/>
                            </a:p>
                          </p:txBody>
                        </p:sp>
                        <p:sp>
                          <p:nvSpPr>
                            <p:cNvPr id="52" name="Oval 51"/>
                            <p:cNvSpPr/>
                            <p:nvPr/>
                          </p:nvSpPr>
                          <p:spPr>
                            <a:xfrm>
                              <a:off x="5268912" y="4105046"/>
                              <a:ext cx="144016" cy="144016"/>
                            </a:xfrm>
                            <a:prstGeom prst="ellipse">
                              <a:avLst/>
                            </a:prstGeom>
                            <a:solidFill>
                              <a:schemeClr val="tx1"/>
                            </a:solidFill>
                            <a:ln>
                              <a:solidFill>
                                <a:schemeClr val="tx1"/>
                              </a:solidFill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lt-LT"/>
                            </a:p>
                          </p:txBody>
                        </p:sp>
                        <p:sp>
                          <p:nvSpPr>
                            <p:cNvPr id="53" name="Oval 52"/>
                            <p:cNvSpPr/>
                            <p:nvPr/>
                          </p:nvSpPr>
                          <p:spPr>
                            <a:xfrm>
                              <a:off x="5285271" y="5788567"/>
                              <a:ext cx="144016" cy="144016"/>
                            </a:xfrm>
                            <a:prstGeom prst="ellipse">
                              <a:avLst/>
                            </a:prstGeom>
                            <a:solidFill>
                              <a:schemeClr val="tx1"/>
                            </a:solidFill>
                            <a:ln>
                              <a:solidFill>
                                <a:schemeClr val="tx1"/>
                              </a:solidFill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lt-LT"/>
                            </a:p>
                          </p:txBody>
                        </p:sp>
                        <p:sp>
                          <p:nvSpPr>
                            <p:cNvPr id="54" name="Oval 53"/>
                            <p:cNvSpPr/>
                            <p:nvPr/>
                          </p:nvSpPr>
                          <p:spPr>
                            <a:xfrm>
                              <a:off x="5285271" y="4953215"/>
                              <a:ext cx="144016" cy="144016"/>
                            </a:xfrm>
                            <a:prstGeom prst="ellipse">
                              <a:avLst/>
                            </a:prstGeom>
                            <a:solidFill>
                              <a:schemeClr val="tx1"/>
                            </a:solidFill>
                            <a:ln>
                              <a:solidFill>
                                <a:schemeClr val="tx1"/>
                              </a:solidFill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lt-LT"/>
                            </a:p>
                          </p:txBody>
                        </p:sp>
                        <p:sp>
                          <p:nvSpPr>
                            <p:cNvPr id="55" name="Oval 54"/>
                            <p:cNvSpPr/>
                            <p:nvPr/>
                          </p:nvSpPr>
                          <p:spPr>
                            <a:xfrm>
                              <a:off x="7927810" y="4786555"/>
                              <a:ext cx="144016" cy="144016"/>
                            </a:xfrm>
                            <a:prstGeom prst="ellipse">
                              <a:avLst/>
                            </a:prstGeom>
                            <a:solidFill>
                              <a:schemeClr val="tx1"/>
                            </a:solidFill>
                            <a:ln>
                              <a:solidFill>
                                <a:schemeClr val="tx1"/>
                              </a:solidFill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lt-LT"/>
                            </a:p>
                          </p:txBody>
                        </p:sp>
                        <p:cxnSp>
                          <p:nvCxnSpPr>
                            <p:cNvPr id="56" name="Straight Arrow Connector 55"/>
                            <p:cNvCxnSpPr>
                              <a:stCxn id="39" idx="7"/>
                              <a:endCxn id="55" idx="3"/>
                            </p:cNvCxnSpPr>
                            <p:nvPr/>
                          </p:nvCxnSpPr>
                          <p:spPr>
                            <a:xfrm flipV="1">
                              <a:off x="6901217" y="4909480"/>
                              <a:ext cx="1047684" cy="635762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  <p:cxnSp>
                          <p:nvCxnSpPr>
                            <p:cNvPr id="59" name="Straight Arrow Connector 58"/>
                            <p:cNvCxnSpPr>
                              <a:stCxn id="48" idx="6"/>
                              <a:endCxn id="52" idx="2"/>
                            </p:cNvCxnSpPr>
                            <p:nvPr/>
                          </p:nvCxnSpPr>
                          <p:spPr>
                            <a:xfrm>
                              <a:off x="4012771" y="4177054"/>
                              <a:ext cx="1256141" cy="0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  <p:cxnSp>
                          <p:nvCxnSpPr>
                            <p:cNvPr id="60" name="Straight Arrow Connector 59"/>
                            <p:cNvCxnSpPr>
                              <a:stCxn id="54" idx="6"/>
                              <a:endCxn id="51" idx="3"/>
                            </p:cNvCxnSpPr>
                            <p:nvPr/>
                          </p:nvCxnSpPr>
                          <p:spPr>
                            <a:xfrm flipV="1">
                              <a:off x="5429287" y="4525761"/>
                              <a:ext cx="1344508" cy="499462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  <p:cxnSp>
                          <p:nvCxnSpPr>
                            <p:cNvPr id="62" name="Straight Arrow Connector 61"/>
                            <p:cNvCxnSpPr>
                              <a:stCxn id="43" idx="6"/>
                              <a:endCxn id="50" idx="2"/>
                            </p:cNvCxnSpPr>
                            <p:nvPr/>
                          </p:nvCxnSpPr>
                          <p:spPr>
                            <a:xfrm>
                              <a:off x="2684879" y="5745228"/>
                              <a:ext cx="1192513" cy="77694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  <p:cxnSp>
                          <p:nvCxnSpPr>
                            <p:cNvPr id="64" name="Straight Arrow Connector 63"/>
                            <p:cNvCxnSpPr>
                              <a:stCxn id="50" idx="6"/>
                              <a:endCxn id="53" idx="2"/>
                            </p:cNvCxnSpPr>
                            <p:nvPr/>
                          </p:nvCxnSpPr>
                          <p:spPr>
                            <a:xfrm>
                              <a:off x="4021408" y="5822922"/>
                              <a:ext cx="1263863" cy="37653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  <p:cxnSp>
                          <p:nvCxnSpPr>
                            <p:cNvPr id="65" name="Straight Arrow Connector 64"/>
                            <p:cNvCxnSpPr>
                              <a:stCxn id="48" idx="5"/>
                              <a:endCxn id="54" idx="1"/>
                            </p:cNvCxnSpPr>
                            <p:nvPr/>
                          </p:nvCxnSpPr>
                          <p:spPr>
                            <a:xfrm>
                              <a:off x="3991680" y="4232353"/>
                              <a:ext cx="1314682" cy="741953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  <p:cxnSp>
                          <p:nvCxnSpPr>
                            <p:cNvPr id="66" name="Straight Arrow Connector 65"/>
                            <p:cNvCxnSpPr>
                              <a:stCxn id="53" idx="7"/>
                              <a:endCxn id="39" idx="3"/>
                            </p:cNvCxnSpPr>
                            <p:nvPr/>
                          </p:nvCxnSpPr>
                          <p:spPr>
                            <a:xfrm flipV="1">
                              <a:off x="5408196" y="5647076"/>
                              <a:ext cx="1391187" cy="162582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  <p:sp>
                          <p:nvSpPr>
                            <p:cNvPr id="67" name="TextBox 66"/>
                            <p:cNvSpPr txBox="1"/>
                            <p:nvPr/>
                          </p:nvSpPr>
                          <p:spPr>
                            <a:xfrm>
                              <a:off x="995851" y="4402836"/>
                              <a:ext cx="1419155" cy="369332"/>
                            </a:xfrm>
                            <a:prstGeom prst="rect">
                              <a:avLst/>
                            </a:prstGeom>
                            <a:noFill/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r>
                                <a:rPr lang="lt-LT" sz="1600" b="1" dirty="0" smtClean="0"/>
                                <a:t>PRADŽIA </a:t>
                              </a:r>
                              <a:r>
                                <a:rPr lang="lt-LT" sz="1800" b="1" dirty="0" smtClean="0"/>
                                <a:t>(0)</a:t>
                              </a:r>
                              <a:endParaRPr lang="lt-LT" sz="1800" b="1" dirty="0"/>
                            </a:p>
                          </p:txBody>
                        </p:sp>
                        <p:sp>
                          <p:nvSpPr>
                            <p:cNvPr id="68" name="TextBox 67"/>
                            <p:cNvSpPr txBox="1"/>
                            <p:nvPr/>
                          </p:nvSpPr>
                          <p:spPr>
                            <a:xfrm>
                              <a:off x="6557507" y="3992388"/>
                              <a:ext cx="1456505" cy="369332"/>
                            </a:xfrm>
                            <a:prstGeom prst="rect">
                              <a:avLst/>
                            </a:prstGeom>
                            <a:noFill/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r>
                                <a:rPr lang="lt-LT" sz="1800" b="1" dirty="0" smtClean="0"/>
                                <a:t>C (30)[30]</a:t>
                              </a:r>
                              <a:endParaRPr lang="lt-LT" sz="1800" b="1" dirty="0"/>
                            </a:p>
                          </p:txBody>
                        </p:sp>
                        <p:sp>
                          <p:nvSpPr>
                            <p:cNvPr id="69" name="TextBox 68"/>
                            <p:cNvSpPr txBox="1"/>
                            <p:nvPr/>
                          </p:nvSpPr>
                          <p:spPr>
                            <a:xfrm>
                              <a:off x="3544424" y="3749734"/>
                              <a:ext cx="1368152" cy="369332"/>
                            </a:xfrm>
                            <a:prstGeom prst="rect">
                              <a:avLst/>
                            </a:prstGeom>
                            <a:noFill/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r>
                                <a:rPr lang="lt-LT" sz="1800" b="1" dirty="0" smtClean="0"/>
                                <a:t>A (10)[50]</a:t>
                              </a:r>
                              <a:endParaRPr lang="lt-LT" sz="1800" b="1" dirty="0"/>
                            </a:p>
                          </p:txBody>
                        </p:sp>
                        <p:sp>
                          <p:nvSpPr>
                            <p:cNvPr id="70" name="TextBox 69"/>
                            <p:cNvSpPr txBox="1"/>
                            <p:nvPr/>
                          </p:nvSpPr>
                          <p:spPr>
                            <a:xfrm>
                              <a:off x="5167026" y="3752051"/>
                              <a:ext cx="1563406" cy="369332"/>
                            </a:xfrm>
                            <a:prstGeom prst="rect">
                              <a:avLst/>
                            </a:prstGeom>
                            <a:noFill/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r>
                                <a:rPr lang="lt-LT" sz="1800" b="1" dirty="0" smtClean="0"/>
                                <a:t>B (10)[40]</a:t>
                              </a:r>
                              <a:endParaRPr lang="lt-LT" sz="1800" b="1" dirty="0"/>
                            </a:p>
                          </p:txBody>
                        </p:sp>
                        <p:sp>
                          <p:nvSpPr>
                            <p:cNvPr id="71" name="TextBox 70"/>
                            <p:cNvSpPr txBox="1"/>
                            <p:nvPr/>
                          </p:nvSpPr>
                          <p:spPr>
                            <a:xfrm>
                              <a:off x="2226451" y="5879104"/>
                              <a:ext cx="1350578" cy="369332"/>
                            </a:xfrm>
                            <a:prstGeom prst="rect">
                              <a:avLst/>
                            </a:prstGeom>
                            <a:noFill/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r>
                                <a:rPr lang="lt-LT" sz="1800" b="1" dirty="0" smtClean="0"/>
                                <a:t>H (3)[47]</a:t>
                              </a:r>
                              <a:endParaRPr lang="lt-LT" sz="1800" b="1" dirty="0"/>
                            </a:p>
                          </p:txBody>
                        </p:sp>
                        <p:sp>
                          <p:nvSpPr>
                            <p:cNvPr id="72" name="TextBox 71"/>
                            <p:cNvSpPr txBox="1"/>
                            <p:nvPr/>
                          </p:nvSpPr>
                          <p:spPr>
                            <a:xfrm>
                              <a:off x="4912576" y="5899568"/>
                              <a:ext cx="1274534" cy="369332"/>
                            </a:xfrm>
                            <a:prstGeom prst="rect">
                              <a:avLst/>
                            </a:prstGeom>
                            <a:noFill/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r>
                                <a:rPr lang="lt-LT" sz="1800" b="1" dirty="0" smtClean="0"/>
                                <a:t>F (12)[24]</a:t>
                              </a:r>
                              <a:r>
                                <a:rPr lang="en-US" sz="1800" b="1" dirty="0" smtClean="0"/>
                                <a:t> </a:t>
                              </a:r>
                              <a:endParaRPr lang="lt-LT" sz="1800" b="1" dirty="0"/>
                            </a:p>
                          </p:txBody>
                        </p:sp>
                        <p:sp>
                          <p:nvSpPr>
                            <p:cNvPr id="73" name="TextBox 72"/>
                            <p:cNvSpPr txBox="1"/>
                            <p:nvPr/>
                          </p:nvSpPr>
                          <p:spPr>
                            <a:xfrm>
                              <a:off x="3572174" y="4578878"/>
                              <a:ext cx="1060697" cy="369332"/>
                            </a:xfrm>
                            <a:prstGeom prst="rect">
                              <a:avLst/>
                            </a:prstGeom>
                            <a:noFill/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r>
                                <a:rPr lang="lt-LT" sz="1800" b="1" dirty="0" smtClean="0"/>
                                <a:t>E (4)[44]</a:t>
                              </a:r>
                              <a:endParaRPr lang="lt-LT" sz="1800" b="1" dirty="0"/>
                            </a:p>
                          </p:txBody>
                        </p:sp>
                        <p:sp>
                          <p:nvSpPr>
                            <p:cNvPr id="74" name="TextBox 73"/>
                            <p:cNvSpPr txBox="1"/>
                            <p:nvPr/>
                          </p:nvSpPr>
                          <p:spPr>
                            <a:xfrm>
                              <a:off x="3567331" y="5907266"/>
                              <a:ext cx="1552716" cy="369332"/>
                            </a:xfrm>
                            <a:prstGeom prst="rect">
                              <a:avLst/>
                            </a:prstGeom>
                            <a:noFill/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r>
                                <a:rPr lang="lt-LT" sz="1800" b="1" dirty="0" smtClean="0"/>
                                <a:t>G (4)[28]</a:t>
                              </a:r>
                              <a:endParaRPr lang="lt-LT" sz="1800" b="1" dirty="0"/>
                            </a:p>
                          </p:txBody>
                        </p:sp>
                      </p:grpSp>
                    </p:grpSp>
                    <p:sp>
                      <p:nvSpPr>
                        <p:cNvPr id="43" name="Oval 42"/>
                        <p:cNvSpPr/>
                        <p:nvPr/>
                      </p:nvSpPr>
                      <p:spPr>
                        <a:xfrm>
                          <a:off x="2703496" y="5559756"/>
                          <a:ext cx="144016" cy="144016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lt-LT"/>
                        </a:p>
                      </p:txBody>
                    </p:sp>
                    <p:sp>
                      <p:nvSpPr>
                        <p:cNvPr id="44" name="TextBox 43"/>
                        <p:cNvSpPr txBox="1"/>
                        <p:nvPr/>
                      </p:nvSpPr>
                      <p:spPr>
                        <a:xfrm>
                          <a:off x="5075209" y="4970084"/>
                          <a:ext cx="1456505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lt-LT" sz="1800" b="1" dirty="0" smtClean="0"/>
                            <a:t>D (10)[40]</a:t>
                          </a:r>
                          <a:endParaRPr lang="lt-LT" sz="1800" b="1" dirty="0"/>
                        </a:p>
                      </p:txBody>
                    </p:sp>
                  </p:grpSp>
                  <p:sp>
                    <p:nvSpPr>
                      <p:cNvPr id="39" name="Oval 38"/>
                      <p:cNvSpPr/>
                      <p:nvPr/>
                    </p:nvSpPr>
                    <p:spPr>
                      <a:xfrm>
                        <a:off x="6940925" y="5410687"/>
                        <a:ext cx="144016" cy="14401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lt-LT"/>
                      </a:p>
                    </p:txBody>
                  </p:sp>
                  <p:sp>
                    <p:nvSpPr>
                      <p:cNvPr id="40" name="TextBox 39"/>
                      <p:cNvSpPr txBox="1"/>
                      <p:nvPr/>
                    </p:nvSpPr>
                    <p:spPr>
                      <a:xfrm>
                        <a:off x="6635271" y="5596800"/>
                        <a:ext cx="1350578" cy="369332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lt-LT" sz="1800" b="1" dirty="0" smtClean="0"/>
                          <a:t>I (12)[12]</a:t>
                        </a:r>
                        <a:endParaRPr lang="lt-LT" sz="1800" b="1" dirty="0"/>
                      </a:p>
                    </p:txBody>
                  </p:sp>
                </p:grpSp>
                <p:cxnSp>
                  <p:nvCxnSpPr>
                    <p:cNvPr id="34" name="Straight Arrow Connector 33"/>
                    <p:cNvCxnSpPr>
                      <a:stCxn id="49" idx="5"/>
                      <a:endCxn id="53" idx="0"/>
                    </p:cNvCxnSpPr>
                    <p:nvPr/>
                  </p:nvCxnSpPr>
                  <p:spPr>
                    <a:xfrm>
                      <a:off x="3002304" y="4992823"/>
                      <a:ext cx="1365599" cy="712427"/>
                    </a:xfrm>
                    <a:prstGeom prst="straightConnector1">
                      <a:avLst/>
                    </a:prstGeom>
                    <a:ln w="31750">
                      <a:solidFill>
                        <a:schemeClr val="tx1"/>
                      </a:solidFill>
                      <a:tailEnd type="triangle" w="lg" len="lg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" name="Straight Arrow Connector 34"/>
                    <p:cNvCxnSpPr>
                      <a:stCxn id="43" idx="6"/>
                      <a:endCxn id="49" idx="3"/>
                    </p:cNvCxnSpPr>
                    <p:nvPr/>
                  </p:nvCxnSpPr>
                  <p:spPr>
                    <a:xfrm flipV="1">
                      <a:off x="1695503" y="4992823"/>
                      <a:ext cx="1204967" cy="669088"/>
                    </a:xfrm>
                    <a:prstGeom prst="straightConnector1">
                      <a:avLst/>
                    </a:prstGeom>
                    <a:ln w="31750">
                      <a:solidFill>
                        <a:schemeClr val="tx1"/>
                      </a:solidFill>
                      <a:tailEnd type="triangle" w="lg" len="lg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0" name="Straight Arrow Connector 19"/>
                  <p:cNvCxnSpPr>
                    <a:endCxn id="51" idx="1"/>
                  </p:cNvCxnSpPr>
                  <p:nvPr/>
                </p:nvCxnSpPr>
                <p:spPr>
                  <a:xfrm>
                    <a:off x="4695389" y="4069310"/>
                    <a:ext cx="1344508" cy="255187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6" name="Straight Arrow Connector 15"/>
                <p:cNvCxnSpPr>
                  <a:stCxn id="49" idx="6"/>
                  <a:endCxn id="54" idx="3"/>
                </p:cNvCxnSpPr>
                <p:nvPr/>
              </p:nvCxnSpPr>
              <p:spPr>
                <a:xfrm>
                  <a:off x="3278873" y="4925793"/>
                  <a:ext cx="1293591" cy="50917"/>
                </a:xfrm>
                <a:prstGeom prst="straightConnector1">
                  <a:avLst/>
                </a:prstGeom>
                <a:ln w="31750">
                  <a:solidFill>
                    <a:schemeClr val="tx1"/>
                  </a:solidFill>
                  <a:tailEnd type="triangle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4" name="Straight Arrow Connector 13"/>
              <p:cNvCxnSpPr>
                <a:stCxn id="47" idx="4"/>
                <a:endCxn id="43" idx="1"/>
              </p:cNvCxnSpPr>
              <p:nvPr/>
            </p:nvCxnSpPr>
            <p:spPr>
              <a:xfrm>
                <a:off x="1231909" y="4855841"/>
                <a:ext cx="596147" cy="73904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" name="Straight Arrow Connector 4"/>
            <p:cNvCxnSpPr>
              <a:stCxn id="47" idx="6"/>
              <a:endCxn id="48" idx="3"/>
            </p:cNvCxnSpPr>
            <p:nvPr/>
          </p:nvCxnSpPr>
          <p:spPr>
            <a:xfrm flipV="1">
              <a:off x="1088141" y="4132923"/>
              <a:ext cx="1852031" cy="650910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Arrow Connector 5"/>
            <p:cNvCxnSpPr>
              <a:stCxn id="51" idx="6"/>
              <a:endCxn id="55" idx="1"/>
            </p:cNvCxnSpPr>
            <p:nvPr/>
          </p:nvCxnSpPr>
          <p:spPr>
            <a:xfrm>
              <a:off x="5947046" y="4375414"/>
              <a:ext cx="1052181" cy="332802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8" name="Rectangle 1"/>
          <p:cNvSpPr>
            <a:spLocks noChangeArrowheads="1"/>
          </p:cNvSpPr>
          <p:nvPr/>
        </p:nvSpPr>
        <p:spPr bwMode="auto">
          <a:xfrm>
            <a:off x="179388" y="260350"/>
            <a:ext cx="704071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lt-LT" altLang="lt-LT" dirty="0" smtClean="0"/>
              <a:t>Sudarykime tvarkaraštį dviem vykdytojams kritinių kelių algoritmu</a:t>
            </a:r>
            <a:endParaRPr lang="en-US" altLang="lt-LT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79" name="Table 17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14525549"/>
                  </p:ext>
                </p:extLst>
              </p:nvPr>
            </p:nvGraphicFramePr>
            <p:xfrm>
              <a:off x="210267" y="3809505"/>
              <a:ext cx="8785108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93272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589701738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116367424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64434260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38245599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780155921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8843476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H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H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H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79" name="Table 17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14525549"/>
                  </p:ext>
                </p:extLst>
              </p:nvPr>
            </p:nvGraphicFramePr>
            <p:xfrm>
              <a:off x="210267" y="3809505"/>
              <a:ext cx="8785108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93272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589701738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116367424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64434260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38245599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780155921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88434766"/>
                        </a:ext>
                      </a:extLst>
                    </a:gridCol>
                  </a:tblGrid>
                  <a:tr h="3962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235" t="-106452" r="-1682716" b="-12258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235" t="-209836" r="-1682716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H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H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H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0" name="Table 17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001847843"/>
                  </p:ext>
                </p:extLst>
              </p:nvPr>
            </p:nvGraphicFramePr>
            <p:xfrm>
              <a:off x="210267" y="5450199"/>
              <a:ext cx="8785108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93272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589701738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116367424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64434260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38245599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780155921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8843476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C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C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C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0" name="Table 17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001847843"/>
                  </p:ext>
                </p:extLst>
              </p:nvPr>
            </p:nvGraphicFramePr>
            <p:xfrm>
              <a:off x="210267" y="5450199"/>
              <a:ext cx="8785108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93272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589701738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116367424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64434260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38245599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780155921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88434766"/>
                        </a:ext>
                      </a:extLst>
                    </a:gridCol>
                  </a:tblGrid>
                  <a:tr h="3962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235" t="-108197" r="-1682716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F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I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235" t="-208197" r="-1682716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C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C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C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467544" y="836712"/>
            <a:ext cx="8238364" cy="2526864"/>
            <a:chOff x="46177" y="3650304"/>
            <a:chExt cx="8238364" cy="2526864"/>
          </a:xfrm>
        </p:grpSpPr>
        <p:grpSp>
          <p:nvGrpSpPr>
            <p:cNvPr id="10" name="Group 9"/>
            <p:cNvGrpSpPr/>
            <p:nvPr/>
          </p:nvGrpSpPr>
          <p:grpSpPr>
            <a:xfrm>
              <a:off x="46177" y="3650304"/>
              <a:ext cx="8238364" cy="2526864"/>
              <a:chOff x="261953" y="3650304"/>
              <a:chExt cx="8238364" cy="2526864"/>
            </a:xfrm>
          </p:grpSpPr>
          <p:grpSp>
            <p:nvGrpSpPr>
              <p:cNvPr id="12" name="Group 11"/>
              <p:cNvGrpSpPr/>
              <p:nvPr/>
            </p:nvGrpSpPr>
            <p:grpSpPr>
              <a:xfrm>
                <a:off x="261953" y="3650304"/>
                <a:ext cx="8238364" cy="2526864"/>
                <a:chOff x="261953" y="3650304"/>
                <a:chExt cx="8238364" cy="2526864"/>
              </a:xfrm>
            </p:grpSpPr>
            <p:grpSp>
              <p:nvGrpSpPr>
                <p:cNvPr id="15" name="Group 14"/>
                <p:cNvGrpSpPr/>
                <p:nvPr/>
              </p:nvGrpSpPr>
              <p:grpSpPr>
                <a:xfrm>
                  <a:off x="261953" y="3650304"/>
                  <a:ext cx="8238364" cy="2526864"/>
                  <a:chOff x="261953" y="3650304"/>
                  <a:chExt cx="8238364" cy="2526864"/>
                </a:xfrm>
              </p:grpSpPr>
              <p:grpSp>
                <p:nvGrpSpPr>
                  <p:cNvPr id="26" name="Group 25"/>
                  <p:cNvGrpSpPr/>
                  <p:nvPr/>
                </p:nvGrpSpPr>
                <p:grpSpPr>
                  <a:xfrm>
                    <a:off x="261953" y="3650304"/>
                    <a:ext cx="8238364" cy="2526864"/>
                    <a:chOff x="6475" y="3666417"/>
                    <a:chExt cx="8238364" cy="2526864"/>
                  </a:xfrm>
                </p:grpSpPr>
                <p:grpSp>
                  <p:nvGrpSpPr>
                    <p:cNvPr id="37" name="Group 36"/>
                    <p:cNvGrpSpPr/>
                    <p:nvPr/>
                  </p:nvGrpSpPr>
                  <p:grpSpPr>
                    <a:xfrm>
                      <a:off x="6475" y="3666417"/>
                      <a:ext cx="8238364" cy="2526864"/>
                      <a:chOff x="1158484" y="3636270"/>
                      <a:chExt cx="8238364" cy="2526864"/>
                    </a:xfrm>
                  </p:grpSpPr>
                  <p:grpSp>
                    <p:nvGrpSpPr>
                      <p:cNvPr id="38" name="Group 37"/>
                      <p:cNvGrpSpPr/>
                      <p:nvPr/>
                    </p:nvGrpSpPr>
                    <p:grpSpPr>
                      <a:xfrm>
                        <a:off x="1158484" y="3636270"/>
                        <a:ext cx="8238364" cy="2526864"/>
                        <a:chOff x="1158484" y="3636270"/>
                        <a:chExt cx="8238364" cy="2526864"/>
                      </a:xfrm>
                    </p:grpSpPr>
                    <p:grpSp>
                      <p:nvGrpSpPr>
                        <p:cNvPr id="42" name="Group 41"/>
                        <p:cNvGrpSpPr/>
                        <p:nvPr/>
                      </p:nvGrpSpPr>
                      <p:grpSpPr>
                        <a:xfrm>
                          <a:off x="1158484" y="3636270"/>
                          <a:ext cx="8238364" cy="2526864"/>
                          <a:chOff x="995851" y="3749734"/>
                          <a:chExt cx="8238364" cy="2526864"/>
                        </a:xfrm>
                      </p:grpSpPr>
                      <p:sp>
                        <p:nvSpPr>
                          <p:cNvPr id="45" name="TextBox 44"/>
                          <p:cNvSpPr txBox="1"/>
                          <p:nvPr/>
                        </p:nvSpPr>
                        <p:spPr>
                          <a:xfrm>
                            <a:off x="7791901" y="4402836"/>
                            <a:ext cx="1442314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:r>
                              <a:rPr lang="lt-LT" sz="1600" b="1" dirty="0" smtClean="0"/>
                              <a:t>PABAIGA</a:t>
                            </a:r>
                            <a:r>
                              <a:rPr lang="lt-LT" sz="1800" b="1" dirty="0" smtClean="0"/>
                              <a:t> (0) </a:t>
                            </a:r>
                            <a:endParaRPr lang="lt-LT" sz="1800" b="1" dirty="0"/>
                          </a:p>
                        </p:txBody>
                      </p:sp>
                      <p:grpSp>
                        <p:nvGrpSpPr>
                          <p:cNvPr id="46" name="Group 45"/>
                          <p:cNvGrpSpPr/>
                          <p:nvPr/>
                        </p:nvGrpSpPr>
                        <p:grpSpPr>
                          <a:xfrm>
                            <a:off x="995851" y="3749734"/>
                            <a:ext cx="7075975" cy="2526864"/>
                            <a:chOff x="995851" y="3749734"/>
                            <a:chExt cx="7075975" cy="2526864"/>
                          </a:xfrm>
                        </p:grpSpPr>
                        <p:sp>
                          <p:nvSpPr>
                            <p:cNvPr id="47" name="Oval 46"/>
                            <p:cNvSpPr/>
                            <p:nvPr/>
                          </p:nvSpPr>
                          <p:spPr>
                            <a:xfrm>
                              <a:off x="1893799" y="4811255"/>
                              <a:ext cx="144016" cy="144016"/>
                            </a:xfrm>
                            <a:prstGeom prst="ellipse">
                              <a:avLst/>
                            </a:prstGeom>
                            <a:solidFill>
                              <a:schemeClr val="tx1"/>
                            </a:solidFill>
                            <a:ln>
                              <a:solidFill>
                                <a:schemeClr val="tx1"/>
                              </a:solidFill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lt-LT"/>
                            </a:p>
                          </p:txBody>
                        </p:sp>
                        <p:sp>
                          <p:nvSpPr>
                            <p:cNvPr id="48" name="Oval 47"/>
                            <p:cNvSpPr/>
                            <p:nvPr/>
                          </p:nvSpPr>
                          <p:spPr>
                            <a:xfrm>
                              <a:off x="3868755" y="4098849"/>
                              <a:ext cx="144016" cy="156410"/>
                            </a:xfrm>
                            <a:prstGeom prst="ellipse">
                              <a:avLst/>
                            </a:prstGeom>
                            <a:solidFill>
                              <a:schemeClr val="tx1"/>
                            </a:solidFill>
                            <a:ln>
                              <a:solidFill>
                                <a:schemeClr val="tx1"/>
                              </a:solidFill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lt-LT"/>
                            </a:p>
                          </p:txBody>
                        </p:sp>
                        <p:sp>
                          <p:nvSpPr>
                            <p:cNvPr id="49" name="Oval 48"/>
                            <p:cNvSpPr/>
                            <p:nvPr/>
                          </p:nvSpPr>
                          <p:spPr>
                            <a:xfrm>
                              <a:off x="3868755" y="4953215"/>
                              <a:ext cx="144016" cy="144016"/>
                            </a:xfrm>
                            <a:prstGeom prst="ellipse">
                              <a:avLst/>
                            </a:prstGeom>
                            <a:solidFill>
                              <a:schemeClr val="tx1"/>
                            </a:solidFill>
                            <a:ln>
                              <a:solidFill>
                                <a:schemeClr val="tx1"/>
                              </a:solidFill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lt-LT"/>
                            </a:p>
                          </p:txBody>
                        </p:sp>
                        <p:sp>
                          <p:nvSpPr>
                            <p:cNvPr id="50" name="Oval 49"/>
                            <p:cNvSpPr/>
                            <p:nvPr/>
                          </p:nvSpPr>
                          <p:spPr>
                            <a:xfrm>
                              <a:off x="3877392" y="5750914"/>
                              <a:ext cx="144016" cy="144016"/>
                            </a:xfrm>
                            <a:prstGeom prst="ellipse">
                              <a:avLst/>
                            </a:prstGeom>
                            <a:solidFill>
                              <a:schemeClr val="tx1"/>
                            </a:solidFill>
                            <a:ln>
                              <a:solidFill>
                                <a:schemeClr val="tx1"/>
                              </a:solidFill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lt-LT"/>
                            </a:p>
                          </p:txBody>
                        </p:sp>
                        <p:sp>
                          <p:nvSpPr>
                            <p:cNvPr id="51" name="Oval 50"/>
                            <p:cNvSpPr/>
                            <p:nvPr/>
                          </p:nvSpPr>
                          <p:spPr>
                            <a:xfrm>
                              <a:off x="6752704" y="4402836"/>
                              <a:ext cx="144016" cy="144016"/>
                            </a:xfrm>
                            <a:prstGeom prst="ellipse">
                              <a:avLst/>
                            </a:prstGeom>
                            <a:solidFill>
                              <a:schemeClr val="tx1"/>
                            </a:solidFill>
                            <a:ln>
                              <a:solidFill>
                                <a:schemeClr val="tx1"/>
                              </a:solidFill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lt-LT"/>
                            </a:p>
                          </p:txBody>
                        </p:sp>
                        <p:sp>
                          <p:nvSpPr>
                            <p:cNvPr id="52" name="Oval 51"/>
                            <p:cNvSpPr/>
                            <p:nvPr/>
                          </p:nvSpPr>
                          <p:spPr>
                            <a:xfrm>
                              <a:off x="5268912" y="4105046"/>
                              <a:ext cx="144016" cy="144016"/>
                            </a:xfrm>
                            <a:prstGeom prst="ellipse">
                              <a:avLst/>
                            </a:prstGeom>
                            <a:solidFill>
                              <a:schemeClr val="tx1"/>
                            </a:solidFill>
                            <a:ln>
                              <a:solidFill>
                                <a:schemeClr val="tx1"/>
                              </a:solidFill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lt-LT"/>
                            </a:p>
                          </p:txBody>
                        </p:sp>
                        <p:sp>
                          <p:nvSpPr>
                            <p:cNvPr id="53" name="Oval 52"/>
                            <p:cNvSpPr/>
                            <p:nvPr/>
                          </p:nvSpPr>
                          <p:spPr>
                            <a:xfrm>
                              <a:off x="5285271" y="5788567"/>
                              <a:ext cx="144016" cy="144016"/>
                            </a:xfrm>
                            <a:prstGeom prst="ellipse">
                              <a:avLst/>
                            </a:prstGeom>
                            <a:solidFill>
                              <a:schemeClr val="tx1"/>
                            </a:solidFill>
                            <a:ln>
                              <a:solidFill>
                                <a:schemeClr val="tx1"/>
                              </a:solidFill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lt-LT"/>
                            </a:p>
                          </p:txBody>
                        </p:sp>
                        <p:sp>
                          <p:nvSpPr>
                            <p:cNvPr id="54" name="Oval 53"/>
                            <p:cNvSpPr/>
                            <p:nvPr/>
                          </p:nvSpPr>
                          <p:spPr>
                            <a:xfrm>
                              <a:off x="5285271" y="4953215"/>
                              <a:ext cx="144016" cy="144016"/>
                            </a:xfrm>
                            <a:prstGeom prst="ellipse">
                              <a:avLst/>
                            </a:prstGeom>
                            <a:solidFill>
                              <a:schemeClr val="tx1"/>
                            </a:solidFill>
                            <a:ln>
                              <a:solidFill>
                                <a:schemeClr val="tx1"/>
                              </a:solidFill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lt-LT"/>
                            </a:p>
                          </p:txBody>
                        </p:sp>
                        <p:sp>
                          <p:nvSpPr>
                            <p:cNvPr id="55" name="Oval 54"/>
                            <p:cNvSpPr/>
                            <p:nvPr/>
                          </p:nvSpPr>
                          <p:spPr>
                            <a:xfrm>
                              <a:off x="7927810" y="4786555"/>
                              <a:ext cx="144016" cy="144016"/>
                            </a:xfrm>
                            <a:prstGeom prst="ellipse">
                              <a:avLst/>
                            </a:prstGeom>
                            <a:solidFill>
                              <a:schemeClr val="tx1"/>
                            </a:solidFill>
                            <a:ln>
                              <a:solidFill>
                                <a:schemeClr val="tx1"/>
                              </a:solidFill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lt-LT"/>
                            </a:p>
                          </p:txBody>
                        </p:sp>
                        <p:cxnSp>
                          <p:nvCxnSpPr>
                            <p:cNvPr id="56" name="Straight Arrow Connector 55"/>
                            <p:cNvCxnSpPr>
                              <a:stCxn id="39" idx="7"/>
                              <a:endCxn id="55" idx="3"/>
                            </p:cNvCxnSpPr>
                            <p:nvPr/>
                          </p:nvCxnSpPr>
                          <p:spPr>
                            <a:xfrm flipV="1">
                              <a:off x="6901217" y="4909480"/>
                              <a:ext cx="1047684" cy="635762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  <p:cxnSp>
                          <p:nvCxnSpPr>
                            <p:cNvPr id="59" name="Straight Arrow Connector 58"/>
                            <p:cNvCxnSpPr>
                              <a:stCxn id="48" idx="6"/>
                              <a:endCxn id="52" idx="2"/>
                            </p:cNvCxnSpPr>
                            <p:nvPr/>
                          </p:nvCxnSpPr>
                          <p:spPr>
                            <a:xfrm>
                              <a:off x="4012771" y="4177054"/>
                              <a:ext cx="1256141" cy="0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  <p:cxnSp>
                          <p:nvCxnSpPr>
                            <p:cNvPr id="60" name="Straight Arrow Connector 59"/>
                            <p:cNvCxnSpPr>
                              <a:stCxn id="54" idx="6"/>
                              <a:endCxn id="51" idx="3"/>
                            </p:cNvCxnSpPr>
                            <p:nvPr/>
                          </p:nvCxnSpPr>
                          <p:spPr>
                            <a:xfrm flipV="1">
                              <a:off x="5429287" y="4525761"/>
                              <a:ext cx="1344508" cy="499462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  <p:cxnSp>
                          <p:nvCxnSpPr>
                            <p:cNvPr id="62" name="Straight Arrow Connector 61"/>
                            <p:cNvCxnSpPr>
                              <a:stCxn id="43" idx="6"/>
                              <a:endCxn id="50" idx="2"/>
                            </p:cNvCxnSpPr>
                            <p:nvPr/>
                          </p:nvCxnSpPr>
                          <p:spPr>
                            <a:xfrm>
                              <a:off x="2684879" y="5745228"/>
                              <a:ext cx="1192513" cy="77694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  <p:cxnSp>
                          <p:nvCxnSpPr>
                            <p:cNvPr id="64" name="Straight Arrow Connector 63"/>
                            <p:cNvCxnSpPr>
                              <a:stCxn id="50" idx="6"/>
                              <a:endCxn id="53" idx="2"/>
                            </p:cNvCxnSpPr>
                            <p:nvPr/>
                          </p:nvCxnSpPr>
                          <p:spPr>
                            <a:xfrm>
                              <a:off x="4021408" y="5822922"/>
                              <a:ext cx="1263863" cy="37653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  <p:cxnSp>
                          <p:nvCxnSpPr>
                            <p:cNvPr id="65" name="Straight Arrow Connector 64"/>
                            <p:cNvCxnSpPr>
                              <a:stCxn id="48" idx="5"/>
                              <a:endCxn id="54" idx="1"/>
                            </p:cNvCxnSpPr>
                            <p:nvPr/>
                          </p:nvCxnSpPr>
                          <p:spPr>
                            <a:xfrm>
                              <a:off x="3991680" y="4232353"/>
                              <a:ext cx="1314682" cy="741953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  <p:cxnSp>
                          <p:nvCxnSpPr>
                            <p:cNvPr id="66" name="Straight Arrow Connector 65"/>
                            <p:cNvCxnSpPr>
                              <a:stCxn id="53" idx="7"/>
                              <a:endCxn id="39" idx="3"/>
                            </p:cNvCxnSpPr>
                            <p:nvPr/>
                          </p:nvCxnSpPr>
                          <p:spPr>
                            <a:xfrm flipV="1">
                              <a:off x="5408196" y="5647076"/>
                              <a:ext cx="1391187" cy="162582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  <p:sp>
                          <p:nvSpPr>
                            <p:cNvPr id="67" name="TextBox 66"/>
                            <p:cNvSpPr txBox="1"/>
                            <p:nvPr/>
                          </p:nvSpPr>
                          <p:spPr>
                            <a:xfrm>
                              <a:off x="995851" y="4402836"/>
                              <a:ext cx="1419155" cy="369332"/>
                            </a:xfrm>
                            <a:prstGeom prst="rect">
                              <a:avLst/>
                            </a:prstGeom>
                            <a:noFill/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r>
                                <a:rPr lang="lt-LT" sz="1600" b="1" dirty="0" smtClean="0"/>
                                <a:t>PRADŽIA </a:t>
                              </a:r>
                              <a:r>
                                <a:rPr lang="lt-LT" sz="1800" b="1" dirty="0" smtClean="0"/>
                                <a:t>(0)</a:t>
                              </a:r>
                              <a:endParaRPr lang="lt-LT" sz="1800" b="1" dirty="0"/>
                            </a:p>
                          </p:txBody>
                        </p:sp>
                        <p:sp>
                          <p:nvSpPr>
                            <p:cNvPr id="68" name="TextBox 67"/>
                            <p:cNvSpPr txBox="1"/>
                            <p:nvPr/>
                          </p:nvSpPr>
                          <p:spPr>
                            <a:xfrm>
                              <a:off x="6557507" y="3992388"/>
                              <a:ext cx="1456505" cy="369332"/>
                            </a:xfrm>
                            <a:prstGeom prst="rect">
                              <a:avLst/>
                            </a:prstGeom>
                            <a:noFill/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r>
                                <a:rPr lang="lt-LT" sz="1800" b="1" dirty="0" smtClean="0"/>
                                <a:t>C (29)[29]</a:t>
                              </a:r>
                              <a:endParaRPr lang="lt-LT" sz="1800" b="1" dirty="0"/>
                            </a:p>
                          </p:txBody>
                        </p:sp>
                        <p:sp>
                          <p:nvSpPr>
                            <p:cNvPr id="69" name="TextBox 68"/>
                            <p:cNvSpPr txBox="1"/>
                            <p:nvPr/>
                          </p:nvSpPr>
                          <p:spPr>
                            <a:xfrm>
                              <a:off x="3544424" y="3749734"/>
                              <a:ext cx="1368152" cy="369332"/>
                            </a:xfrm>
                            <a:prstGeom prst="rect">
                              <a:avLst/>
                            </a:prstGeom>
                            <a:noFill/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r>
                                <a:rPr lang="lt-LT" sz="1800" b="1" dirty="0" smtClean="0"/>
                                <a:t>A (9)[47]</a:t>
                              </a:r>
                              <a:endParaRPr lang="lt-LT" sz="1800" b="1" dirty="0"/>
                            </a:p>
                          </p:txBody>
                        </p:sp>
                        <p:sp>
                          <p:nvSpPr>
                            <p:cNvPr id="70" name="TextBox 69"/>
                            <p:cNvSpPr txBox="1"/>
                            <p:nvPr/>
                          </p:nvSpPr>
                          <p:spPr>
                            <a:xfrm>
                              <a:off x="5167026" y="3752051"/>
                              <a:ext cx="1563406" cy="369332"/>
                            </a:xfrm>
                            <a:prstGeom prst="rect">
                              <a:avLst/>
                            </a:prstGeom>
                            <a:noFill/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r>
                                <a:rPr lang="lt-LT" sz="1800" b="1" dirty="0" smtClean="0"/>
                                <a:t>B (9)[38]</a:t>
                              </a:r>
                              <a:endParaRPr lang="lt-LT" sz="1800" b="1" dirty="0"/>
                            </a:p>
                          </p:txBody>
                        </p:sp>
                        <p:sp>
                          <p:nvSpPr>
                            <p:cNvPr id="71" name="TextBox 70"/>
                            <p:cNvSpPr txBox="1"/>
                            <p:nvPr/>
                          </p:nvSpPr>
                          <p:spPr>
                            <a:xfrm>
                              <a:off x="2226451" y="5879104"/>
                              <a:ext cx="1350578" cy="369332"/>
                            </a:xfrm>
                            <a:prstGeom prst="rect">
                              <a:avLst/>
                            </a:prstGeom>
                            <a:noFill/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r>
                                <a:rPr lang="lt-LT" sz="1800" b="1" dirty="0" smtClean="0"/>
                                <a:t>H (2)[43]</a:t>
                              </a:r>
                              <a:endParaRPr lang="lt-LT" sz="1800" b="1" dirty="0"/>
                            </a:p>
                          </p:txBody>
                        </p:sp>
                        <p:sp>
                          <p:nvSpPr>
                            <p:cNvPr id="72" name="TextBox 71"/>
                            <p:cNvSpPr txBox="1"/>
                            <p:nvPr/>
                          </p:nvSpPr>
                          <p:spPr>
                            <a:xfrm>
                              <a:off x="4912576" y="5899568"/>
                              <a:ext cx="1274534" cy="369332"/>
                            </a:xfrm>
                            <a:prstGeom prst="rect">
                              <a:avLst/>
                            </a:prstGeom>
                            <a:noFill/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r>
                                <a:rPr lang="lt-LT" sz="1800" b="1" dirty="0" smtClean="0"/>
                                <a:t>F (11)[22]</a:t>
                              </a:r>
                              <a:r>
                                <a:rPr lang="en-US" sz="1800" b="1" dirty="0" smtClean="0"/>
                                <a:t> </a:t>
                              </a:r>
                              <a:endParaRPr lang="lt-LT" sz="1800" b="1" dirty="0"/>
                            </a:p>
                          </p:txBody>
                        </p:sp>
                        <p:sp>
                          <p:nvSpPr>
                            <p:cNvPr id="73" name="TextBox 72"/>
                            <p:cNvSpPr txBox="1"/>
                            <p:nvPr/>
                          </p:nvSpPr>
                          <p:spPr>
                            <a:xfrm>
                              <a:off x="3572174" y="4578878"/>
                              <a:ext cx="1060697" cy="369332"/>
                            </a:xfrm>
                            <a:prstGeom prst="rect">
                              <a:avLst/>
                            </a:prstGeom>
                            <a:noFill/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r>
                                <a:rPr lang="lt-LT" sz="1800" b="1" dirty="0" smtClean="0"/>
                                <a:t>E (3)[41]</a:t>
                              </a:r>
                              <a:endParaRPr lang="lt-LT" sz="1800" b="1" dirty="0"/>
                            </a:p>
                          </p:txBody>
                        </p:sp>
                        <p:sp>
                          <p:nvSpPr>
                            <p:cNvPr id="74" name="TextBox 73"/>
                            <p:cNvSpPr txBox="1"/>
                            <p:nvPr/>
                          </p:nvSpPr>
                          <p:spPr>
                            <a:xfrm>
                              <a:off x="3567331" y="5907266"/>
                              <a:ext cx="1552716" cy="369332"/>
                            </a:xfrm>
                            <a:prstGeom prst="rect">
                              <a:avLst/>
                            </a:prstGeom>
                            <a:noFill/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r>
                                <a:rPr lang="lt-LT" sz="1800" b="1" dirty="0" smtClean="0"/>
                                <a:t>G (3)[25]</a:t>
                              </a:r>
                              <a:endParaRPr lang="lt-LT" sz="1800" b="1" dirty="0"/>
                            </a:p>
                          </p:txBody>
                        </p:sp>
                      </p:grpSp>
                    </p:grpSp>
                    <p:sp>
                      <p:nvSpPr>
                        <p:cNvPr id="43" name="Oval 42"/>
                        <p:cNvSpPr/>
                        <p:nvPr/>
                      </p:nvSpPr>
                      <p:spPr>
                        <a:xfrm>
                          <a:off x="2703496" y="5559756"/>
                          <a:ext cx="144016" cy="144016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lt-LT"/>
                        </a:p>
                      </p:txBody>
                    </p:sp>
                    <p:sp>
                      <p:nvSpPr>
                        <p:cNvPr id="44" name="TextBox 43"/>
                        <p:cNvSpPr txBox="1"/>
                        <p:nvPr/>
                      </p:nvSpPr>
                      <p:spPr>
                        <a:xfrm>
                          <a:off x="5075209" y="4970084"/>
                          <a:ext cx="1456505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lt-LT" sz="1800" b="1" dirty="0" smtClean="0"/>
                            <a:t>D (9)[38]</a:t>
                          </a:r>
                          <a:endParaRPr lang="lt-LT" sz="1800" b="1" dirty="0"/>
                        </a:p>
                      </p:txBody>
                    </p:sp>
                  </p:grpSp>
                  <p:sp>
                    <p:nvSpPr>
                      <p:cNvPr id="39" name="Oval 38"/>
                      <p:cNvSpPr/>
                      <p:nvPr/>
                    </p:nvSpPr>
                    <p:spPr>
                      <a:xfrm>
                        <a:off x="6940925" y="5410687"/>
                        <a:ext cx="144016" cy="14401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lt-LT"/>
                      </a:p>
                    </p:txBody>
                  </p:sp>
                  <p:sp>
                    <p:nvSpPr>
                      <p:cNvPr id="40" name="TextBox 39"/>
                      <p:cNvSpPr txBox="1"/>
                      <p:nvPr/>
                    </p:nvSpPr>
                    <p:spPr>
                      <a:xfrm>
                        <a:off x="6635271" y="5596800"/>
                        <a:ext cx="1350578" cy="369332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lt-LT" sz="1800" b="1" dirty="0" smtClean="0"/>
                          <a:t>I (11)[11]</a:t>
                        </a:r>
                        <a:endParaRPr lang="lt-LT" sz="1800" b="1" dirty="0"/>
                      </a:p>
                    </p:txBody>
                  </p:sp>
                </p:grpSp>
                <p:cxnSp>
                  <p:nvCxnSpPr>
                    <p:cNvPr id="34" name="Straight Arrow Connector 33"/>
                    <p:cNvCxnSpPr>
                      <a:stCxn id="49" idx="5"/>
                      <a:endCxn id="53" idx="0"/>
                    </p:cNvCxnSpPr>
                    <p:nvPr/>
                  </p:nvCxnSpPr>
                  <p:spPr>
                    <a:xfrm>
                      <a:off x="3002304" y="4992823"/>
                      <a:ext cx="1365599" cy="712427"/>
                    </a:xfrm>
                    <a:prstGeom prst="straightConnector1">
                      <a:avLst/>
                    </a:prstGeom>
                    <a:ln w="31750">
                      <a:solidFill>
                        <a:schemeClr val="tx1"/>
                      </a:solidFill>
                      <a:tailEnd type="triangle" w="lg" len="lg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" name="Straight Arrow Connector 34"/>
                    <p:cNvCxnSpPr>
                      <a:stCxn id="43" idx="6"/>
                      <a:endCxn id="49" idx="3"/>
                    </p:cNvCxnSpPr>
                    <p:nvPr/>
                  </p:nvCxnSpPr>
                  <p:spPr>
                    <a:xfrm flipV="1">
                      <a:off x="1695503" y="4992823"/>
                      <a:ext cx="1204967" cy="669088"/>
                    </a:xfrm>
                    <a:prstGeom prst="straightConnector1">
                      <a:avLst/>
                    </a:prstGeom>
                    <a:ln w="31750">
                      <a:solidFill>
                        <a:schemeClr val="tx1"/>
                      </a:solidFill>
                      <a:tailEnd type="triangle" w="lg" len="lg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0" name="Straight Arrow Connector 19"/>
                  <p:cNvCxnSpPr>
                    <a:endCxn id="51" idx="1"/>
                  </p:cNvCxnSpPr>
                  <p:nvPr/>
                </p:nvCxnSpPr>
                <p:spPr>
                  <a:xfrm>
                    <a:off x="4695389" y="4069310"/>
                    <a:ext cx="1344508" cy="255187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6" name="Straight Arrow Connector 15"/>
                <p:cNvCxnSpPr>
                  <a:stCxn id="49" idx="6"/>
                  <a:endCxn id="54" idx="3"/>
                </p:cNvCxnSpPr>
                <p:nvPr/>
              </p:nvCxnSpPr>
              <p:spPr>
                <a:xfrm>
                  <a:off x="3278873" y="4925793"/>
                  <a:ext cx="1293591" cy="50917"/>
                </a:xfrm>
                <a:prstGeom prst="straightConnector1">
                  <a:avLst/>
                </a:prstGeom>
                <a:ln w="31750">
                  <a:solidFill>
                    <a:schemeClr val="tx1"/>
                  </a:solidFill>
                  <a:tailEnd type="triangle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4" name="Straight Arrow Connector 13"/>
              <p:cNvCxnSpPr>
                <a:stCxn id="47" idx="4"/>
                <a:endCxn id="43" idx="1"/>
              </p:cNvCxnSpPr>
              <p:nvPr/>
            </p:nvCxnSpPr>
            <p:spPr>
              <a:xfrm>
                <a:off x="1231909" y="4855841"/>
                <a:ext cx="596147" cy="739040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" name="Straight Arrow Connector 4"/>
            <p:cNvCxnSpPr>
              <a:stCxn id="47" idx="6"/>
              <a:endCxn id="48" idx="3"/>
            </p:cNvCxnSpPr>
            <p:nvPr/>
          </p:nvCxnSpPr>
          <p:spPr>
            <a:xfrm flipV="1">
              <a:off x="1088141" y="4132923"/>
              <a:ext cx="1852031" cy="650910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Arrow Connector 5"/>
            <p:cNvCxnSpPr>
              <a:stCxn id="51" idx="6"/>
              <a:endCxn id="55" idx="1"/>
            </p:cNvCxnSpPr>
            <p:nvPr/>
          </p:nvCxnSpPr>
          <p:spPr>
            <a:xfrm>
              <a:off x="5947046" y="4375414"/>
              <a:ext cx="1052181" cy="332802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8" name="Rectangle 1"/>
          <p:cNvSpPr>
            <a:spLocks noChangeArrowheads="1"/>
          </p:cNvSpPr>
          <p:nvPr/>
        </p:nvSpPr>
        <p:spPr bwMode="auto">
          <a:xfrm>
            <a:off x="179388" y="260350"/>
            <a:ext cx="845109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lt-LT" altLang="lt-LT" dirty="0" smtClean="0"/>
              <a:t>Tegu visų darbų vykdymo trukmė sumažėjo valanda. Darbai turėtų trukti mažiau</a:t>
            </a:r>
            <a:endParaRPr lang="en-US" altLang="lt-LT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79" name="Table 17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956030900"/>
                  </p:ext>
                </p:extLst>
              </p:nvPr>
            </p:nvGraphicFramePr>
            <p:xfrm>
              <a:off x="210267" y="3809505"/>
              <a:ext cx="8785108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93272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589701738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116367424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64434260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38245599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780155921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8843476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H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H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E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79" name="Table 17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956030900"/>
                  </p:ext>
                </p:extLst>
              </p:nvPr>
            </p:nvGraphicFramePr>
            <p:xfrm>
              <a:off x="210267" y="3809505"/>
              <a:ext cx="8785108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93272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589701738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116367424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644342600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3382455993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2780155921"/>
                        </a:ext>
                      </a:extLst>
                    </a:gridCol>
                    <a:gridCol w="296137">
                      <a:extLst>
                        <a:ext uri="{9D8B030D-6E8A-4147-A177-3AD203B41FA5}">
                          <a16:colId xmlns:a16="http://schemas.microsoft.com/office/drawing/2014/main" val="88434766"/>
                        </a:ext>
                      </a:extLst>
                    </a:gridCol>
                  </a:tblGrid>
                  <a:tr h="3962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235" t="-106452" r="-1682716" b="-12258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235" t="-209836" r="-1682716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H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H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E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0" name="Table 17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669123228"/>
                  </p:ext>
                </p:extLst>
              </p:nvPr>
            </p:nvGraphicFramePr>
            <p:xfrm>
              <a:off x="210267" y="5450199"/>
              <a:ext cx="8905534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93272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3589701738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3116367424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2644342600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3382455993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2780155921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88434766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1633127393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I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I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0" name="Table 17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669123228"/>
                  </p:ext>
                </p:extLst>
              </p:nvPr>
            </p:nvGraphicFramePr>
            <p:xfrm>
              <a:off x="210267" y="5450199"/>
              <a:ext cx="8905534" cy="11379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493272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3589701738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3116367424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2644342600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3382455993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2780155921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88434766"/>
                        </a:ext>
                      </a:extLst>
                    </a:gridCol>
                    <a:gridCol w="290078">
                      <a:extLst>
                        <a:ext uri="{9D8B030D-6E8A-4147-A177-3AD203B41FA5}">
                          <a16:colId xmlns:a16="http://schemas.microsoft.com/office/drawing/2014/main" val="1633127393"/>
                        </a:ext>
                      </a:extLst>
                    </a:gridCol>
                  </a:tblGrid>
                  <a:tr h="396240">
                    <a:tc>
                      <a:txBody>
                        <a:bodyPr/>
                        <a:lstStyle/>
                        <a:p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29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39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48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49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50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51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52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53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54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55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56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000" b="0" dirty="0" smtClean="0">
                              <a:solidFill>
                                <a:schemeClr val="tx1"/>
                              </a:solidFill>
                            </a:rPr>
                            <a:t>57</a:t>
                          </a:r>
                          <a:endParaRPr lang="lt-LT" sz="10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235" t="-108197" r="-1707407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</a:rPr>
                            <a:t>C</a:t>
                          </a:r>
                          <a:endParaRPr kumimoji="0" lang="lt-LT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Times New Roman"/>
                            <a:ea typeface="+mn-ea"/>
                            <a:cs typeface="+mn-cs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235" t="-208197" r="-1707407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I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I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57" name="Rectangle 1"/>
          <p:cNvSpPr>
            <a:spLocks noChangeArrowheads="1"/>
          </p:cNvSpPr>
          <p:nvPr/>
        </p:nvSpPr>
        <p:spPr bwMode="auto">
          <a:xfrm>
            <a:off x="5324162" y="3283761"/>
            <a:ext cx="37560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lt-LT" dirty="0" err="1">
                <a:solidFill>
                  <a:srgbClr val="FF0000"/>
                </a:solidFill>
              </a:rPr>
              <a:t>Greitesniojo</a:t>
            </a:r>
            <a:r>
              <a:rPr lang="en-US" altLang="lt-LT" dirty="0">
                <a:solidFill>
                  <a:srgbClr val="FF0000"/>
                </a:solidFill>
              </a:rPr>
              <a:t> </a:t>
            </a:r>
            <a:r>
              <a:rPr lang="en-US" altLang="lt-LT" dirty="0" err="1">
                <a:solidFill>
                  <a:srgbClr val="FF0000"/>
                </a:solidFill>
              </a:rPr>
              <a:t>vykdytojo</a:t>
            </a:r>
            <a:r>
              <a:rPr lang="en-US" altLang="lt-LT" dirty="0">
                <a:solidFill>
                  <a:srgbClr val="FF0000"/>
                </a:solidFill>
              </a:rPr>
              <a:t> </a:t>
            </a:r>
            <a:r>
              <a:rPr lang="en-US" altLang="lt-LT" dirty="0" err="1">
                <a:solidFill>
                  <a:srgbClr val="FF0000"/>
                </a:solidFill>
              </a:rPr>
              <a:t>paradoksas</a:t>
            </a:r>
            <a:endParaRPr lang="en-US" altLang="lt-LT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7298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Box 1"/>
              <p:cNvSpPr txBox="1"/>
              <p:nvPr/>
            </p:nvSpPr>
            <p:spPr>
              <a:xfrm>
                <a:off x="179512" y="260648"/>
                <a:ext cx="8640960" cy="24314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2800" b="1" i="1" dirty="0" smtClean="0"/>
                  <a:t>Grįžkime prie kotletų uždavinio:</a:t>
                </a:r>
              </a:p>
              <a:p>
                <a:endParaRPr lang="lt-LT" sz="2800" b="0" i="1" dirty="0" smtClean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lt-LT" sz="2400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=3</m:t>
                    </m:r>
                  </m:oMath>
                </a14:m>
                <a:r>
                  <a:rPr lang="lt-LT" sz="2400" dirty="0" smtClean="0"/>
                  <a:t>  - kotletų, kuriuos reikia apkepti iš dviejų pusių, skaičius;</a:t>
                </a:r>
              </a:p>
              <a:p>
                <a14:m>
                  <m:oMath xmlns:m="http://schemas.openxmlformats.org/officeDocument/2006/math">
                    <m:r>
                      <a:rPr lang="lt-LT" sz="2400" b="0" i="1" smtClean="0">
                        <a:latin typeface="Cambria Math" panose="02040503050406030204" pitchFamily="18" charset="0"/>
                      </a:rPr>
                      <m:t>𝑚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=2</m:t>
                    </m:r>
                  </m:oMath>
                </a14:m>
                <a:r>
                  <a:rPr lang="lt-LT" sz="2400" dirty="0" smtClean="0"/>
                  <a:t>  - kotletų, kurie vienu metu telpa keptuvėje, skaičius;</a:t>
                </a:r>
              </a:p>
              <a:p>
                <a14:m>
                  <m:oMath xmlns:m="http://schemas.openxmlformats.org/officeDocument/2006/math">
                    <m:r>
                      <a:rPr lang="lt-LT" sz="2400" b="0" i="1" smtClean="0">
                        <a:latin typeface="Cambria Math" panose="02040503050406030204" pitchFamily="18" charset="0"/>
                      </a:rPr>
                      <m:t>𝑘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=1</m:t>
                    </m:r>
                  </m:oMath>
                </a14:m>
                <a:r>
                  <a:rPr lang="lt-LT" sz="2400" dirty="0" smtClean="0"/>
                  <a:t>  - vienos kotleto pusės kepimo laikas.</a:t>
                </a:r>
              </a:p>
              <a:p>
                <a:r>
                  <a:rPr lang="lt-LT" sz="2400" dirty="0" smtClean="0"/>
                  <a:t>Kiek laiko reikės visam darbui atlikti?</a:t>
                </a:r>
                <a:endParaRPr lang="lt-LT" sz="2400" dirty="0"/>
              </a:p>
            </p:txBody>
          </p:sp>
        </mc:Choice>
        <mc:Fallback xmlns="">
          <p:sp>
            <p:nvSpPr>
              <p:cNvPr id="2" name="TextBox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9512" y="260648"/>
                <a:ext cx="8640960" cy="2431435"/>
              </a:xfrm>
              <a:prstGeom prst="rect">
                <a:avLst/>
              </a:prstGeom>
              <a:blipFill>
                <a:blip r:embed="rId2"/>
                <a:stretch>
                  <a:fillRect l="-1410" t="-2757" b="-4762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/>
              <p:cNvSpPr txBox="1"/>
              <p:nvPr/>
            </p:nvSpPr>
            <p:spPr>
              <a:xfrm>
                <a:off x="132866" y="2941502"/>
                <a:ext cx="8978616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2400" dirty="0" smtClean="0"/>
                  <a:t>Pažymėkime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lt-LT" sz="24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lt-LT" sz="2400" b="0" i="1" smtClean="0">
                            <a:latin typeface="Cambria Math" panose="02040503050406030204" pitchFamily="18" charset="0"/>
                          </a:rPr>
                          <m:t>𝐴</m:t>
                        </m:r>
                      </m:e>
                      <m:sub>
                        <m:r>
                          <a:rPr lang="lt-LT" sz="24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2400" dirty="0" smtClean="0"/>
                  <a:t> </a:t>
                </a:r>
                <a:r>
                  <a:rPr lang="lt-LT" sz="2400" dirty="0" smtClean="0"/>
                  <a:t>vienos kotleto pusės kepimas, o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lt-LT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b>
                        <m:r>
                          <a:rPr lang="lt-LT" sz="2400" i="1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lt-LT" sz="2400" dirty="0" smtClean="0"/>
                  <a:t> - kitos </a:t>
                </a:r>
                <a14:m>
                  <m:oMath xmlns:m="http://schemas.openxmlformats.org/officeDocument/2006/math">
                    <m:r>
                      <a:rPr lang="lt-LT" sz="2400" i="1" dirty="0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400" b="0" i="1" dirty="0" smtClean="0"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sz="2400" b="0" i="1" dirty="0" smtClean="0">
                        <a:latin typeface="Cambria Math" panose="02040503050406030204" pitchFamily="18" charset="0"/>
                      </a:rPr>
                      <m:t>=1,2,3)</m:t>
                    </m:r>
                  </m:oMath>
                </a14:m>
                <a:r>
                  <a:rPr lang="lt-LT" sz="2400" dirty="0" smtClean="0"/>
                  <a:t>. </a:t>
                </a:r>
              </a:p>
            </p:txBody>
          </p:sp>
        </mc:Choice>
        <mc:Fallback xmlns="">
          <p:sp>
            <p:nvSpPr>
              <p:cNvPr id="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2866" y="2941502"/>
                <a:ext cx="8978616" cy="461665"/>
              </a:xfrm>
              <a:prstGeom prst="rect">
                <a:avLst/>
              </a:prstGeom>
              <a:blipFill>
                <a:blip r:embed="rId3"/>
                <a:stretch>
                  <a:fillRect l="-1086" t="-10667" b="-30667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TextBox 4"/>
          <p:cNvSpPr txBox="1"/>
          <p:nvPr/>
        </p:nvSpPr>
        <p:spPr>
          <a:xfrm>
            <a:off x="116062" y="3652586"/>
            <a:ext cx="89786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400" dirty="0" smtClean="0"/>
              <a:t>Sudarykime darbų priklausomybių grafą:</a:t>
            </a:r>
          </a:p>
        </p:txBody>
      </p:sp>
      <p:grpSp>
        <p:nvGrpSpPr>
          <p:cNvPr id="29" name="Group 28"/>
          <p:cNvGrpSpPr/>
          <p:nvPr/>
        </p:nvGrpSpPr>
        <p:grpSpPr>
          <a:xfrm>
            <a:off x="827584" y="4221088"/>
            <a:ext cx="7068641" cy="2498982"/>
            <a:chOff x="-1058523" y="3531337"/>
            <a:chExt cx="7068641" cy="2498982"/>
          </a:xfrm>
        </p:grpSpPr>
        <p:grpSp>
          <p:nvGrpSpPr>
            <p:cNvPr id="40" name="Group 39"/>
            <p:cNvGrpSpPr/>
            <p:nvPr/>
          </p:nvGrpSpPr>
          <p:grpSpPr>
            <a:xfrm>
              <a:off x="-1058523" y="3531337"/>
              <a:ext cx="7068641" cy="2498982"/>
              <a:chOff x="93486" y="3501190"/>
              <a:chExt cx="7068641" cy="2498982"/>
            </a:xfrm>
          </p:grpSpPr>
          <p:grpSp>
            <p:nvGrpSpPr>
              <p:cNvPr id="45" name="Group 44"/>
              <p:cNvGrpSpPr/>
              <p:nvPr/>
            </p:nvGrpSpPr>
            <p:grpSpPr>
              <a:xfrm>
                <a:off x="93486" y="3501190"/>
                <a:ext cx="7068641" cy="2498982"/>
                <a:chOff x="-69147" y="3614654"/>
                <a:chExt cx="7068641" cy="2498982"/>
              </a:xfrm>
            </p:grpSpPr>
            <p:sp>
              <p:nvSpPr>
                <p:cNvPr id="48" name="TextBox 47"/>
                <p:cNvSpPr txBox="1"/>
                <p:nvPr/>
              </p:nvSpPr>
              <p:spPr>
                <a:xfrm>
                  <a:off x="5400013" y="4633577"/>
                  <a:ext cx="1599481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lt-LT" sz="1600" b="1" dirty="0" smtClean="0"/>
                    <a:t>PABAIGA</a:t>
                  </a:r>
                  <a:r>
                    <a:rPr lang="lt-LT" sz="1800" b="1" dirty="0" smtClean="0"/>
                    <a:t> (0) </a:t>
                  </a:r>
                  <a:endParaRPr lang="lt-LT" sz="1800" b="1" dirty="0"/>
                </a:p>
              </p:txBody>
            </p:sp>
            <p:grpSp>
              <p:nvGrpSpPr>
                <p:cNvPr id="49" name="Group 48"/>
                <p:cNvGrpSpPr/>
                <p:nvPr/>
              </p:nvGrpSpPr>
              <p:grpSpPr>
                <a:xfrm>
                  <a:off x="-69147" y="3614654"/>
                  <a:ext cx="5262767" cy="2498982"/>
                  <a:chOff x="-69147" y="3614654"/>
                  <a:chExt cx="5262767" cy="2498982"/>
                </a:xfrm>
              </p:grpSpPr>
              <p:sp>
                <p:nvSpPr>
                  <p:cNvPr id="50" name="Oval 49"/>
                  <p:cNvSpPr/>
                  <p:nvPr/>
                </p:nvSpPr>
                <p:spPr>
                  <a:xfrm>
                    <a:off x="1547664" y="4797152"/>
                    <a:ext cx="144016" cy="14401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  <p:sp>
                <p:nvSpPr>
                  <p:cNvPr id="51" name="Oval 50"/>
                  <p:cNvSpPr/>
                  <p:nvPr/>
                </p:nvSpPr>
                <p:spPr>
                  <a:xfrm>
                    <a:off x="2525151" y="3996149"/>
                    <a:ext cx="144016" cy="156410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  <p:sp>
                <p:nvSpPr>
                  <p:cNvPr id="52" name="Oval 51"/>
                  <p:cNvSpPr/>
                  <p:nvPr/>
                </p:nvSpPr>
                <p:spPr>
                  <a:xfrm>
                    <a:off x="2515420" y="4797426"/>
                    <a:ext cx="144016" cy="14401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  <p:sp>
                <p:nvSpPr>
                  <p:cNvPr id="53" name="Oval 52"/>
                  <p:cNvSpPr/>
                  <p:nvPr/>
                </p:nvSpPr>
                <p:spPr>
                  <a:xfrm>
                    <a:off x="2540862" y="5548918"/>
                    <a:ext cx="144016" cy="14401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  <p:sp>
                <p:nvSpPr>
                  <p:cNvPr id="55" name="Oval 54"/>
                  <p:cNvSpPr/>
                  <p:nvPr/>
                </p:nvSpPr>
                <p:spPr>
                  <a:xfrm>
                    <a:off x="3758104" y="4068838"/>
                    <a:ext cx="144016" cy="14401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  <p:sp>
                <p:nvSpPr>
                  <p:cNvPr id="56" name="Oval 55"/>
                  <p:cNvSpPr/>
                  <p:nvPr/>
                </p:nvSpPr>
                <p:spPr>
                  <a:xfrm>
                    <a:off x="3764550" y="5548918"/>
                    <a:ext cx="144016" cy="14401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  <p:sp>
                <p:nvSpPr>
                  <p:cNvPr id="57" name="Oval 56"/>
                  <p:cNvSpPr/>
                  <p:nvPr/>
                </p:nvSpPr>
                <p:spPr>
                  <a:xfrm>
                    <a:off x="3762737" y="4797152"/>
                    <a:ext cx="144016" cy="14401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  <p:cxnSp>
                <p:nvCxnSpPr>
                  <p:cNvPr id="59" name="Straight Arrow Connector 58"/>
                  <p:cNvCxnSpPr>
                    <a:stCxn id="50" idx="7"/>
                    <a:endCxn id="51" idx="3"/>
                  </p:cNvCxnSpPr>
                  <p:nvPr/>
                </p:nvCxnSpPr>
                <p:spPr>
                  <a:xfrm flipV="1">
                    <a:off x="1670589" y="4129653"/>
                    <a:ext cx="875653" cy="688590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" name="Straight Arrow Connector 59"/>
                  <p:cNvCxnSpPr>
                    <a:stCxn id="50" idx="6"/>
                    <a:endCxn id="52" idx="2"/>
                  </p:cNvCxnSpPr>
                  <p:nvPr/>
                </p:nvCxnSpPr>
                <p:spPr>
                  <a:xfrm>
                    <a:off x="1691680" y="4869160"/>
                    <a:ext cx="823740" cy="274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" name="Straight Arrow Connector 60"/>
                  <p:cNvCxnSpPr>
                    <a:stCxn id="50" idx="5"/>
                    <a:endCxn id="53" idx="2"/>
                  </p:cNvCxnSpPr>
                  <p:nvPr/>
                </p:nvCxnSpPr>
                <p:spPr>
                  <a:xfrm>
                    <a:off x="1670589" y="4920077"/>
                    <a:ext cx="870273" cy="700849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2" name="Straight Arrow Connector 61"/>
                  <p:cNvCxnSpPr>
                    <a:stCxn id="53" idx="6"/>
                    <a:endCxn id="56" idx="2"/>
                  </p:cNvCxnSpPr>
                  <p:nvPr/>
                </p:nvCxnSpPr>
                <p:spPr>
                  <a:xfrm>
                    <a:off x="2684878" y="5620926"/>
                    <a:ext cx="1079672" cy="0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" name="Straight Arrow Connector 64"/>
                  <p:cNvCxnSpPr>
                    <a:stCxn id="56" idx="6"/>
                    <a:endCxn id="42" idx="5"/>
                  </p:cNvCxnSpPr>
                  <p:nvPr/>
                </p:nvCxnSpPr>
                <p:spPr>
                  <a:xfrm flipV="1">
                    <a:off x="3908566" y="4909663"/>
                    <a:ext cx="1285054" cy="711263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" name="Straight Arrow Connector 66"/>
                  <p:cNvCxnSpPr>
                    <a:stCxn id="52" idx="6"/>
                    <a:endCxn id="57" idx="2"/>
                  </p:cNvCxnSpPr>
                  <p:nvPr/>
                </p:nvCxnSpPr>
                <p:spPr>
                  <a:xfrm flipV="1">
                    <a:off x="2659436" y="4869160"/>
                    <a:ext cx="1103301" cy="274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" name="Straight Arrow Connector 67"/>
                  <p:cNvCxnSpPr>
                    <a:stCxn id="51" idx="6"/>
                    <a:endCxn id="55" idx="1"/>
                  </p:cNvCxnSpPr>
                  <p:nvPr/>
                </p:nvCxnSpPr>
                <p:spPr>
                  <a:xfrm>
                    <a:off x="2669167" y="4074354"/>
                    <a:ext cx="1110028" cy="15575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70" name="TextBox 69"/>
                  <p:cNvSpPr txBox="1"/>
                  <p:nvPr/>
                </p:nvSpPr>
                <p:spPr>
                  <a:xfrm>
                    <a:off x="-69147" y="4696367"/>
                    <a:ext cx="1519744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lt-LT" sz="1600" b="1" dirty="0" smtClean="0"/>
                      <a:t>PRADŽIA </a:t>
                    </a:r>
                    <a:r>
                      <a:rPr lang="lt-LT" sz="1800" b="1" dirty="0" smtClean="0"/>
                      <a:t>(0)</a:t>
                    </a:r>
                    <a:endParaRPr lang="lt-LT" sz="1800" b="1" dirty="0"/>
                  </a:p>
                </p:txBody>
              </p: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71" name="TextBox 70"/>
                      <p:cNvSpPr txBox="1"/>
                      <p:nvPr/>
                    </p:nvSpPr>
                    <p:spPr>
                      <a:xfrm>
                        <a:off x="2301599" y="5692934"/>
                        <a:ext cx="1456505" cy="369332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14:m>
                          <m:oMath xmlns:m="http://schemas.openxmlformats.org/officeDocument/2006/math">
                            <m:sSub>
                              <m:sSubPr>
                                <m:ctrlP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lt-LT" sz="1800" b="1" i="1">
                                    <a:latin typeface="Cambria Math" panose="02040503050406030204" pitchFamily="18" charset="0"/>
                                  </a:rPr>
                                  <m:t>𝑨</m:t>
                                </m:r>
                              </m:e>
                              <m:sub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b>
                            </m:sSub>
                          </m:oMath>
                        </a14:m>
                        <a:r>
                          <a:rPr lang="lt-LT" sz="1800" b="1" dirty="0"/>
                          <a:t>(1)</a:t>
                        </a:r>
                      </a:p>
                    </p:txBody>
                  </p:sp>
                </mc:Choice>
                <mc:Fallback xmlns="">
                  <p:sp>
                    <p:nvSpPr>
                      <p:cNvPr id="71" name="TextBox 70"/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2301599" y="5692934"/>
                        <a:ext cx="1456505" cy="369332"/>
                      </a:xfrm>
                      <a:prstGeom prst="rect">
                        <a:avLst/>
                      </a:prstGeom>
                      <a:blipFill>
                        <a:blip r:embed="rId4"/>
                        <a:stretch>
                          <a:fillRect t="-8197" b="-24590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lt-LT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72" name="TextBox 71"/>
                      <p:cNvSpPr txBox="1"/>
                      <p:nvPr/>
                    </p:nvSpPr>
                    <p:spPr>
                      <a:xfrm>
                        <a:off x="2230533" y="3614654"/>
                        <a:ext cx="908691" cy="369332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14:m>
                          <m:oMath xmlns:m="http://schemas.openxmlformats.org/officeDocument/2006/math">
                            <m:sSub>
                              <m:sSubPr>
                                <m:ctrlP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𝑨</m:t>
                                </m:r>
                              </m:e>
                              <m:sub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𝟏</m:t>
                                </m:r>
                              </m:sub>
                            </m:sSub>
                          </m:oMath>
                        </a14:m>
                        <a:r>
                          <a:rPr lang="lt-LT" sz="1800" b="1" dirty="0" smtClean="0"/>
                          <a:t>(1)</a:t>
                        </a:r>
                        <a:endParaRPr lang="lt-LT" sz="1800" b="1" dirty="0"/>
                      </a:p>
                    </p:txBody>
                  </p:sp>
                </mc:Choice>
                <mc:Fallback xmlns="">
                  <p:sp>
                    <p:nvSpPr>
                      <p:cNvPr id="72" name="TextBox 71"/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2230533" y="3614654"/>
                        <a:ext cx="908691" cy="369332"/>
                      </a:xfrm>
                      <a:prstGeom prst="rect">
                        <a:avLst/>
                      </a:prstGeom>
                      <a:blipFill>
                        <a:blip r:embed="rId5"/>
                        <a:stretch>
                          <a:fillRect t="-8197" b="-24590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lt-LT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73" name="TextBox 72"/>
                      <p:cNvSpPr txBox="1"/>
                      <p:nvPr/>
                    </p:nvSpPr>
                    <p:spPr>
                      <a:xfrm>
                        <a:off x="2221761" y="4437022"/>
                        <a:ext cx="900677" cy="369332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14:m>
                          <m:oMath xmlns:m="http://schemas.openxmlformats.org/officeDocument/2006/math">
                            <m:sSub>
                              <m:sSubPr>
                                <m:ctrlP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lt-LT" sz="1800" b="1" i="1">
                                    <a:latin typeface="Cambria Math" panose="02040503050406030204" pitchFamily="18" charset="0"/>
                                  </a:rPr>
                                  <m:t>𝑨</m:t>
                                </m:r>
                              </m:e>
                              <m:sub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b>
                            </m:sSub>
                          </m:oMath>
                        </a14:m>
                        <a:r>
                          <a:rPr lang="lt-LT" sz="1800" b="1" dirty="0" smtClean="0"/>
                          <a:t>(1)</a:t>
                        </a:r>
                        <a:endParaRPr lang="lt-LT" sz="1800" b="1" dirty="0"/>
                      </a:p>
                    </p:txBody>
                  </p:sp>
                </mc:Choice>
                <mc:Fallback xmlns="">
                  <p:sp>
                    <p:nvSpPr>
                      <p:cNvPr id="73" name="TextBox 72"/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2221761" y="4437022"/>
                        <a:ext cx="900677" cy="369332"/>
                      </a:xfrm>
                      <a:prstGeom prst="rect">
                        <a:avLst/>
                      </a:prstGeom>
                      <a:blipFill>
                        <a:blip r:embed="rId6"/>
                        <a:stretch>
                          <a:fillRect t="-8197" b="-24590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lt-LT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75" name="TextBox 74"/>
                      <p:cNvSpPr txBox="1"/>
                      <p:nvPr/>
                    </p:nvSpPr>
                    <p:spPr>
                      <a:xfrm>
                        <a:off x="3443855" y="4432335"/>
                        <a:ext cx="1060697" cy="646331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14:m>
                          <m:oMath xmlns:m="http://schemas.openxmlformats.org/officeDocument/2006/math">
                            <m:sSub>
                              <m:sSubPr>
                                <m:ctrlP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𝑩</m:t>
                                </m:r>
                              </m:e>
                              <m:sub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b>
                            </m:sSub>
                          </m:oMath>
                        </a14:m>
                        <a:r>
                          <a:rPr lang="lt-LT" sz="1800" b="1" dirty="0"/>
                          <a:t>(1)</a:t>
                        </a:r>
                      </a:p>
                      <a:p>
                        <a:r>
                          <a:rPr lang="en-US" sz="1800" b="1" dirty="0" smtClean="0"/>
                          <a:t> </a:t>
                        </a:r>
                        <a:endParaRPr lang="lt-LT" sz="1800" b="1" dirty="0"/>
                      </a:p>
                    </p:txBody>
                  </p:sp>
                </mc:Choice>
                <mc:Fallback xmlns="">
                  <p:sp>
                    <p:nvSpPr>
                      <p:cNvPr id="75" name="TextBox 74"/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3443855" y="4432335"/>
                        <a:ext cx="1060697" cy="646331"/>
                      </a:xfrm>
                      <a:prstGeom prst="rect">
                        <a:avLst/>
                      </a:prstGeom>
                      <a:blipFill>
                        <a:blip r:embed="rId7"/>
                        <a:stretch>
                          <a:fillRect t="-5660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lt-LT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76" name="TextBox 75"/>
                      <p:cNvSpPr txBox="1"/>
                      <p:nvPr/>
                    </p:nvSpPr>
                    <p:spPr>
                      <a:xfrm>
                        <a:off x="3428026" y="3625206"/>
                        <a:ext cx="1060697" cy="369332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14:m>
                          <m:oMath xmlns:m="http://schemas.openxmlformats.org/officeDocument/2006/math">
                            <m:sSub>
                              <m:sSubPr>
                                <m:ctrlP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𝑩</m:t>
                                </m:r>
                              </m:e>
                              <m:sub>
                                <m:r>
                                  <a:rPr lang="lt-LT" sz="1800" b="1" i="1">
                                    <a:latin typeface="Cambria Math" panose="02040503050406030204" pitchFamily="18" charset="0"/>
                                  </a:rPr>
                                  <m:t>𝟏</m:t>
                                </m:r>
                              </m:sub>
                            </m:sSub>
                          </m:oMath>
                        </a14:m>
                        <a:r>
                          <a:rPr lang="lt-LT" sz="1800" b="1" dirty="0"/>
                          <a:t>(1)</a:t>
                        </a:r>
                      </a:p>
                    </p:txBody>
                  </p:sp>
                </mc:Choice>
                <mc:Fallback xmlns="">
                  <p:sp>
                    <p:nvSpPr>
                      <p:cNvPr id="76" name="TextBox 75"/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3428026" y="3625206"/>
                        <a:ext cx="1060697" cy="369332"/>
                      </a:xfrm>
                      <a:prstGeom prst="rect">
                        <a:avLst/>
                      </a:prstGeom>
                      <a:blipFill>
                        <a:blip r:embed="rId8"/>
                        <a:stretch>
                          <a:fillRect t="-8197" b="-24590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lt-LT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77" name="TextBox 76"/>
                      <p:cNvSpPr txBox="1"/>
                      <p:nvPr/>
                    </p:nvSpPr>
                    <p:spPr>
                      <a:xfrm>
                        <a:off x="3490396" y="5744304"/>
                        <a:ext cx="1060697" cy="369332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14:m>
                          <m:oMath xmlns:m="http://schemas.openxmlformats.org/officeDocument/2006/math">
                            <m:sSub>
                              <m:sSubPr>
                                <m:ctrlP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𝑩</m:t>
                                </m:r>
                              </m:e>
                              <m:sub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b>
                            </m:sSub>
                          </m:oMath>
                        </a14:m>
                        <a:r>
                          <a:rPr lang="lt-LT" sz="1800" b="1" dirty="0"/>
                          <a:t>(1)</a:t>
                        </a:r>
                      </a:p>
                    </p:txBody>
                  </p:sp>
                </mc:Choice>
                <mc:Fallback xmlns="">
                  <p:sp>
                    <p:nvSpPr>
                      <p:cNvPr id="77" name="TextBox 76"/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3490396" y="5744304"/>
                        <a:ext cx="1060697" cy="369332"/>
                      </a:xfrm>
                      <a:prstGeom prst="rect">
                        <a:avLst/>
                      </a:prstGeom>
                      <a:blipFill>
                        <a:blip r:embed="rId9"/>
                        <a:stretch>
                          <a:fillRect t="-10000" b="-26667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lt-LT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</p:grpSp>
          <p:sp>
            <p:nvSpPr>
              <p:cNvPr id="42" name="Oval 41"/>
              <p:cNvSpPr/>
              <p:nvPr/>
            </p:nvSpPr>
            <p:spPr>
              <a:xfrm>
                <a:off x="5233328" y="4673274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</p:grpSp>
        <p:cxnSp>
          <p:nvCxnSpPr>
            <p:cNvPr id="37" name="Straight Arrow Connector 36"/>
            <p:cNvCxnSpPr>
              <a:stCxn id="57" idx="6"/>
              <a:endCxn id="42" idx="2"/>
            </p:cNvCxnSpPr>
            <p:nvPr/>
          </p:nvCxnSpPr>
          <p:spPr>
            <a:xfrm flipV="1">
              <a:off x="2917377" y="4775429"/>
              <a:ext cx="1163942" cy="10414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Arrow Connector 37"/>
            <p:cNvCxnSpPr>
              <a:stCxn id="55" idx="6"/>
              <a:endCxn id="42" idx="0"/>
            </p:cNvCxnSpPr>
            <p:nvPr/>
          </p:nvCxnSpPr>
          <p:spPr>
            <a:xfrm>
              <a:off x="2912744" y="4057529"/>
              <a:ext cx="1240583" cy="645892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4636579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/>
      <p:bldP spid="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467544" y="3039336"/>
            <a:ext cx="74168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400" dirty="0" smtClean="0"/>
              <a:t>Vykdytojų yra 2 (tiek kotletų galime tuo pačiu metu kepti):</a:t>
            </a:r>
          </a:p>
        </p:txBody>
      </p:sp>
      <p:grpSp>
        <p:nvGrpSpPr>
          <p:cNvPr id="29" name="Group 28"/>
          <p:cNvGrpSpPr/>
          <p:nvPr/>
        </p:nvGrpSpPr>
        <p:grpSpPr>
          <a:xfrm>
            <a:off x="467544" y="404664"/>
            <a:ext cx="7068641" cy="2498982"/>
            <a:chOff x="-1058523" y="3531337"/>
            <a:chExt cx="7068641" cy="2498982"/>
          </a:xfrm>
        </p:grpSpPr>
        <p:grpSp>
          <p:nvGrpSpPr>
            <p:cNvPr id="40" name="Group 39"/>
            <p:cNvGrpSpPr/>
            <p:nvPr/>
          </p:nvGrpSpPr>
          <p:grpSpPr>
            <a:xfrm>
              <a:off x="-1058523" y="3531337"/>
              <a:ext cx="7068641" cy="2498982"/>
              <a:chOff x="93486" y="3501190"/>
              <a:chExt cx="7068641" cy="2498982"/>
            </a:xfrm>
          </p:grpSpPr>
          <p:grpSp>
            <p:nvGrpSpPr>
              <p:cNvPr id="45" name="Group 44"/>
              <p:cNvGrpSpPr/>
              <p:nvPr/>
            </p:nvGrpSpPr>
            <p:grpSpPr>
              <a:xfrm>
                <a:off x="93486" y="3501190"/>
                <a:ext cx="7068641" cy="2498982"/>
                <a:chOff x="-69147" y="3614654"/>
                <a:chExt cx="7068641" cy="2498982"/>
              </a:xfrm>
            </p:grpSpPr>
            <p:sp>
              <p:nvSpPr>
                <p:cNvPr id="48" name="TextBox 47"/>
                <p:cNvSpPr txBox="1"/>
                <p:nvPr/>
              </p:nvSpPr>
              <p:spPr>
                <a:xfrm>
                  <a:off x="5400013" y="4633577"/>
                  <a:ext cx="1599481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lt-LT" sz="1600" b="1" dirty="0" smtClean="0"/>
                    <a:t>PABAIGA</a:t>
                  </a:r>
                  <a:r>
                    <a:rPr lang="lt-LT" sz="1800" b="1" dirty="0" smtClean="0"/>
                    <a:t> (0) </a:t>
                  </a:r>
                  <a:endParaRPr lang="lt-LT" sz="1800" b="1" dirty="0"/>
                </a:p>
              </p:txBody>
            </p:sp>
            <p:grpSp>
              <p:nvGrpSpPr>
                <p:cNvPr id="49" name="Group 48"/>
                <p:cNvGrpSpPr/>
                <p:nvPr/>
              </p:nvGrpSpPr>
              <p:grpSpPr>
                <a:xfrm>
                  <a:off x="-69147" y="3614654"/>
                  <a:ext cx="5262767" cy="2498982"/>
                  <a:chOff x="-69147" y="3614654"/>
                  <a:chExt cx="5262767" cy="2498982"/>
                </a:xfrm>
              </p:grpSpPr>
              <p:sp>
                <p:nvSpPr>
                  <p:cNvPr id="50" name="Oval 49"/>
                  <p:cNvSpPr/>
                  <p:nvPr/>
                </p:nvSpPr>
                <p:spPr>
                  <a:xfrm>
                    <a:off x="1547664" y="4797152"/>
                    <a:ext cx="144016" cy="14401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  <p:sp>
                <p:nvSpPr>
                  <p:cNvPr id="51" name="Oval 50"/>
                  <p:cNvSpPr/>
                  <p:nvPr/>
                </p:nvSpPr>
                <p:spPr>
                  <a:xfrm>
                    <a:off x="2525151" y="3996149"/>
                    <a:ext cx="144016" cy="156410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  <p:sp>
                <p:nvSpPr>
                  <p:cNvPr id="52" name="Oval 51"/>
                  <p:cNvSpPr/>
                  <p:nvPr/>
                </p:nvSpPr>
                <p:spPr>
                  <a:xfrm>
                    <a:off x="2515420" y="4797426"/>
                    <a:ext cx="144016" cy="14401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  <p:sp>
                <p:nvSpPr>
                  <p:cNvPr id="53" name="Oval 52"/>
                  <p:cNvSpPr/>
                  <p:nvPr/>
                </p:nvSpPr>
                <p:spPr>
                  <a:xfrm>
                    <a:off x="2540862" y="5548918"/>
                    <a:ext cx="144016" cy="14401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  <p:sp>
                <p:nvSpPr>
                  <p:cNvPr id="55" name="Oval 54"/>
                  <p:cNvSpPr/>
                  <p:nvPr/>
                </p:nvSpPr>
                <p:spPr>
                  <a:xfrm>
                    <a:off x="3758104" y="4068838"/>
                    <a:ext cx="144016" cy="14401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  <p:sp>
                <p:nvSpPr>
                  <p:cNvPr id="56" name="Oval 55"/>
                  <p:cNvSpPr/>
                  <p:nvPr/>
                </p:nvSpPr>
                <p:spPr>
                  <a:xfrm>
                    <a:off x="3764550" y="5548918"/>
                    <a:ext cx="144016" cy="14401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  <p:sp>
                <p:nvSpPr>
                  <p:cNvPr id="57" name="Oval 56"/>
                  <p:cNvSpPr/>
                  <p:nvPr/>
                </p:nvSpPr>
                <p:spPr>
                  <a:xfrm>
                    <a:off x="3762737" y="4797152"/>
                    <a:ext cx="144016" cy="14401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  <p:cxnSp>
                <p:nvCxnSpPr>
                  <p:cNvPr id="59" name="Straight Arrow Connector 58"/>
                  <p:cNvCxnSpPr>
                    <a:stCxn id="50" idx="7"/>
                    <a:endCxn id="51" idx="3"/>
                  </p:cNvCxnSpPr>
                  <p:nvPr/>
                </p:nvCxnSpPr>
                <p:spPr>
                  <a:xfrm flipV="1">
                    <a:off x="1670589" y="4129653"/>
                    <a:ext cx="875653" cy="688590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" name="Straight Arrow Connector 59"/>
                  <p:cNvCxnSpPr>
                    <a:stCxn id="50" idx="6"/>
                    <a:endCxn id="52" idx="2"/>
                  </p:cNvCxnSpPr>
                  <p:nvPr/>
                </p:nvCxnSpPr>
                <p:spPr>
                  <a:xfrm>
                    <a:off x="1691680" y="4869160"/>
                    <a:ext cx="823740" cy="274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" name="Straight Arrow Connector 60"/>
                  <p:cNvCxnSpPr>
                    <a:stCxn id="50" idx="5"/>
                    <a:endCxn id="53" idx="2"/>
                  </p:cNvCxnSpPr>
                  <p:nvPr/>
                </p:nvCxnSpPr>
                <p:spPr>
                  <a:xfrm>
                    <a:off x="1670589" y="4920077"/>
                    <a:ext cx="870273" cy="700849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2" name="Straight Arrow Connector 61"/>
                  <p:cNvCxnSpPr>
                    <a:stCxn id="53" idx="6"/>
                    <a:endCxn id="56" idx="2"/>
                  </p:cNvCxnSpPr>
                  <p:nvPr/>
                </p:nvCxnSpPr>
                <p:spPr>
                  <a:xfrm>
                    <a:off x="2684878" y="5620926"/>
                    <a:ext cx="1079672" cy="0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" name="Straight Arrow Connector 64"/>
                  <p:cNvCxnSpPr>
                    <a:stCxn id="56" idx="6"/>
                    <a:endCxn id="42" idx="5"/>
                  </p:cNvCxnSpPr>
                  <p:nvPr/>
                </p:nvCxnSpPr>
                <p:spPr>
                  <a:xfrm flipV="1">
                    <a:off x="3908566" y="4909663"/>
                    <a:ext cx="1285054" cy="711263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" name="Straight Arrow Connector 66"/>
                  <p:cNvCxnSpPr>
                    <a:stCxn id="52" idx="6"/>
                    <a:endCxn id="57" idx="2"/>
                  </p:cNvCxnSpPr>
                  <p:nvPr/>
                </p:nvCxnSpPr>
                <p:spPr>
                  <a:xfrm flipV="1">
                    <a:off x="2659436" y="4869160"/>
                    <a:ext cx="1103301" cy="274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" name="Straight Arrow Connector 67"/>
                  <p:cNvCxnSpPr>
                    <a:stCxn id="51" idx="6"/>
                    <a:endCxn id="55" idx="1"/>
                  </p:cNvCxnSpPr>
                  <p:nvPr/>
                </p:nvCxnSpPr>
                <p:spPr>
                  <a:xfrm>
                    <a:off x="2669167" y="4074354"/>
                    <a:ext cx="1110028" cy="15575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70" name="TextBox 69"/>
                  <p:cNvSpPr txBox="1"/>
                  <p:nvPr/>
                </p:nvSpPr>
                <p:spPr>
                  <a:xfrm>
                    <a:off x="-69147" y="4696367"/>
                    <a:ext cx="1519744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lt-LT" sz="1600" b="1" dirty="0" smtClean="0"/>
                      <a:t>PRADŽIA </a:t>
                    </a:r>
                    <a:r>
                      <a:rPr lang="lt-LT" sz="1800" b="1" dirty="0" smtClean="0"/>
                      <a:t>(0)</a:t>
                    </a:r>
                    <a:endParaRPr lang="lt-LT" sz="1800" b="1" dirty="0"/>
                  </a:p>
                </p:txBody>
              </p: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71" name="TextBox 70"/>
                      <p:cNvSpPr txBox="1"/>
                      <p:nvPr/>
                    </p:nvSpPr>
                    <p:spPr>
                      <a:xfrm>
                        <a:off x="2301599" y="5692934"/>
                        <a:ext cx="1456505" cy="369332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14:m>
                          <m:oMath xmlns:m="http://schemas.openxmlformats.org/officeDocument/2006/math">
                            <m:sSub>
                              <m:sSubPr>
                                <m:ctrlP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lt-LT" sz="1800" b="1" i="1">
                                    <a:latin typeface="Cambria Math" panose="02040503050406030204" pitchFamily="18" charset="0"/>
                                  </a:rPr>
                                  <m:t>𝑨</m:t>
                                </m:r>
                              </m:e>
                              <m:sub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b>
                            </m:sSub>
                          </m:oMath>
                        </a14:m>
                        <a:r>
                          <a:rPr lang="lt-LT" sz="1800" b="1" dirty="0"/>
                          <a:t>(1)</a:t>
                        </a:r>
                      </a:p>
                    </p:txBody>
                  </p:sp>
                </mc:Choice>
                <mc:Fallback xmlns="">
                  <p:sp>
                    <p:nvSpPr>
                      <p:cNvPr id="71" name="TextBox 70"/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2301599" y="5692934"/>
                        <a:ext cx="1456505" cy="369332"/>
                      </a:xfrm>
                      <a:prstGeom prst="rect">
                        <a:avLst/>
                      </a:prstGeom>
                      <a:blipFill>
                        <a:blip r:embed="rId2"/>
                        <a:stretch>
                          <a:fillRect t="-8197" b="-24590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lt-LT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72" name="TextBox 71"/>
                      <p:cNvSpPr txBox="1"/>
                      <p:nvPr/>
                    </p:nvSpPr>
                    <p:spPr>
                      <a:xfrm>
                        <a:off x="2230533" y="3614654"/>
                        <a:ext cx="908691" cy="369332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14:m>
                          <m:oMath xmlns:m="http://schemas.openxmlformats.org/officeDocument/2006/math">
                            <m:sSub>
                              <m:sSubPr>
                                <m:ctrlP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𝑨</m:t>
                                </m:r>
                              </m:e>
                              <m:sub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𝟏</m:t>
                                </m:r>
                              </m:sub>
                            </m:sSub>
                          </m:oMath>
                        </a14:m>
                        <a:r>
                          <a:rPr lang="lt-LT" sz="1800" b="1" dirty="0" smtClean="0"/>
                          <a:t>(1)</a:t>
                        </a:r>
                        <a:endParaRPr lang="lt-LT" sz="1800" b="1" dirty="0"/>
                      </a:p>
                    </p:txBody>
                  </p:sp>
                </mc:Choice>
                <mc:Fallback xmlns="">
                  <p:sp>
                    <p:nvSpPr>
                      <p:cNvPr id="72" name="TextBox 71"/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2230533" y="3614654"/>
                        <a:ext cx="908691" cy="369332"/>
                      </a:xfrm>
                      <a:prstGeom prst="rect">
                        <a:avLst/>
                      </a:prstGeom>
                      <a:blipFill>
                        <a:blip r:embed="rId3"/>
                        <a:stretch>
                          <a:fillRect t="-8197" b="-24590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lt-LT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73" name="TextBox 72"/>
                      <p:cNvSpPr txBox="1"/>
                      <p:nvPr/>
                    </p:nvSpPr>
                    <p:spPr>
                      <a:xfrm>
                        <a:off x="2221761" y="4437022"/>
                        <a:ext cx="900677" cy="369332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14:m>
                          <m:oMath xmlns:m="http://schemas.openxmlformats.org/officeDocument/2006/math">
                            <m:sSub>
                              <m:sSubPr>
                                <m:ctrlP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lt-LT" sz="1800" b="1" i="1">
                                    <a:latin typeface="Cambria Math" panose="02040503050406030204" pitchFamily="18" charset="0"/>
                                  </a:rPr>
                                  <m:t>𝑨</m:t>
                                </m:r>
                              </m:e>
                              <m:sub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b>
                            </m:sSub>
                          </m:oMath>
                        </a14:m>
                        <a:r>
                          <a:rPr lang="lt-LT" sz="1800" b="1" dirty="0" smtClean="0"/>
                          <a:t>(1)</a:t>
                        </a:r>
                        <a:endParaRPr lang="lt-LT" sz="1800" b="1" dirty="0"/>
                      </a:p>
                    </p:txBody>
                  </p:sp>
                </mc:Choice>
                <mc:Fallback xmlns="">
                  <p:sp>
                    <p:nvSpPr>
                      <p:cNvPr id="73" name="TextBox 72"/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2221761" y="4437022"/>
                        <a:ext cx="900677" cy="369332"/>
                      </a:xfrm>
                      <a:prstGeom prst="rect">
                        <a:avLst/>
                      </a:prstGeom>
                      <a:blipFill>
                        <a:blip r:embed="rId4"/>
                        <a:stretch>
                          <a:fillRect t="-8197" b="-24590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lt-LT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75" name="TextBox 74"/>
                      <p:cNvSpPr txBox="1"/>
                      <p:nvPr/>
                    </p:nvSpPr>
                    <p:spPr>
                      <a:xfrm>
                        <a:off x="3443855" y="4432335"/>
                        <a:ext cx="1060697" cy="646331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14:m>
                          <m:oMath xmlns:m="http://schemas.openxmlformats.org/officeDocument/2006/math">
                            <m:sSub>
                              <m:sSubPr>
                                <m:ctrlP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𝑩</m:t>
                                </m:r>
                              </m:e>
                              <m:sub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b>
                            </m:sSub>
                          </m:oMath>
                        </a14:m>
                        <a:r>
                          <a:rPr lang="lt-LT" sz="1800" b="1" dirty="0"/>
                          <a:t>(1)</a:t>
                        </a:r>
                      </a:p>
                      <a:p>
                        <a:r>
                          <a:rPr lang="en-US" sz="1800" b="1" dirty="0" smtClean="0"/>
                          <a:t> </a:t>
                        </a:r>
                        <a:endParaRPr lang="lt-LT" sz="1800" b="1" dirty="0"/>
                      </a:p>
                    </p:txBody>
                  </p:sp>
                </mc:Choice>
                <mc:Fallback xmlns="">
                  <p:sp>
                    <p:nvSpPr>
                      <p:cNvPr id="75" name="TextBox 74"/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3443855" y="4432335"/>
                        <a:ext cx="1060697" cy="646331"/>
                      </a:xfrm>
                      <a:prstGeom prst="rect">
                        <a:avLst/>
                      </a:prstGeom>
                      <a:blipFill>
                        <a:blip r:embed="rId5"/>
                        <a:stretch>
                          <a:fillRect t="-5660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lt-LT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76" name="TextBox 75"/>
                      <p:cNvSpPr txBox="1"/>
                      <p:nvPr/>
                    </p:nvSpPr>
                    <p:spPr>
                      <a:xfrm>
                        <a:off x="3428026" y="3625206"/>
                        <a:ext cx="1060697" cy="369332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14:m>
                          <m:oMath xmlns:m="http://schemas.openxmlformats.org/officeDocument/2006/math">
                            <m:sSub>
                              <m:sSubPr>
                                <m:ctrlP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𝑩</m:t>
                                </m:r>
                              </m:e>
                              <m:sub>
                                <m:r>
                                  <a:rPr lang="lt-LT" sz="1800" b="1" i="1">
                                    <a:latin typeface="Cambria Math" panose="02040503050406030204" pitchFamily="18" charset="0"/>
                                  </a:rPr>
                                  <m:t>𝟏</m:t>
                                </m:r>
                              </m:sub>
                            </m:sSub>
                          </m:oMath>
                        </a14:m>
                        <a:r>
                          <a:rPr lang="lt-LT" sz="1800" b="1" dirty="0"/>
                          <a:t>(1)</a:t>
                        </a:r>
                      </a:p>
                    </p:txBody>
                  </p:sp>
                </mc:Choice>
                <mc:Fallback xmlns="">
                  <p:sp>
                    <p:nvSpPr>
                      <p:cNvPr id="76" name="TextBox 75"/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3428026" y="3625206"/>
                        <a:ext cx="1060697" cy="369332"/>
                      </a:xfrm>
                      <a:prstGeom prst="rect">
                        <a:avLst/>
                      </a:prstGeom>
                      <a:blipFill>
                        <a:blip r:embed="rId6"/>
                        <a:stretch>
                          <a:fillRect t="-8197" b="-24590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lt-LT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77" name="TextBox 76"/>
                      <p:cNvSpPr txBox="1"/>
                      <p:nvPr/>
                    </p:nvSpPr>
                    <p:spPr>
                      <a:xfrm>
                        <a:off x="3490396" y="5744304"/>
                        <a:ext cx="1060697" cy="369332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14:m>
                          <m:oMath xmlns:m="http://schemas.openxmlformats.org/officeDocument/2006/math">
                            <m:sSub>
                              <m:sSubPr>
                                <m:ctrlP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𝑩</m:t>
                                </m:r>
                              </m:e>
                              <m:sub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b>
                            </m:sSub>
                          </m:oMath>
                        </a14:m>
                        <a:r>
                          <a:rPr lang="lt-LT" sz="1800" b="1" dirty="0"/>
                          <a:t>(1)</a:t>
                        </a:r>
                      </a:p>
                    </p:txBody>
                  </p:sp>
                </mc:Choice>
                <mc:Fallback xmlns="">
                  <p:sp>
                    <p:nvSpPr>
                      <p:cNvPr id="77" name="TextBox 76"/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3490396" y="5744304"/>
                        <a:ext cx="1060697" cy="369332"/>
                      </a:xfrm>
                      <a:prstGeom prst="rect">
                        <a:avLst/>
                      </a:prstGeom>
                      <a:blipFill>
                        <a:blip r:embed="rId7"/>
                        <a:stretch>
                          <a:fillRect t="-10000" b="-26667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lt-LT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</p:grpSp>
          <p:sp>
            <p:nvSpPr>
              <p:cNvPr id="42" name="Oval 41"/>
              <p:cNvSpPr/>
              <p:nvPr/>
            </p:nvSpPr>
            <p:spPr>
              <a:xfrm>
                <a:off x="5233328" y="4673274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</p:grpSp>
        <p:cxnSp>
          <p:nvCxnSpPr>
            <p:cNvPr id="37" name="Straight Arrow Connector 36"/>
            <p:cNvCxnSpPr>
              <a:stCxn id="57" idx="6"/>
              <a:endCxn id="42" idx="2"/>
            </p:cNvCxnSpPr>
            <p:nvPr/>
          </p:nvCxnSpPr>
          <p:spPr>
            <a:xfrm flipV="1">
              <a:off x="2917377" y="4775429"/>
              <a:ext cx="1163942" cy="10414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Arrow Connector 37"/>
            <p:cNvCxnSpPr>
              <a:stCxn id="55" idx="6"/>
              <a:endCxn id="42" idx="0"/>
            </p:cNvCxnSpPr>
            <p:nvPr/>
          </p:nvCxnSpPr>
          <p:spPr>
            <a:xfrm>
              <a:off x="2912744" y="4057529"/>
              <a:ext cx="1240583" cy="645892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" name="TextBox 33"/>
          <p:cNvSpPr txBox="1"/>
          <p:nvPr/>
        </p:nvSpPr>
        <p:spPr>
          <a:xfrm>
            <a:off x="467544" y="3632331"/>
            <a:ext cx="43204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400" dirty="0" smtClean="0"/>
              <a:t>Pritaikome </a:t>
            </a:r>
            <a:r>
              <a:rPr lang="lt-LT" sz="2400" dirty="0" err="1" smtClean="0"/>
              <a:t>priešsrovio</a:t>
            </a:r>
            <a:r>
              <a:rPr lang="lt-LT" sz="2400" dirty="0" smtClean="0"/>
              <a:t> algoritmą.</a:t>
            </a:r>
          </a:p>
        </p:txBody>
      </p:sp>
      <p:grpSp>
        <p:nvGrpSpPr>
          <p:cNvPr id="35" name="Group 34"/>
          <p:cNvGrpSpPr/>
          <p:nvPr/>
        </p:nvGrpSpPr>
        <p:grpSpPr>
          <a:xfrm>
            <a:off x="467544" y="399265"/>
            <a:ext cx="7068641" cy="2498982"/>
            <a:chOff x="-1058523" y="3531337"/>
            <a:chExt cx="7068641" cy="2498982"/>
          </a:xfrm>
        </p:grpSpPr>
        <p:grpSp>
          <p:nvGrpSpPr>
            <p:cNvPr id="36" name="Group 35"/>
            <p:cNvGrpSpPr/>
            <p:nvPr/>
          </p:nvGrpSpPr>
          <p:grpSpPr>
            <a:xfrm>
              <a:off x="-1058523" y="3531337"/>
              <a:ext cx="7068641" cy="2498982"/>
              <a:chOff x="93486" y="3501190"/>
              <a:chExt cx="7068641" cy="2498982"/>
            </a:xfrm>
          </p:grpSpPr>
          <p:grpSp>
            <p:nvGrpSpPr>
              <p:cNvPr id="43" name="Group 42"/>
              <p:cNvGrpSpPr/>
              <p:nvPr/>
            </p:nvGrpSpPr>
            <p:grpSpPr>
              <a:xfrm>
                <a:off x="93486" y="3501190"/>
                <a:ext cx="7068641" cy="2498982"/>
                <a:chOff x="-69147" y="3614654"/>
                <a:chExt cx="7068641" cy="2498982"/>
              </a:xfrm>
            </p:grpSpPr>
            <p:sp>
              <p:nvSpPr>
                <p:cNvPr id="46" name="TextBox 45"/>
                <p:cNvSpPr txBox="1"/>
                <p:nvPr/>
              </p:nvSpPr>
              <p:spPr>
                <a:xfrm>
                  <a:off x="5400013" y="4633577"/>
                  <a:ext cx="1599481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lt-LT" sz="1600" b="1" dirty="0" smtClean="0"/>
                    <a:t>PABAIGA</a:t>
                  </a:r>
                  <a:r>
                    <a:rPr lang="lt-LT" sz="1800" b="1" dirty="0" smtClean="0"/>
                    <a:t> (0) </a:t>
                  </a:r>
                  <a:endParaRPr lang="lt-LT" sz="1800" b="1" dirty="0"/>
                </a:p>
              </p:txBody>
            </p:sp>
            <p:grpSp>
              <p:nvGrpSpPr>
                <p:cNvPr id="47" name="Group 46"/>
                <p:cNvGrpSpPr/>
                <p:nvPr/>
              </p:nvGrpSpPr>
              <p:grpSpPr>
                <a:xfrm>
                  <a:off x="-69147" y="3614654"/>
                  <a:ext cx="5262767" cy="2498982"/>
                  <a:chOff x="-69147" y="3614654"/>
                  <a:chExt cx="5262767" cy="2498982"/>
                </a:xfrm>
              </p:grpSpPr>
              <p:sp>
                <p:nvSpPr>
                  <p:cNvPr id="54" name="Oval 53"/>
                  <p:cNvSpPr/>
                  <p:nvPr/>
                </p:nvSpPr>
                <p:spPr>
                  <a:xfrm>
                    <a:off x="1547664" y="4797152"/>
                    <a:ext cx="144016" cy="14401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  <p:sp>
                <p:nvSpPr>
                  <p:cNvPr id="58" name="Oval 57"/>
                  <p:cNvSpPr/>
                  <p:nvPr/>
                </p:nvSpPr>
                <p:spPr>
                  <a:xfrm>
                    <a:off x="2525151" y="3996149"/>
                    <a:ext cx="144016" cy="156410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  <p:sp>
                <p:nvSpPr>
                  <p:cNvPr id="63" name="Oval 62"/>
                  <p:cNvSpPr/>
                  <p:nvPr/>
                </p:nvSpPr>
                <p:spPr>
                  <a:xfrm>
                    <a:off x="2515420" y="4797426"/>
                    <a:ext cx="144016" cy="14401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  <p:sp>
                <p:nvSpPr>
                  <p:cNvPr id="64" name="Oval 63"/>
                  <p:cNvSpPr/>
                  <p:nvPr/>
                </p:nvSpPr>
                <p:spPr>
                  <a:xfrm>
                    <a:off x="2540862" y="5548918"/>
                    <a:ext cx="144016" cy="14401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  <p:sp>
                <p:nvSpPr>
                  <p:cNvPr id="66" name="Oval 65"/>
                  <p:cNvSpPr/>
                  <p:nvPr/>
                </p:nvSpPr>
                <p:spPr>
                  <a:xfrm>
                    <a:off x="3758104" y="4068838"/>
                    <a:ext cx="144016" cy="14401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  <p:sp>
                <p:nvSpPr>
                  <p:cNvPr id="69" name="Oval 68"/>
                  <p:cNvSpPr/>
                  <p:nvPr/>
                </p:nvSpPr>
                <p:spPr>
                  <a:xfrm>
                    <a:off x="3764550" y="5548918"/>
                    <a:ext cx="144016" cy="14401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  <p:sp>
                <p:nvSpPr>
                  <p:cNvPr id="74" name="Oval 73"/>
                  <p:cNvSpPr/>
                  <p:nvPr/>
                </p:nvSpPr>
                <p:spPr>
                  <a:xfrm>
                    <a:off x="3762737" y="4797152"/>
                    <a:ext cx="144016" cy="14401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  <p:cxnSp>
                <p:nvCxnSpPr>
                  <p:cNvPr id="78" name="Straight Arrow Connector 77"/>
                  <p:cNvCxnSpPr>
                    <a:stCxn id="54" idx="7"/>
                    <a:endCxn id="58" idx="3"/>
                  </p:cNvCxnSpPr>
                  <p:nvPr/>
                </p:nvCxnSpPr>
                <p:spPr>
                  <a:xfrm flipV="1">
                    <a:off x="1670589" y="4129653"/>
                    <a:ext cx="875653" cy="688590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" name="Straight Arrow Connector 78"/>
                  <p:cNvCxnSpPr>
                    <a:stCxn id="54" idx="6"/>
                    <a:endCxn id="63" idx="2"/>
                  </p:cNvCxnSpPr>
                  <p:nvPr/>
                </p:nvCxnSpPr>
                <p:spPr>
                  <a:xfrm>
                    <a:off x="1691680" y="4869160"/>
                    <a:ext cx="823740" cy="274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" name="Straight Arrow Connector 79"/>
                  <p:cNvCxnSpPr>
                    <a:stCxn id="54" idx="5"/>
                    <a:endCxn id="64" idx="2"/>
                  </p:cNvCxnSpPr>
                  <p:nvPr/>
                </p:nvCxnSpPr>
                <p:spPr>
                  <a:xfrm>
                    <a:off x="1670589" y="4920077"/>
                    <a:ext cx="870273" cy="700849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1" name="Straight Arrow Connector 80"/>
                  <p:cNvCxnSpPr>
                    <a:stCxn id="64" idx="6"/>
                    <a:endCxn id="69" idx="2"/>
                  </p:cNvCxnSpPr>
                  <p:nvPr/>
                </p:nvCxnSpPr>
                <p:spPr>
                  <a:xfrm>
                    <a:off x="2684878" y="5620926"/>
                    <a:ext cx="1079672" cy="0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2" name="Straight Arrow Connector 81"/>
                  <p:cNvCxnSpPr>
                    <a:stCxn id="69" idx="6"/>
                    <a:endCxn id="44" idx="5"/>
                  </p:cNvCxnSpPr>
                  <p:nvPr/>
                </p:nvCxnSpPr>
                <p:spPr>
                  <a:xfrm flipV="1">
                    <a:off x="3908566" y="4909663"/>
                    <a:ext cx="1285054" cy="711263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" name="Straight Arrow Connector 82"/>
                  <p:cNvCxnSpPr>
                    <a:stCxn id="63" idx="6"/>
                    <a:endCxn id="74" idx="2"/>
                  </p:cNvCxnSpPr>
                  <p:nvPr/>
                </p:nvCxnSpPr>
                <p:spPr>
                  <a:xfrm flipV="1">
                    <a:off x="2659436" y="4869160"/>
                    <a:ext cx="1103301" cy="274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" name="Straight Arrow Connector 83"/>
                  <p:cNvCxnSpPr>
                    <a:stCxn id="58" idx="6"/>
                    <a:endCxn id="66" idx="1"/>
                  </p:cNvCxnSpPr>
                  <p:nvPr/>
                </p:nvCxnSpPr>
                <p:spPr>
                  <a:xfrm>
                    <a:off x="2669167" y="4074354"/>
                    <a:ext cx="1110028" cy="15575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85" name="TextBox 84"/>
                  <p:cNvSpPr txBox="1"/>
                  <p:nvPr/>
                </p:nvSpPr>
                <p:spPr>
                  <a:xfrm>
                    <a:off x="-69147" y="4696367"/>
                    <a:ext cx="1519744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lt-LT" sz="1600" b="1" dirty="0" smtClean="0"/>
                      <a:t>PRADŽIA </a:t>
                    </a:r>
                    <a:r>
                      <a:rPr lang="lt-LT" sz="1800" b="1" dirty="0" smtClean="0"/>
                      <a:t>(0)</a:t>
                    </a:r>
                    <a:endParaRPr lang="lt-LT" sz="1800" b="1" dirty="0"/>
                  </a:p>
                </p:txBody>
              </p: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6" name="TextBox 85"/>
                      <p:cNvSpPr txBox="1"/>
                      <p:nvPr/>
                    </p:nvSpPr>
                    <p:spPr>
                      <a:xfrm>
                        <a:off x="2301599" y="5692934"/>
                        <a:ext cx="1456505" cy="369332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14:m>
                          <m:oMath xmlns:m="http://schemas.openxmlformats.org/officeDocument/2006/math">
                            <m:sSub>
                              <m:sSubPr>
                                <m:ctrlP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lt-LT" sz="1800" b="1" i="1">
                                    <a:latin typeface="Cambria Math" panose="02040503050406030204" pitchFamily="18" charset="0"/>
                                  </a:rPr>
                                  <m:t>𝑨</m:t>
                                </m:r>
                              </m:e>
                              <m:sub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b>
                            </m:sSub>
                          </m:oMath>
                        </a14:m>
                        <a:r>
                          <a:rPr lang="lt-LT" sz="1800" b="1" dirty="0"/>
                          <a:t>(1</a:t>
                        </a:r>
                        <a:r>
                          <a:rPr lang="lt-LT" sz="1800" b="1" dirty="0" smtClean="0"/>
                          <a:t>)</a:t>
                        </a:r>
                        <a:r>
                          <a:rPr lang="lt-LT" sz="1800" b="1" dirty="0">
                            <a:solidFill>
                              <a:srgbClr val="FF0000"/>
                            </a:solidFill>
                          </a:rPr>
                          <a:t> [2</a:t>
                        </a:r>
                        <a:r>
                          <a:rPr lang="lt-LT" sz="1800" b="1" dirty="0" smtClean="0">
                            <a:solidFill>
                              <a:srgbClr val="FF0000"/>
                            </a:solidFill>
                          </a:rPr>
                          <a:t>]</a:t>
                        </a:r>
                        <a:endParaRPr lang="lt-LT" sz="1800" b="1" dirty="0"/>
                      </a:p>
                    </p:txBody>
                  </p:sp>
                </mc:Choice>
                <mc:Fallback xmlns="">
                  <p:sp>
                    <p:nvSpPr>
                      <p:cNvPr id="86" name="TextBox 85"/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2301599" y="5692934"/>
                        <a:ext cx="1456505" cy="369332"/>
                      </a:xfrm>
                      <a:prstGeom prst="rect">
                        <a:avLst/>
                      </a:prstGeom>
                      <a:blipFill>
                        <a:blip r:embed="rId8"/>
                        <a:stretch>
                          <a:fillRect t="-8197" b="-24590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lt-LT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7" name="TextBox 86"/>
                      <p:cNvSpPr txBox="1"/>
                      <p:nvPr/>
                    </p:nvSpPr>
                    <p:spPr>
                      <a:xfrm>
                        <a:off x="2230533" y="3614654"/>
                        <a:ext cx="1270261" cy="369332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14:m>
                          <m:oMath xmlns:m="http://schemas.openxmlformats.org/officeDocument/2006/math">
                            <m:sSub>
                              <m:sSubPr>
                                <m:ctrlP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𝑨</m:t>
                                </m:r>
                              </m:e>
                              <m:sub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𝟏</m:t>
                                </m:r>
                              </m:sub>
                            </m:sSub>
                          </m:oMath>
                        </a14:m>
                        <a:r>
                          <a:rPr lang="lt-LT" sz="1800" b="1" dirty="0" smtClean="0"/>
                          <a:t>(1)</a:t>
                        </a:r>
                        <a:r>
                          <a:rPr lang="lt-LT" sz="1800" b="1" dirty="0">
                            <a:solidFill>
                              <a:srgbClr val="FF0000"/>
                            </a:solidFill>
                          </a:rPr>
                          <a:t> </a:t>
                        </a:r>
                        <a:r>
                          <a:rPr lang="lt-LT" sz="1800" b="1" dirty="0" smtClean="0">
                            <a:solidFill>
                              <a:srgbClr val="FF0000"/>
                            </a:solidFill>
                          </a:rPr>
                          <a:t>[2]</a:t>
                        </a:r>
                        <a:endParaRPr lang="lt-LT" sz="1800" b="1" dirty="0"/>
                      </a:p>
                    </p:txBody>
                  </p:sp>
                </mc:Choice>
                <mc:Fallback xmlns="">
                  <p:sp>
                    <p:nvSpPr>
                      <p:cNvPr id="87" name="TextBox 86"/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2230533" y="3614654"/>
                        <a:ext cx="1270261" cy="369332"/>
                      </a:xfrm>
                      <a:prstGeom prst="rect">
                        <a:avLst/>
                      </a:prstGeom>
                      <a:blipFill>
                        <a:blip r:embed="rId9"/>
                        <a:stretch>
                          <a:fillRect t="-8197" b="-24590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lt-LT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8" name="TextBox 87"/>
                      <p:cNvSpPr txBox="1"/>
                      <p:nvPr/>
                    </p:nvSpPr>
                    <p:spPr>
                      <a:xfrm>
                        <a:off x="2221761" y="4437022"/>
                        <a:ext cx="1216714" cy="646331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14:m>
                          <m:oMath xmlns:m="http://schemas.openxmlformats.org/officeDocument/2006/math">
                            <m:sSub>
                              <m:sSubPr>
                                <m:ctrlP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lt-LT" sz="1800" b="1" i="1">
                                    <a:latin typeface="Cambria Math" panose="02040503050406030204" pitchFamily="18" charset="0"/>
                                  </a:rPr>
                                  <m:t>𝑨</m:t>
                                </m:r>
                              </m:e>
                              <m:sub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b>
                            </m:sSub>
                          </m:oMath>
                        </a14:m>
                        <a:r>
                          <a:rPr lang="lt-LT" sz="1800" b="1" dirty="0" smtClean="0"/>
                          <a:t>(1)</a:t>
                        </a:r>
                        <a:r>
                          <a:rPr lang="lt-LT" sz="1800" b="1" dirty="0">
                            <a:solidFill>
                              <a:srgbClr val="FF0000"/>
                            </a:solidFill>
                          </a:rPr>
                          <a:t> [2]</a:t>
                        </a:r>
                        <a:endParaRPr lang="lt-LT" sz="1800" b="1" dirty="0"/>
                      </a:p>
                      <a:p>
                        <a:endParaRPr lang="lt-LT" sz="1800" b="1" dirty="0"/>
                      </a:p>
                    </p:txBody>
                  </p:sp>
                </mc:Choice>
                <mc:Fallback xmlns="">
                  <p:sp>
                    <p:nvSpPr>
                      <p:cNvPr id="88" name="TextBox 87"/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2221761" y="4437022"/>
                        <a:ext cx="1216714" cy="646331"/>
                      </a:xfrm>
                      <a:prstGeom prst="rect">
                        <a:avLst/>
                      </a:prstGeom>
                      <a:blipFill>
                        <a:blip r:embed="rId10"/>
                        <a:stretch>
                          <a:fillRect t="-4717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lt-LT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9" name="TextBox 88"/>
                      <p:cNvSpPr txBox="1"/>
                      <p:nvPr/>
                    </p:nvSpPr>
                    <p:spPr>
                      <a:xfrm>
                        <a:off x="3443855" y="4432335"/>
                        <a:ext cx="1060697" cy="646331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14:m>
                          <m:oMath xmlns:m="http://schemas.openxmlformats.org/officeDocument/2006/math">
                            <m:sSub>
                              <m:sSubPr>
                                <m:ctrlP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𝑩</m:t>
                                </m:r>
                              </m:e>
                              <m:sub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b>
                            </m:sSub>
                          </m:oMath>
                        </a14:m>
                        <a:r>
                          <a:rPr lang="lt-LT" sz="1800" b="1" dirty="0"/>
                          <a:t>(1</a:t>
                        </a:r>
                        <a:r>
                          <a:rPr lang="lt-LT" sz="1800" b="1" dirty="0" smtClean="0"/>
                          <a:t>)</a:t>
                        </a:r>
                        <a:r>
                          <a:rPr lang="lt-LT" sz="1800" b="1" dirty="0">
                            <a:solidFill>
                              <a:srgbClr val="FF0000"/>
                            </a:solidFill>
                          </a:rPr>
                          <a:t> [1]</a:t>
                        </a:r>
                        <a:endParaRPr lang="lt-LT" sz="1800" b="1" dirty="0"/>
                      </a:p>
                      <a:p>
                        <a:r>
                          <a:rPr lang="en-US" sz="1800" b="1" dirty="0" smtClean="0"/>
                          <a:t> </a:t>
                        </a:r>
                        <a:endParaRPr lang="lt-LT" sz="1800" b="1" dirty="0"/>
                      </a:p>
                    </p:txBody>
                  </p:sp>
                </mc:Choice>
                <mc:Fallback xmlns="">
                  <p:sp>
                    <p:nvSpPr>
                      <p:cNvPr id="89" name="TextBox 88"/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3443855" y="4432335"/>
                        <a:ext cx="1060697" cy="646331"/>
                      </a:xfrm>
                      <a:prstGeom prst="rect">
                        <a:avLst/>
                      </a:prstGeom>
                      <a:blipFill>
                        <a:blip r:embed="rId11"/>
                        <a:stretch>
                          <a:fillRect t="-5660" r="-4023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lt-LT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90" name="TextBox 89"/>
                      <p:cNvSpPr txBox="1"/>
                      <p:nvPr/>
                    </p:nvSpPr>
                    <p:spPr>
                      <a:xfrm>
                        <a:off x="3428026" y="3625206"/>
                        <a:ext cx="1060697" cy="369332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14:m>
                          <m:oMath xmlns:m="http://schemas.openxmlformats.org/officeDocument/2006/math">
                            <m:sSub>
                              <m:sSubPr>
                                <m:ctrlP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𝑩</m:t>
                                </m:r>
                              </m:e>
                              <m:sub>
                                <m:r>
                                  <a:rPr lang="lt-LT" sz="1800" b="1" i="1">
                                    <a:latin typeface="Cambria Math" panose="02040503050406030204" pitchFamily="18" charset="0"/>
                                  </a:rPr>
                                  <m:t>𝟏</m:t>
                                </m:r>
                              </m:sub>
                            </m:sSub>
                          </m:oMath>
                        </a14:m>
                        <a:r>
                          <a:rPr lang="lt-LT" sz="1800" b="1" dirty="0"/>
                          <a:t>(1</a:t>
                        </a:r>
                        <a:r>
                          <a:rPr lang="lt-LT" sz="1800" b="1" dirty="0" smtClean="0"/>
                          <a:t>)</a:t>
                        </a:r>
                        <a:r>
                          <a:rPr lang="lt-LT" sz="1800" b="1" dirty="0" smtClean="0">
                            <a:solidFill>
                              <a:srgbClr val="FF0000"/>
                            </a:solidFill>
                          </a:rPr>
                          <a:t>[1]</a:t>
                        </a:r>
                        <a:endParaRPr lang="lt-LT" sz="1800" b="1" dirty="0">
                          <a:solidFill>
                            <a:srgbClr val="FF0000"/>
                          </a:solidFill>
                        </a:endParaRPr>
                      </a:p>
                    </p:txBody>
                  </p:sp>
                </mc:Choice>
                <mc:Fallback xmlns="">
                  <p:sp>
                    <p:nvSpPr>
                      <p:cNvPr id="90" name="TextBox 89"/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3428026" y="3625206"/>
                        <a:ext cx="1060697" cy="369332"/>
                      </a:xfrm>
                      <a:prstGeom prst="rect">
                        <a:avLst/>
                      </a:prstGeom>
                      <a:blipFill>
                        <a:blip r:embed="rId12"/>
                        <a:stretch>
                          <a:fillRect t="-8197" b="-24590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lt-LT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91" name="TextBox 90"/>
                      <p:cNvSpPr txBox="1"/>
                      <p:nvPr/>
                    </p:nvSpPr>
                    <p:spPr>
                      <a:xfrm>
                        <a:off x="3490396" y="5744304"/>
                        <a:ext cx="1060697" cy="369332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14:m>
                          <m:oMath xmlns:m="http://schemas.openxmlformats.org/officeDocument/2006/math">
                            <m:sSub>
                              <m:sSubPr>
                                <m:ctrlP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𝑩</m:t>
                                </m:r>
                              </m:e>
                              <m:sub>
                                <m:r>
                                  <a:rPr lang="lt-LT" sz="1800" b="1" i="1" smtClean="0"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b>
                            </m:sSub>
                          </m:oMath>
                        </a14:m>
                        <a:r>
                          <a:rPr lang="lt-LT" sz="1800" b="1" dirty="0"/>
                          <a:t>(1</a:t>
                        </a:r>
                        <a:r>
                          <a:rPr lang="lt-LT" sz="1800" b="1" dirty="0" smtClean="0"/>
                          <a:t>)</a:t>
                        </a:r>
                        <a:r>
                          <a:rPr lang="lt-LT" sz="1800" b="1" dirty="0">
                            <a:solidFill>
                              <a:srgbClr val="FF0000"/>
                            </a:solidFill>
                          </a:rPr>
                          <a:t> [1]</a:t>
                        </a:r>
                        <a:endParaRPr lang="lt-LT" sz="1800" b="1" dirty="0"/>
                      </a:p>
                    </p:txBody>
                  </p:sp>
                </mc:Choice>
                <mc:Fallback xmlns="">
                  <p:sp>
                    <p:nvSpPr>
                      <p:cNvPr id="91" name="TextBox 90"/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3490396" y="5744304"/>
                        <a:ext cx="1060697" cy="369332"/>
                      </a:xfrm>
                      <a:prstGeom prst="rect">
                        <a:avLst/>
                      </a:prstGeom>
                      <a:blipFill>
                        <a:blip r:embed="rId13"/>
                        <a:stretch>
                          <a:fillRect t="-10000" r="-4023" b="-26667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lt-LT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</p:grpSp>
          <p:sp>
            <p:nvSpPr>
              <p:cNvPr id="44" name="Oval 43"/>
              <p:cNvSpPr/>
              <p:nvPr/>
            </p:nvSpPr>
            <p:spPr>
              <a:xfrm>
                <a:off x="5233328" y="4673274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</p:grpSp>
        <p:cxnSp>
          <p:nvCxnSpPr>
            <p:cNvPr id="39" name="Straight Arrow Connector 38"/>
            <p:cNvCxnSpPr>
              <a:stCxn id="74" idx="6"/>
              <a:endCxn id="44" idx="2"/>
            </p:cNvCxnSpPr>
            <p:nvPr/>
          </p:nvCxnSpPr>
          <p:spPr>
            <a:xfrm flipV="1">
              <a:off x="2917377" y="4775429"/>
              <a:ext cx="1163942" cy="10414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Arrow Connector 40"/>
            <p:cNvCxnSpPr>
              <a:stCxn id="66" idx="6"/>
              <a:endCxn id="44" idx="0"/>
            </p:cNvCxnSpPr>
            <p:nvPr/>
          </p:nvCxnSpPr>
          <p:spPr>
            <a:xfrm>
              <a:off x="2912744" y="4057529"/>
              <a:ext cx="1240583" cy="645892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2" name="TextBox 91"/>
          <p:cNvSpPr txBox="1"/>
          <p:nvPr/>
        </p:nvSpPr>
        <p:spPr>
          <a:xfrm>
            <a:off x="489574" y="4285753"/>
            <a:ext cx="43204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400" dirty="0" smtClean="0"/>
              <a:t>Sudarome darbų tvarkaraštį: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3" name="Table 9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51220569"/>
                  </p:ext>
                </p:extLst>
              </p:nvPr>
            </p:nvGraphicFramePr>
            <p:xfrm>
              <a:off x="304904" y="4829771"/>
              <a:ext cx="215617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𝑨</m:t>
                                    </m:r>
                                  </m:e>
                                  <m:sub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𝟏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>
                                        <a:latin typeface="Cambria Math" panose="02040503050406030204" pitchFamily="18" charset="0"/>
                                      </a:rPr>
                                      <m:t>𝑨</m:t>
                                    </m:r>
                                  </m:e>
                                  <m:sub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𝟐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3" name="Table 9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51220569"/>
                  </p:ext>
                </p:extLst>
              </p:nvPr>
            </p:nvGraphicFramePr>
            <p:xfrm>
              <a:off x="304904" y="4829771"/>
              <a:ext cx="215617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4"/>
                          <a:stretch>
                            <a:fillRect l="-2000" t="-101639" r="-256000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4"/>
                          <a:stretch>
                            <a:fillRect l="-159375" t="-101639" r="-300000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4"/>
                          <a:stretch>
                            <a:fillRect l="-2000" t="-201639" r="-256000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4"/>
                          <a:stretch>
                            <a:fillRect l="-159375" t="-201639" r="-300000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4" name="Table 9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41947486"/>
                  </p:ext>
                </p:extLst>
              </p:nvPr>
            </p:nvGraphicFramePr>
            <p:xfrm>
              <a:off x="304904" y="4832565"/>
              <a:ext cx="215617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𝑨</m:t>
                                    </m:r>
                                  </m:e>
                                  <m:sub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𝟏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>
                                        <a:latin typeface="Cambria Math" panose="02040503050406030204" pitchFamily="18" charset="0"/>
                                      </a:rPr>
                                      <m:t>𝑨</m:t>
                                    </m:r>
                                  </m:e>
                                  <m:sub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𝟑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>
                                        <a:latin typeface="Cambria Math" panose="02040503050406030204" pitchFamily="18" charset="0"/>
                                      </a:rPr>
                                      <m:t>𝑨</m:t>
                                    </m:r>
                                  </m:e>
                                  <m:sub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𝟐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𝑩</m:t>
                                    </m:r>
                                  </m:e>
                                  <m:sub>
                                    <m:r>
                                      <a:rPr lang="lt-LT" sz="1800" b="1" i="1">
                                        <a:latin typeface="Cambria Math" panose="02040503050406030204" pitchFamily="18" charset="0"/>
                                      </a:rPr>
                                      <m:t>𝟏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4" name="Table 9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41947486"/>
                  </p:ext>
                </p:extLst>
              </p:nvPr>
            </p:nvGraphicFramePr>
            <p:xfrm>
              <a:off x="304904" y="4832565"/>
              <a:ext cx="215617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5"/>
                          <a:stretch>
                            <a:fillRect l="-2000" t="-100000" r="-256000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5"/>
                          <a:stretch>
                            <a:fillRect l="-159375" t="-100000" r="-300000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5"/>
                          <a:stretch>
                            <a:fillRect l="-263492" t="-100000" r="-204762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5"/>
                          <a:stretch>
                            <a:fillRect l="-2000" t="-203279" r="-256000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5"/>
                          <a:stretch>
                            <a:fillRect l="-159375" t="-203279" r="-300000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5"/>
                          <a:stretch>
                            <a:fillRect l="-263492" t="-203279" r="-204762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5" name="Table 9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551863895"/>
                  </p:ext>
                </p:extLst>
              </p:nvPr>
            </p:nvGraphicFramePr>
            <p:xfrm>
              <a:off x="304904" y="4835170"/>
              <a:ext cx="215617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𝑨</m:t>
                                    </m:r>
                                  </m:e>
                                  <m:sub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𝟏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>
                                        <a:latin typeface="Cambria Math" panose="02040503050406030204" pitchFamily="18" charset="0"/>
                                      </a:rPr>
                                      <m:t>𝑨</m:t>
                                    </m:r>
                                  </m:e>
                                  <m:sub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𝟑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𝑩</m:t>
                                    </m:r>
                                  </m:e>
                                  <m:sub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𝟐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>
                                        <a:latin typeface="Cambria Math" panose="02040503050406030204" pitchFamily="18" charset="0"/>
                                      </a:rPr>
                                      <m:t>𝑨</m:t>
                                    </m:r>
                                  </m:e>
                                  <m:sub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𝟐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𝑩</m:t>
                                    </m:r>
                                  </m:e>
                                  <m:sub>
                                    <m:r>
                                      <a:rPr lang="lt-LT" sz="1800" b="1" i="1">
                                        <a:latin typeface="Cambria Math" panose="02040503050406030204" pitchFamily="18" charset="0"/>
                                      </a:rPr>
                                      <m:t>𝟏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𝑩</m:t>
                                    </m:r>
                                  </m:e>
                                  <m:sub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𝟑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5" name="Table 9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551863895"/>
                  </p:ext>
                </p:extLst>
              </p:nvPr>
            </p:nvGraphicFramePr>
            <p:xfrm>
              <a:off x="304904" y="4835170"/>
              <a:ext cx="2156176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6"/>
                          <a:stretch>
                            <a:fillRect l="-2000" t="-103279" r="-256000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6"/>
                          <a:stretch>
                            <a:fillRect l="-159375" t="-103279" r="-300000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6"/>
                          <a:stretch>
                            <a:fillRect l="-263492" t="-103279" r="-204762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6"/>
                          <a:stretch>
                            <a:fillRect l="-357813" t="-103279" r="-10156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6"/>
                          <a:stretch>
                            <a:fillRect l="-2000" t="-203279" r="-256000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6"/>
                          <a:stretch>
                            <a:fillRect l="-159375" t="-203279" r="-300000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6"/>
                          <a:stretch>
                            <a:fillRect l="-263492" t="-203279" r="-204762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16"/>
                          <a:stretch>
                            <a:fillRect l="-357813" t="-203279" r="-10156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27319226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34" grpId="0"/>
      <p:bldP spid="92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Box 1"/>
              <p:cNvSpPr txBox="1"/>
              <p:nvPr/>
            </p:nvSpPr>
            <p:spPr>
              <a:xfrm>
                <a:off x="179512" y="260648"/>
                <a:ext cx="8640960" cy="267765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2800" b="1" i="1" dirty="0" smtClean="0"/>
                  <a:t>Bendresnis uždavinys.</a:t>
                </a:r>
                <a:r>
                  <a:rPr lang="lt-LT" sz="2800" dirty="0" smtClean="0"/>
                  <a:t> Tegu turime </a:t>
                </a:r>
              </a:p>
              <a:p>
                <a:endParaRPr lang="lt-LT" sz="2800" b="0" i="1" dirty="0" smtClean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lt-LT" sz="2800" dirty="0" smtClean="0"/>
                  <a:t>  - kotletų, kuriuos reikia apkepti iš dviejų pusių, skaičius;</a:t>
                </a:r>
              </a:p>
              <a:p>
                <a14:m>
                  <m:oMath xmlns:m="http://schemas.openxmlformats.org/officeDocument/2006/math"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lt-LT" sz="2800" dirty="0" smtClean="0"/>
                  <a:t>  - kotletų, kurie vienu metu telpa keptuvėje, skaičius;</a:t>
                </a:r>
              </a:p>
              <a:p>
                <a14:m>
                  <m:oMath xmlns:m="http://schemas.openxmlformats.org/officeDocument/2006/math"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r>
                  <a:rPr lang="lt-LT" sz="2800" dirty="0" smtClean="0"/>
                  <a:t>  - vienos kotleto pusės kepimo laikas.</a:t>
                </a:r>
              </a:p>
              <a:p>
                <a:r>
                  <a:rPr lang="lt-LT" sz="2800" dirty="0" smtClean="0"/>
                  <a:t>Kiek laiko reikės visam darbui atlikti?</a:t>
                </a:r>
                <a:endParaRPr lang="lt-LT" sz="2800" dirty="0"/>
              </a:p>
            </p:txBody>
          </p:sp>
        </mc:Choice>
        <mc:Fallback xmlns="">
          <p:sp>
            <p:nvSpPr>
              <p:cNvPr id="2" name="TextBox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9512" y="260648"/>
                <a:ext cx="8640960" cy="2677656"/>
              </a:xfrm>
              <a:prstGeom prst="rect">
                <a:avLst/>
              </a:prstGeom>
              <a:blipFill>
                <a:blip r:embed="rId2"/>
                <a:stretch>
                  <a:fillRect l="-1410" t="-2506" r="-1058" b="-5467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2" name="Group 51"/>
          <p:cNvGrpSpPr/>
          <p:nvPr/>
        </p:nvGrpSpPr>
        <p:grpSpPr>
          <a:xfrm>
            <a:off x="827584" y="3212976"/>
            <a:ext cx="7068641" cy="3009012"/>
            <a:chOff x="611560" y="3284984"/>
            <a:chExt cx="7068641" cy="3009012"/>
          </a:xfrm>
        </p:grpSpPr>
        <p:sp>
          <p:nvSpPr>
            <p:cNvPr id="37" name="Oval 36"/>
            <p:cNvSpPr/>
            <p:nvPr/>
          </p:nvSpPr>
          <p:spPr>
            <a:xfrm>
              <a:off x="3196127" y="4892658"/>
              <a:ext cx="144016" cy="14401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t-LT"/>
            </a:p>
          </p:txBody>
        </p:sp>
        <p:grpSp>
          <p:nvGrpSpPr>
            <p:cNvPr id="51" name="Group 50"/>
            <p:cNvGrpSpPr/>
            <p:nvPr/>
          </p:nvGrpSpPr>
          <p:grpSpPr>
            <a:xfrm>
              <a:off x="611560" y="3284984"/>
              <a:ext cx="7068641" cy="3009012"/>
              <a:chOff x="611560" y="3284984"/>
              <a:chExt cx="7068641" cy="3009012"/>
            </a:xfrm>
          </p:grpSpPr>
          <p:grpSp>
            <p:nvGrpSpPr>
              <p:cNvPr id="5" name="Group 4"/>
              <p:cNvGrpSpPr/>
              <p:nvPr/>
            </p:nvGrpSpPr>
            <p:grpSpPr>
              <a:xfrm>
                <a:off x="611560" y="3284984"/>
                <a:ext cx="7068641" cy="3009012"/>
                <a:chOff x="-1058523" y="3531337"/>
                <a:chExt cx="7068641" cy="3009012"/>
              </a:xfrm>
            </p:grpSpPr>
            <p:grpSp>
              <p:nvGrpSpPr>
                <p:cNvPr id="6" name="Group 5"/>
                <p:cNvGrpSpPr/>
                <p:nvPr/>
              </p:nvGrpSpPr>
              <p:grpSpPr>
                <a:xfrm>
                  <a:off x="-1058523" y="3531337"/>
                  <a:ext cx="7068641" cy="3009012"/>
                  <a:chOff x="93486" y="3501190"/>
                  <a:chExt cx="7068641" cy="3009012"/>
                </a:xfrm>
              </p:grpSpPr>
              <p:grpSp>
                <p:nvGrpSpPr>
                  <p:cNvPr id="9" name="Group 8"/>
                  <p:cNvGrpSpPr/>
                  <p:nvPr/>
                </p:nvGrpSpPr>
                <p:grpSpPr>
                  <a:xfrm>
                    <a:off x="93486" y="3501190"/>
                    <a:ext cx="7068641" cy="3009012"/>
                    <a:chOff x="-69147" y="3614654"/>
                    <a:chExt cx="7068641" cy="3009012"/>
                  </a:xfrm>
                </p:grpSpPr>
                <p:sp>
                  <p:nvSpPr>
                    <p:cNvPr id="11" name="TextBox 10"/>
                    <p:cNvSpPr txBox="1"/>
                    <p:nvPr/>
                  </p:nvSpPr>
                  <p:spPr>
                    <a:xfrm>
                      <a:off x="5400013" y="4633577"/>
                      <a:ext cx="1599481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lt-LT" sz="1600" b="1" dirty="0" smtClean="0"/>
                        <a:t>PABAIGA</a:t>
                      </a:r>
                      <a:r>
                        <a:rPr lang="lt-LT" sz="1800" b="1" dirty="0" smtClean="0"/>
                        <a:t> (0) </a:t>
                      </a:r>
                      <a:endParaRPr lang="lt-LT" sz="1800" b="1" dirty="0"/>
                    </a:p>
                  </p:txBody>
                </p:sp>
                <p:grpSp>
                  <p:nvGrpSpPr>
                    <p:cNvPr id="12" name="Group 11"/>
                    <p:cNvGrpSpPr/>
                    <p:nvPr/>
                  </p:nvGrpSpPr>
                  <p:grpSpPr>
                    <a:xfrm>
                      <a:off x="-69147" y="3614654"/>
                      <a:ext cx="5262767" cy="3009012"/>
                      <a:chOff x="-69147" y="3614654"/>
                      <a:chExt cx="5262767" cy="3009012"/>
                    </a:xfrm>
                  </p:grpSpPr>
                  <p:sp>
                    <p:nvSpPr>
                      <p:cNvPr id="13" name="Oval 12"/>
                      <p:cNvSpPr/>
                      <p:nvPr/>
                    </p:nvSpPr>
                    <p:spPr>
                      <a:xfrm>
                        <a:off x="1547664" y="4797152"/>
                        <a:ext cx="144016" cy="14401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lt-LT"/>
                      </a:p>
                    </p:txBody>
                  </p:sp>
                  <p:sp>
                    <p:nvSpPr>
                      <p:cNvPr id="14" name="Oval 13"/>
                      <p:cNvSpPr/>
                      <p:nvPr/>
                    </p:nvSpPr>
                    <p:spPr>
                      <a:xfrm>
                        <a:off x="2525151" y="3996149"/>
                        <a:ext cx="144016" cy="156410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lt-LT"/>
                      </a:p>
                    </p:txBody>
                  </p:sp>
                  <p:sp>
                    <p:nvSpPr>
                      <p:cNvPr id="15" name="Oval 14"/>
                      <p:cNvSpPr/>
                      <p:nvPr/>
                    </p:nvSpPr>
                    <p:spPr>
                      <a:xfrm>
                        <a:off x="2554143" y="4646201"/>
                        <a:ext cx="144016" cy="14401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lt-LT"/>
                      </a:p>
                    </p:txBody>
                  </p:sp>
                  <p:sp>
                    <p:nvSpPr>
                      <p:cNvPr id="16" name="Oval 15"/>
                      <p:cNvSpPr/>
                      <p:nvPr/>
                    </p:nvSpPr>
                    <p:spPr>
                      <a:xfrm>
                        <a:off x="2555507" y="6100380"/>
                        <a:ext cx="144016" cy="14401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lt-LT"/>
                      </a:p>
                    </p:txBody>
                  </p:sp>
                  <p:sp>
                    <p:nvSpPr>
                      <p:cNvPr id="17" name="Oval 16"/>
                      <p:cNvSpPr/>
                      <p:nvPr/>
                    </p:nvSpPr>
                    <p:spPr>
                      <a:xfrm>
                        <a:off x="3758104" y="4068838"/>
                        <a:ext cx="144016" cy="14401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lt-LT"/>
                      </a:p>
                    </p:txBody>
                  </p:sp>
                  <p:sp>
                    <p:nvSpPr>
                      <p:cNvPr id="18" name="Oval 17"/>
                      <p:cNvSpPr/>
                      <p:nvPr/>
                    </p:nvSpPr>
                    <p:spPr>
                      <a:xfrm>
                        <a:off x="3779195" y="6100380"/>
                        <a:ext cx="144016" cy="14401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lt-LT"/>
                      </a:p>
                    </p:txBody>
                  </p:sp>
                  <p:sp>
                    <p:nvSpPr>
                      <p:cNvPr id="19" name="Oval 18"/>
                      <p:cNvSpPr/>
                      <p:nvPr/>
                    </p:nvSpPr>
                    <p:spPr>
                      <a:xfrm>
                        <a:off x="3845643" y="4665242"/>
                        <a:ext cx="144016" cy="14401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lt-LT"/>
                      </a:p>
                    </p:txBody>
                  </p:sp>
                  <p:cxnSp>
                    <p:nvCxnSpPr>
                      <p:cNvPr id="20" name="Straight Arrow Connector 19"/>
                      <p:cNvCxnSpPr>
                        <a:stCxn id="13" idx="7"/>
                        <a:endCxn id="14" idx="3"/>
                      </p:cNvCxnSpPr>
                      <p:nvPr/>
                    </p:nvCxnSpPr>
                    <p:spPr>
                      <a:xfrm flipV="1">
                        <a:off x="1670589" y="4129653"/>
                        <a:ext cx="875653" cy="688590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" name="Straight Arrow Connector 20"/>
                      <p:cNvCxnSpPr>
                        <a:stCxn id="13" idx="6"/>
                        <a:endCxn id="15" idx="2"/>
                      </p:cNvCxnSpPr>
                      <p:nvPr/>
                    </p:nvCxnSpPr>
                    <p:spPr>
                      <a:xfrm flipV="1">
                        <a:off x="1691680" y="4718209"/>
                        <a:ext cx="862463" cy="150951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" name="Straight Arrow Connector 21"/>
                      <p:cNvCxnSpPr>
                        <a:stCxn id="13" idx="5"/>
                        <a:endCxn id="16" idx="2"/>
                      </p:cNvCxnSpPr>
                      <p:nvPr/>
                    </p:nvCxnSpPr>
                    <p:spPr>
                      <a:xfrm>
                        <a:off x="1670589" y="4920077"/>
                        <a:ext cx="884918" cy="1252311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3" name="Straight Arrow Connector 22"/>
                      <p:cNvCxnSpPr>
                        <a:stCxn id="16" idx="6"/>
                        <a:endCxn id="18" idx="2"/>
                      </p:cNvCxnSpPr>
                      <p:nvPr/>
                    </p:nvCxnSpPr>
                    <p:spPr>
                      <a:xfrm>
                        <a:off x="2699523" y="6172388"/>
                        <a:ext cx="1079672" cy="0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4" name="Straight Arrow Connector 23"/>
                      <p:cNvCxnSpPr>
                        <a:stCxn id="18" idx="6"/>
                        <a:endCxn id="10" idx="5"/>
                      </p:cNvCxnSpPr>
                      <p:nvPr/>
                    </p:nvCxnSpPr>
                    <p:spPr>
                      <a:xfrm flipV="1">
                        <a:off x="3923211" y="4909663"/>
                        <a:ext cx="1270409" cy="1262725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5" name="Straight Arrow Connector 24"/>
                      <p:cNvCxnSpPr>
                        <a:stCxn id="15" idx="6"/>
                        <a:endCxn id="19" idx="2"/>
                      </p:cNvCxnSpPr>
                      <p:nvPr/>
                    </p:nvCxnSpPr>
                    <p:spPr>
                      <a:xfrm>
                        <a:off x="2698159" y="4718209"/>
                        <a:ext cx="1147484" cy="19041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6" name="Straight Arrow Connector 25"/>
                      <p:cNvCxnSpPr>
                        <a:stCxn id="14" idx="6"/>
                        <a:endCxn id="17" idx="1"/>
                      </p:cNvCxnSpPr>
                      <p:nvPr/>
                    </p:nvCxnSpPr>
                    <p:spPr>
                      <a:xfrm>
                        <a:off x="2669167" y="4074354"/>
                        <a:ext cx="1110028" cy="15575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27" name="TextBox 26"/>
                      <p:cNvSpPr txBox="1"/>
                      <p:nvPr/>
                    </p:nvSpPr>
                    <p:spPr>
                      <a:xfrm>
                        <a:off x="-69147" y="4696367"/>
                        <a:ext cx="1519744" cy="369332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lt-LT" sz="1600" b="1" dirty="0" smtClean="0"/>
                          <a:t>PRADŽIA </a:t>
                        </a:r>
                        <a:r>
                          <a:rPr lang="lt-LT" sz="1800" b="1" dirty="0" smtClean="0"/>
                          <a:t>(0)</a:t>
                        </a:r>
                        <a:endParaRPr lang="lt-LT" sz="1800" b="1" dirty="0"/>
                      </a:p>
                    </p:txBody>
                  </p: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28" name="TextBox 27"/>
                          <p:cNvSpPr txBox="1"/>
                          <p:nvPr/>
                        </p:nvSpPr>
                        <p:spPr>
                          <a:xfrm>
                            <a:off x="2301964" y="6183824"/>
                            <a:ext cx="1456505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14:m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>
                                        <a:latin typeface="Cambria Math" panose="02040503050406030204" pitchFamily="18" charset="0"/>
                                      </a:rPr>
                                      <m:t>𝑨</m:t>
                                    </m:r>
                                  </m:e>
                                  <m:sub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𝒏</m:t>
                                    </m:r>
                                  </m:sub>
                                </m:sSub>
                              </m:oMath>
                            </a14:m>
                            <a:r>
                              <a:rPr lang="lt-LT" sz="1800" b="1" dirty="0" smtClean="0"/>
                              <a:t>(k)</a:t>
                            </a:r>
                            <a:endParaRPr lang="lt-LT" sz="1800" b="1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28" name="TextBox 27"/>
                          <p:cNvSpPr txBox="1"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>
                          <a:xfrm>
                            <a:off x="2301964" y="6183824"/>
                            <a:ext cx="1456505" cy="369332"/>
                          </a:xfrm>
                          <a:prstGeom prst="rect">
                            <a:avLst/>
                          </a:prstGeom>
                          <a:blipFill>
                            <a:blip r:embed="rId3"/>
                            <a:stretch>
                              <a:fillRect t="-10000" b="-26667"/>
                            </a:stretch>
                          </a:blipFill>
                        </p:spPr>
                        <p:txBody>
                          <a:bodyPr/>
                          <a:lstStyle/>
                          <a:p>
                            <a:r>
                              <a:rPr lang="lt-LT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29" name="TextBox 28"/>
                          <p:cNvSpPr txBox="1"/>
                          <p:nvPr/>
                        </p:nvSpPr>
                        <p:spPr>
                          <a:xfrm>
                            <a:off x="2230533" y="3614654"/>
                            <a:ext cx="908691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14:m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𝑨</m:t>
                                    </m:r>
                                  </m:e>
                                  <m:sub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𝟏</m:t>
                                    </m:r>
                                  </m:sub>
                                </m:sSub>
                              </m:oMath>
                            </a14:m>
                            <a:r>
                              <a:rPr lang="lt-LT" sz="1800" b="1" dirty="0" smtClean="0"/>
                              <a:t>(k)</a:t>
                            </a:r>
                            <a:endParaRPr lang="lt-LT" sz="1800" b="1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29" name="TextBox 28"/>
                          <p:cNvSpPr txBox="1"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>
                          <a:xfrm>
                            <a:off x="2230533" y="3614654"/>
                            <a:ext cx="908691" cy="369332"/>
                          </a:xfrm>
                          <a:prstGeom prst="rect">
                            <a:avLst/>
                          </a:prstGeom>
                          <a:blipFill>
                            <a:blip r:embed="rId4"/>
                            <a:stretch>
                              <a:fillRect t="-8197" b="-24590"/>
                            </a:stretch>
                          </a:blipFill>
                        </p:spPr>
                        <p:txBody>
                          <a:bodyPr/>
                          <a:lstStyle/>
                          <a:p>
                            <a:r>
                              <a:rPr lang="lt-LT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30" name="TextBox 29"/>
                          <p:cNvSpPr txBox="1"/>
                          <p:nvPr/>
                        </p:nvSpPr>
                        <p:spPr>
                          <a:xfrm>
                            <a:off x="2247819" y="4287436"/>
                            <a:ext cx="900677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14:m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>
                                        <a:latin typeface="Cambria Math" panose="02040503050406030204" pitchFamily="18" charset="0"/>
                                      </a:rPr>
                                      <m:t>𝑨</m:t>
                                    </m:r>
                                  </m:e>
                                  <m:sub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𝟐</m:t>
                                    </m:r>
                                  </m:sub>
                                </m:sSub>
                              </m:oMath>
                            </a14:m>
                            <a:r>
                              <a:rPr lang="lt-LT" sz="1800" b="1" dirty="0" smtClean="0"/>
                              <a:t>(k)</a:t>
                            </a:r>
                            <a:endParaRPr lang="lt-LT" sz="1800" b="1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30" name="TextBox 29"/>
                          <p:cNvSpPr txBox="1"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>
                          <a:xfrm>
                            <a:off x="2247819" y="4287436"/>
                            <a:ext cx="900677" cy="369332"/>
                          </a:xfrm>
                          <a:prstGeom prst="rect">
                            <a:avLst/>
                          </a:prstGeom>
                          <a:blipFill>
                            <a:blip r:embed="rId5"/>
                            <a:stretch>
                              <a:fillRect t="-8197" b="-24590"/>
                            </a:stretch>
                          </a:blipFill>
                        </p:spPr>
                        <p:txBody>
                          <a:bodyPr/>
                          <a:lstStyle/>
                          <a:p>
                            <a:r>
                              <a:rPr lang="lt-LT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31" name="TextBox 30"/>
                          <p:cNvSpPr txBox="1"/>
                          <p:nvPr/>
                        </p:nvSpPr>
                        <p:spPr>
                          <a:xfrm>
                            <a:off x="3541029" y="4290310"/>
                            <a:ext cx="1285476" cy="646331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14:m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𝑩</m:t>
                                    </m:r>
                                  </m:e>
                                  <m:sub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𝟐</m:t>
                                    </m:r>
                                  </m:sub>
                                </m:sSub>
                              </m:oMath>
                            </a14:m>
                            <a:r>
                              <a:rPr lang="lt-LT" sz="1800" b="1" dirty="0" smtClean="0"/>
                              <a:t>(k)</a:t>
                            </a:r>
                            <a:endParaRPr lang="lt-LT" sz="1800" b="1" dirty="0"/>
                          </a:p>
                          <a:p>
                            <a:r>
                              <a:rPr lang="en-US" sz="1800" b="1" dirty="0" smtClean="0"/>
                              <a:t> </a:t>
                            </a:r>
                            <a:endParaRPr lang="lt-LT" sz="1800" b="1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31" name="TextBox 30"/>
                          <p:cNvSpPr txBox="1"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>
                          <a:xfrm>
                            <a:off x="3541029" y="4290310"/>
                            <a:ext cx="1285476" cy="646331"/>
                          </a:xfrm>
                          <a:prstGeom prst="rect">
                            <a:avLst/>
                          </a:prstGeom>
                          <a:blipFill>
                            <a:blip r:embed="rId6"/>
                            <a:stretch>
                              <a:fillRect t="-5660"/>
                            </a:stretch>
                          </a:blipFill>
                        </p:spPr>
                        <p:txBody>
                          <a:bodyPr/>
                          <a:lstStyle/>
                          <a:p>
                            <a:r>
                              <a:rPr lang="lt-LT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32" name="TextBox 31"/>
                          <p:cNvSpPr txBox="1"/>
                          <p:nvPr/>
                        </p:nvSpPr>
                        <p:spPr>
                          <a:xfrm>
                            <a:off x="3428026" y="3625206"/>
                            <a:ext cx="1060697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14:m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𝑩</m:t>
                                    </m:r>
                                  </m:e>
                                  <m:sub>
                                    <m:r>
                                      <a:rPr lang="lt-LT" sz="1800" b="1" i="1">
                                        <a:latin typeface="Cambria Math" panose="02040503050406030204" pitchFamily="18" charset="0"/>
                                      </a:rPr>
                                      <m:t>𝟏</m:t>
                                    </m:r>
                                  </m:sub>
                                </m:sSub>
                              </m:oMath>
                            </a14:m>
                            <a:r>
                              <a:rPr lang="lt-LT" sz="1800" b="1" dirty="0" smtClean="0"/>
                              <a:t>(k)</a:t>
                            </a:r>
                            <a:endParaRPr lang="lt-LT" sz="1800" b="1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32" name="TextBox 31"/>
                          <p:cNvSpPr txBox="1"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>
                          <a:xfrm>
                            <a:off x="3428026" y="3625206"/>
                            <a:ext cx="1060697" cy="369332"/>
                          </a:xfrm>
                          <a:prstGeom prst="rect">
                            <a:avLst/>
                          </a:prstGeom>
                          <a:blipFill>
                            <a:blip r:embed="rId7"/>
                            <a:stretch>
                              <a:fillRect t="-10000" b="-26667"/>
                            </a:stretch>
                          </a:blipFill>
                        </p:spPr>
                        <p:txBody>
                          <a:bodyPr/>
                          <a:lstStyle/>
                          <a:p>
                            <a:r>
                              <a:rPr lang="lt-LT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33" name="TextBox 32"/>
                          <p:cNvSpPr txBox="1"/>
                          <p:nvPr/>
                        </p:nvSpPr>
                        <p:spPr>
                          <a:xfrm>
                            <a:off x="3497718" y="6254334"/>
                            <a:ext cx="1060697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14:m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𝑩</m:t>
                                    </m:r>
                                  </m:e>
                                  <m:sub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𝒏</m:t>
                                    </m:r>
                                  </m:sub>
                                </m:sSub>
                              </m:oMath>
                            </a14:m>
                            <a:r>
                              <a:rPr lang="lt-LT" sz="1800" b="1" dirty="0" smtClean="0"/>
                              <a:t>(k)</a:t>
                            </a:r>
                            <a:endParaRPr lang="lt-LT" sz="1800" b="1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33" name="TextBox 32"/>
                          <p:cNvSpPr txBox="1"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>
                          <a:xfrm>
                            <a:off x="3497718" y="6254334"/>
                            <a:ext cx="1060697" cy="369332"/>
                          </a:xfrm>
                          <a:prstGeom prst="rect">
                            <a:avLst/>
                          </a:prstGeom>
                          <a:blipFill>
                            <a:blip r:embed="rId8"/>
                            <a:stretch>
                              <a:fillRect t="-8197" b="-24590"/>
                            </a:stretch>
                          </a:blipFill>
                        </p:spPr>
                        <p:txBody>
                          <a:bodyPr/>
                          <a:lstStyle/>
                          <a:p>
                            <a:r>
                              <a:rPr lang="lt-LT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</p:grpSp>
              <p:sp>
                <p:nvSpPr>
                  <p:cNvPr id="10" name="Oval 9"/>
                  <p:cNvSpPr/>
                  <p:nvPr/>
                </p:nvSpPr>
                <p:spPr>
                  <a:xfrm>
                    <a:off x="5233328" y="4673274"/>
                    <a:ext cx="144016" cy="14401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</p:grpSp>
            <p:cxnSp>
              <p:nvCxnSpPr>
                <p:cNvPr id="7" name="Straight Arrow Connector 6"/>
                <p:cNvCxnSpPr>
                  <a:stCxn id="19" idx="6"/>
                  <a:endCxn id="10" idx="2"/>
                </p:cNvCxnSpPr>
                <p:nvPr/>
              </p:nvCxnSpPr>
              <p:spPr>
                <a:xfrm>
                  <a:off x="3000283" y="4653933"/>
                  <a:ext cx="1081036" cy="121496"/>
                </a:xfrm>
                <a:prstGeom prst="straightConnector1">
                  <a:avLst/>
                </a:prstGeom>
                <a:ln w="31750">
                  <a:solidFill>
                    <a:schemeClr val="tx1"/>
                  </a:solidFill>
                  <a:tailEnd type="triangle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" name="Straight Arrow Connector 7"/>
                <p:cNvCxnSpPr>
                  <a:stCxn id="17" idx="6"/>
                  <a:endCxn id="10" idx="0"/>
                </p:cNvCxnSpPr>
                <p:nvPr/>
              </p:nvCxnSpPr>
              <p:spPr>
                <a:xfrm>
                  <a:off x="2912744" y="4057529"/>
                  <a:ext cx="1240583" cy="645892"/>
                </a:xfrm>
                <a:prstGeom prst="straightConnector1">
                  <a:avLst/>
                </a:prstGeom>
                <a:ln w="31750">
                  <a:solidFill>
                    <a:schemeClr val="tx1"/>
                  </a:solidFill>
                  <a:tailEnd type="triangle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8" name="Straight Arrow Connector 37"/>
              <p:cNvCxnSpPr>
                <a:stCxn id="13" idx="5"/>
                <a:endCxn id="37" idx="2"/>
              </p:cNvCxnSpPr>
              <p:nvPr/>
            </p:nvCxnSpPr>
            <p:spPr>
              <a:xfrm>
                <a:off x="2351296" y="4590407"/>
                <a:ext cx="844831" cy="374259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Arrow Connector 38"/>
              <p:cNvCxnSpPr>
                <a:stCxn id="37" idx="6"/>
              </p:cNvCxnSpPr>
              <p:nvPr/>
            </p:nvCxnSpPr>
            <p:spPr>
              <a:xfrm flipV="1">
                <a:off x="3340143" y="4964392"/>
                <a:ext cx="1103301" cy="274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Arrow Connector 39"/>
              <p:cNvCxnSpPr>
                <a:endCxn id="10" idx="3"/>
              </p:cNvCxnSpPr>
              <p:nvPr/>
            </p:nvCxnSpPr>
            <p:spPr>
              <a:xfrm flipV="1">
                <a:off x="4587460" y="4579993"/>
                <a:ext cx="1185033" cy="384399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Oval 44"/>
              <p:cNvSpPr/>
              <p:nvPr/>
            </p:nvSpPr>
            <p:spPr>
              <a:xfrm>
                <a:off x="4428479" y="4895881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8" name="TextBox 47"/>
                  <p:cNvSpPr txBox="1"/>
                  <p:nvPr/>
                </p:nvSpPr>
                <p:spPr>
                  <a:xfrm>
                    <a:off x="2967529" y="4502562"/>
                    <a:ext cx="908691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14:m>
                      <m:oMath xmlns:m="http://schemas.openxmlformats.org/officeDocument/2006/math">
                        <m:sSub>
                          <m:sSubPr>
                            <m:ctrlPr>
                              <a:rPr lang="lt-LT" sz="1800" b="1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lt-LT" sz="1800" b="1" i="1" smtClean="0">
                                <a:latin typeface="Cambria Math" panose="02040503050406030204" pitchFamily="18" charset="0"/>
                              </a:rPr>
                              <m:t>𝑨</m:t>
                            </m:r>
                          </m:e>
                          <m:sub>
                            <m:r>
                              <a:rPr lang="lt-LT" sz="1800" b="1" i="1" smtClean="0">
                                <a:latin typeface="Cambria Math" panose="02040503050406030204" pitchFamily="18" charset="0"/>
                              </a:rPr>
                              <m:t>𝟑</m:t>
                            </m:r>
                          </m:sub>
                        </m:sSub>
                      </m:oMath>
                    </a14:m>
                    <a:r>
                      <a:rPr lang="lt-LT" sz="1800" b="1" dirty="0" smtClean="0"/>
                      <a:t>(k)</a:t>
                    </a:r>
                    <a:endParaRPr lang="lt-LT" sz="1800" b="1" dirty="0"/>
                  </a:p>
                </p:txBody>
              </p:sp>
            </mc:Choice>
            <mc:Fallback xmlns="">
              <p:sp>
                <p:nvSpPr>
                  <p:cNvPr id="48" name="TextBox 47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967529" y="4502562"/>
                    <a:ext cx="908691" cy="369332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t="-10000" b="-26667"/>
                    </a:stretch>
                  </a:blipFill>
                </p:spPr>
                <p:txBody>
                  <a:bodyPr/>
                  <a:lstStyle/>
                  <a:p>
                    <a:r>
                      <a:rPr lang="lt-LT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9" name="TextBox 48"/>
                  <p:cNvSpPr txBox="1"/>
                  <p:nvPr/>
                </p:nvSpPr>
                <p:spPr>
                  <a:xfrm>
                    <a:off x="4165022" y="4513114"/>
                    <a:ext cx="1060697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14:m>
                      <m:oMath xmlns:m="http://schemas.openxmlformats.org/officeDocument/2006/math">
                        <m:sSub>
                          <m:sSubPr>
                            <m:ctrlPr>
                              <a:rPr lang="lt-LT" sz="1800" b="1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lt-LT" sz="1800" b="1" i="1" smtClean="0">
                                <a:latin typeface="Cambria Math" panose="02040503050406030204" pitchFamily="18" charset="0"/>
                              </a:rPr>
                              <m:t>𝑩</m:t>
                            </m:r>
                          </m:e>
                          <m:sub>
                            <m:r>
                              <a:rPr lang="lt-LT" sz="1800" b="1" i="1" smtClean="0">
                                <a:latin typeface="Cambria Math" panose="02040503050406030204" pitchFamily="18" charset="0"/>
                              </a:rPr>
                              <m:t>𝟑</m:t>
                            </m:r>
                          </m:sub>
                        </m:sSub>
                      </m:oMath>
                    </a14:m>
                    <a:r>
                      <a:rPr lang="lt-LT" sz="1800" b="1" dirty="0" smtClean="0"/>
                      <a:t>(k)</a:t>
                    </a:r>
                    <a:endParaRPr lang="lt-LT" sz="1800" b="1" dirty="0"/>
                  </a:p>
                </p:txBody>
              </p:sp>
            </mc:Choice>
            <mc:Fallback xmlns="">
              <p:sp>
                <p:nvSpPr>
                  <p:cNvPr id="49" name="TextBox 48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165022" y="4513114"/>
                    <a:ext cx="1060697" cy="369332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t="-10000" b="-26667"/>
                    </a:stretch>
                  </a:blipFill>
                </p:spPr>
                <p:txBody>
                  <a:bodyPr/>
                  <a:lstStyle/>
                  <a:p>
                    <a:r>
                      <a:rPr lang="lt-LT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50" name="TextBox 49"/>
              <p:cNvSpPr txBox="1"/>
              <p:nvPr/>
            </p:nvSpPr>
            <p:spPr>
              <a:xfrm>
                <a:off x="3239292" y="5167797"/>
                <a:ext cx="162518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dirty="0" smtClean="0"/>
                  <a:t>... ... ... ... ...</a:t>
                </a:r>
                <a:endParaRPr lang="lt-LT" dirty="0"/>
              </a:p>
            </p:txBody>
          </p:sp>
        </p:grpSp>
      </p:grpSp>
      <p:sp>
        <p:nvSpPr>
          <p:cNvPr id="53" name="TextBox 52"/>
          <p:cNvSpPr txBox="1"/>
          <p:nvPr/>
        </p:nvSpPr>
        <p:spPr>
          <a:xfrm>
            <a:off x="130959" y="6327522"/>
            <a:ext cx="873806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dirty="0" smtClean="0"/>
              <a:t>Pabandykite atlikti šią užduotį savarankiškai. Atsakymai pateikti skaidrių pabaigoje.</a:t>
            </a:r>
            <a:endParaRPr lang="lt-LT" dirty="0"/>
          </a:p>
        </p:txBody>
      </p:sp>
    </p:spTree>
    <p:extLst>
      <p:ext uri="{BB962C8B-B14F-4D97-AF65-F5344CB8AC3E}">
        <p14:creationId xmlns:p14="http://schemas.microsoft.com/office/powerpoint/2010/main" val="2203857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53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5496" y="260648"/>
            <a:ext cx="5628202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b="1" i="1" dirty="0" smtClean="0"/>
              <a:t>Kelionė per matricą</a:t>
            </a:r>
            <a:endParaRPr lang="lt-LT" sz="2800" dirty="0" smtClean="0"/>
          </a:p>
          <a:p>
            <a:endParaRPr lang="lt-LT" sz="2800" b="0" i="1" dirty="0" smtClean="0">
              <a:latin typeface="Cambria Math" panose="02040503050406030204" pitchFamily="18" charset="0"/>
            </a:endParaRPr>
          </a:p>
          <a:p>
            <a:r>
              <a:rPr lang="lt-LT" sz="2800" dirty="0" smtClean="0">
                <a:latin typeface="+mn-lt"/>
              </a:rPr>
              <a:t>Tarkime, turime stačiakampę lentelę, kurios kiekviename langelyje surašyti neneigiami skaičiai. </a:t>
            </a:r>
            <a:endParaRPr lang="lt-LT" sz="2800" b="0" dirty="0" smtClean="0">
              <a:latin typeface="+mn-lt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2244313"/>
              </p:ext>
            </p:extLst>
          </p:nvPr>
        </p:nvGraphicFramePr>
        <p:xfrm>
          <a:off x="5663698" y="26064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3419872" y="2389589"/>
            <a:ext cx="504056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>
                <a:latin typeface="+mn-lt"/>
              </a:rPr>
              <a:t>Keliaujame iš kairiojo viršutinio langelio į dešinį apatinį langelį. Judėjimo kryptys – į dešinę ir į apačią. Pavyzdžiui,</a:t>
            </a:r>
            <a:endParaRPr lang="lt-LT" sz="2800" b="0" dirty="0" smtClean="0">
              <a:latin typeface="+mn-lt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2977908"/>
              </p:ext>
            </p:extLst>
          </p:nvPr>
        </p:nvGraphicFramePr>
        <p:xfrm>
          <a:off x="179512" y="2636912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7320906"/>
              </p:ext>
            </p:extLst>
          </p:nvPr>
        </p:nvGraphicFramePr>
        <p:xfrm>
          <a:off x="179512" y="4797152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4129766"/>
              </p:ext>
            </p:extLst>
          </p:nvPr>
        </p:nvGraphicFramePr>
        <p:xfrm>
          <a:off x="3491880" y="4797152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6660232" y="4077072"/>
            <a:ext cx="252028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>
                <a:latin typeface="+mn-lt"/>
              </a:rPr>
              <a:t>Iš visų šių maršrutų turime išsirinkti tą, kurio uždažytų langelių suma mažiausia.</a:t>
            </a:r>
            <a:endParaRPr lang="lt-LT" sz="2800" b="0" dirty="0" smtClean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8706516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4" grpId="0" build="p"/>
      <p:bldP spid="8" grpId="0" build="p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5496" y="260648"/>
            <a:ext cx="562820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/>
              <a:t>Matome, kad iš apatinės eilės langelio galime eiti tik į dešinę</a:t>
            </a:r>
            <a:endParaRPr lang="lt-LT" sz="2800" dirty="0" smtClean="0">
              <a:latin typeface="+mn-lt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5663698" y="26064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57926" y="3519871"/>
            <a:ext cx="468052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>
                <a:latin typeface="+mn-lt"/>
              </a:rPr>
              <a:t>Iš dešinėje esančio stulpelio langelio galime eiti tik į apačią</a:t>
            </a:r>
            <a:endParaRPr lang="lt-LT" sz="2800" b="0" dirty="0" smtClean="0">
              <a:latin typeface="+mn-lt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0218737"/>
              </p:ext>
            </p:extLst>
          </p:nvPr>
        </p:nvGraphicFramePr>
        <p:xfrm>
          <a:off x="179512" y="1308196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9" name="Right Arrow 8"/>
          <p:cNvSpPr/>
          <p:nvPr/>
        </p:nvSpPr>
        <p:spPr>
          <a:xfrm>
            <a:off x="597986" y="2832910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0" name="Right Arrow 9"/>
          <p:cNvSpPr/>
          <p:nvPr/>
        </p:nvSpPr>
        <p:spPr>
          <a:xfrm>
            <a:off x="1088468" y="2832910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1" name="Right Arrow 10"/>
          <p:cNvSpPr/>
          <p:nvPr/>
        </p:nvSpPr>
        <p:spPr>
          <a:xfrm>
            <a:off x="1619672" y="2845456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2" name="Right Arrow 11"/>
          <p:cNvSpPr/>
          <p:nvPr/>
        </p:nvSpPr>
        <p:spPr>
          <a:xfrm>
            <a:off x="2110154" y="2832910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3" name="Right Arrow 12"/>
          <p:cNvSpPr/>
          <p:nvPr/>
        </p:nvSpPr>
        <p:spPr>
          <a:xfrm>
            <a:off x="2641358" y="2819079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graphicFrame>
        <p:nvGraphicFramePr>
          <p:cNvPr id="14" name="Table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5364844"/>
              </p:ext>
            </p:extLst>
          </p:nvPr>
        </p:nvGraphicFramePr>
        <p:xfrm>
          <a:off x="323528" y="4797152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15" name="Right Arrow 14"/>
          <p:cNvSpPr/>
          <p:nvPr/>
        </p:nvSpPr>
        <p:spPr>
          <a:xfrm rot="5400000">
            <a:off x="2987824" y="5157192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6" name="Right Arrow 15"/>
          <p:cNvSpPr/>
          <p:nvPr/>
        </p:nvSpPr>
        <p:spPr>
          <a:xfrm rot="5400000">
            <a:off x="2995489" y="5639544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7" name="Right Arrow 16"/>
          <p:cNvSpPr/>
          <p:nvPr/>
        </p:nvSpPr>
        <p:spPr>
          <a:xfrm rot="5400000">
            <a:off x="3059832" y="6106734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20" name="TextBox 19"/>
          <p:cNvSpPr txBox="1"/>
          <p:nvPr/>
        </p:nvSpPr>
        <p:spPr>
          <a:xfrm>
            <a:off x="5260218" y="2486041"/>
            <a:ext cx="356025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>
                <a:latin typeface="+mn-lt"/>
              </a:rPr>
              <a:t>Iš bet kokio kito langelio galime eiti tik į apačią arba dešinę</a:t>
            </a:r>
            <a:endParaRPr lang="lt-LT" sz="2800" b="0" dirty="0" smtClean="0">
              <a:latin typeface="+mn-lt"/>
            </a:endParaRPr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0658592"/>
              </p:ext>
            </p:extLst>
          </p:nvPr>
        </p:nvGraphicFramePr>
        <p:xfrm>
          <a:off x="5436096" y="447397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23" name="Right Arrow 22"/>
          <p:cNvSpPr/>
          <p:nvPr/>
        </p:nvSpPr>
        <p:spPr>
          <a:xfrm>
            <a:off x="7380312" y="5567536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24" name="Right Arrow 23"/>
          <p:cNvSpPr/>
          <p:nvPr/>
        </p:nvSpPr>
        <p:spPr>
          <a:xfrm rot="5400000">
            <a:off x="7175866" y="5783560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</p:spTree>
    <p:extLst>
      <p:ext uri="{BB962C8B-B14F-4D97-AF65-F5344CB8AC3E}">
        <p14:creationId xmlns:p14="http://schemas.microsoft.com/office/powerpoint/2010/main" val="2535121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4" grpId="0"/>
      <p:bldP spid="9" grpId="0" animBg="1"/>
      <p:bldP spid="10" grpId="0" animBg="1"/>
      <p:bldP spid="11" grpId="0" animBg="1"/>
      <p:bldP spid="12" grpId="0" animBg="1"/>
      <p:bldP spid="13" grpId="0" animBg="1"/>
      <p:bldP spid="15" grpId="0" animBg="1"/>
      <p:bldP spid="16" grpId="0" animBg="1"/>
      <p:bldP spid="17" grpId="0" animBg="1"/>
      <p:bldP spid="20" grpId="0"/>
      <p:bldP spid="23" grpId="0" animBg="1"/>
      <p:bldP spid="2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9" name="Rectangle 3"/>
          <p:cNvSpPr>
            <a:spLocks noChangeArrowheads="1"/>
          </p:cNvSpPr>
          <p:nvPr/>
        </p:nvSpPr>
        <p:spPr bwMode="auto">
          <a:xfrm>
            <a:off x="609600" y="693738"/>
            <a:ext cx="5715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3B76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lt-LT" altLang="lt-LT"/>
          </a:p>
        </p:txBody>
      </p:sp>
      <p:sp>
        <p:nvSpPr>
          <p:cNvPr id="4100" name="Rectangle 2"/>
          <p:cNvSpPr>
            <a:spLocks noChangeArrowheads="1"/>
          </p:cNvSpPr>
          <p:nvPr/>
        </p:nvSpPr>
        <p:spPr bwMode="auto">
          <a:xfrm>
            <a:off x="609600" y="814388"/>
            <a:ext cx="5715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3B76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lt-LT" altLang="lt-LT"/>
          </a:p>
        </p:txBody>
      </p:sp>
      <p:grpSp>
        <p:nvGrpSpPr>
          <p:cNvPr id="2" name="Group 1"/>
          <p:cNvGrpSpPr/>
          <p:nvPr/>
        </p:nvGrpSpPr>
        <p:grpSpPr>
          <a:xfrm>
            <a:off x="410509" y="1435100"/>
            <a:ext cx="8141786" cy="2217980"/>
            <a:chOff x="410509" y="1435100"/>
            <a:chExt cx="8141786" cy="2217980"/>
          </a:xfrm>
        </p:grpSpPr>
        <p:grpSp>
          <p:nvGrpSpPr>
            <p:cNvPr id="4098" name="Group 4"/>
            <p:cNvGrpSpPr>
              <a:grpSpLocks noChangeAspect="1"/>
            </p:cNvGrpSpPr>
            <p:nvPr/>
          </p:nvGrpSpPr>
          <p:grpSpPr bwMode="auto">
            <a:xfrm>
              <a:off x="1856220" y="1435100"/>
              <a:ext cx="6696075" cy="2217980"/>
              <a:chOff x="3011" y="6549"/>
              <a:chExt cx="7017" cy="2325"/>
            </a:xfrm>
          </p:grpSpPr>
          <p:sp>
            <p:nvSpPr>
              <p:cNvPr id="4106" name="AutoShape 30"/>
              <p:cNvSpPr>
                <a:spLocks noChangeAspect="1" noChangeArrowheads="1" noTextEdit="1"/>
              </p:cNvSpPr>
              <p:nvPr/>
            </p:nvSpPr>
            <p:spPr bwMode="auto">
              <a:xfrm>
                <a:off x="3011" y="6714"/>
                <a:ext cx="7017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107" name="AutoShape 29"/>
              <p:cNvSpPr>
                <a:spLocks noChangeArrowheads="1"/>
              </p:cNvSpPr>
              <p:nvPr/>
            </p:nvSpPr>
            <p:spPr bwMode="auto">
              <a:xfrm>
                <a:off x="4722" y="7876"/>
                <a:ext cx="120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108" name="AutoShape 28"/>
              <p:cNvSpPr>
                <a:spLocks noChangeArrowheads="1"/>
              </p:cNvSpPr>
              <p:nvPr/>
            </p:nvSpPr>
            <p:spPr bwMode="auto">
              <a:xfrm>
                <a:off x="4803" y="7068"/>
                <a:ext cx="118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109" name="Line 27"/>
              <p:cNvSpPr>
                <a:spLocks noChangeShapeType="1"/>
              </p:cNvSpPr>
              <p:nvPr/>
            </p:nvSpPr>
            <p:spPr bwMode="auto">
              <a:xfrm flipV="1">
                <a:off x="3501" y="7074"/>
                <a:ext cx="1260" cy="72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110" name="Line 26"/>
              <p:cNvSpPr>
                <a:spLocks noChangeShapeType="1"/>
              </p:cNvSpPr>
              <p:nvPr/>
            </p:nvSpPr>
            <p:spPr bwMode="auto">
              <a:xfrm>
                <a:off x="3524" y="7876"/>
                <a:ext cx="119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111" name="Line 25"/>
              <p:cNvSpPr>
                <a:spLocks noChangeShapeType="1"/>
              </p:cNvSpPr>
              <p:nvPr/>
            </p:nvSpPr>
            <p:spPr bwMode="auto">
              <a:xfrm>
                <a:off x="3524" y="8047"/>
                <a:ext cx="1198" cy="68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112" name="AutoShape 24"/>
              <p:cNvSpPr>
                <a:spLocks noChangeArrowheads="1"/>
              </p:cNvSpPr>
              <p:nvPr/>
            </p:nvSpPr>
            <p:spPr bwMode="auto">
              <a:xfrm>
                <a:off x="3406" y="7876"/>
                <a:ext cx="118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113" name="AutoShape 23"/>
              <p:cNvSpPr>
                <a:spLocks noChangeArrowheads="1"/>
              </p:cNvSpPr>
              <p:nvPr/>
            </p:nvSpPr>
            <p:spPr bwMode="auto">
              <a:xfrm>
                <a:off x="5722" y="7495"/>
                <a:ext cx="119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114" name="AutoShape 22"/>
              <p:cNvSpPr>
                <a:spLocks noChangeArrowheads="1"/>
              </p:cNvSpPr>
              <p:nvPr/>
            </p:nvSpPr>
            <p:spPr bwMode="auto">
              <a:xfrm>
                <a:off x="6021" y="8694"/>
                <a:ext cx="119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115" name="Line 21"/>
              <p:cNvSpPr>
                <a:spLocks noChangeShapeType="1"/>
              </p:cNvSpPr>
              <p:nvPr/>
            </p:nvSpPr>
            <p:spPr bwMode="auto">
              <a:xfrm flipV="1">
                <a:off x="4894" y="8694"/>
                <a:ext cx="1127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116" name="AutoShape 20"/>
              <p:cNvSpPr>
                <a:spLocks noChangeArrowheads="1"/>
              </p:cNvSpPr>
              <p:nvPr/>
            </p:nvSpPr>
            <p:spPr bwMode="auto">
              <a:xfrm>
                <a:off x="6561" y="7876"/>
                <a:ext cx="119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117" name="Line 19"/>
              <p:cNvSpPr>
                <a:spLocks noChangeShapeType="1"/>
              </p:cNvSpPr>
              <p:nvPr/>
            </p:nvSpPr>
            <p:spPr bwMode="auto">
              <a:xfrm flipV="1">
                <a:off x="8145" y="8047"/>
                <a:ext cx="343" cy="685"/>
              </a:xfrm>
              <a:prstGeom prst="line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round/>
                    <a:headEnd/>
                    <a:tailEnd type="triangl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118" name="Line 18"/>
              <p:cNvSpPr>
                <a:spLocks noChangeShapeType="1"/>
              </p:cNvSpPr>
              <p:nvPr/>
            </p:nvSpPr>
            <p:spPr bwMode="auto">
              <a:xfrm flipV="1">
                <a:off x="8145" y="8047"/>
                <a:ext cx="343" cy="685"/>
              </a:xfrm>
              <a:prstGeom prst="line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round/>
                    <a:headEnd/>
                    <a:tailEnd type="triangl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119" name="AutoShape 17"/>
              <p:cNvSpPr>
                <a:spLocks noChangeArrowheads="1"/>
              </p:cNvSpPr>
              <p:nvPr/>
            </p:nvSpPr>
            <p:spPr bwMode="auto">
              <a:xfrm>
                <a:off x="4761" y="8694"/>
                <a:ext cx="125" cy="125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120" name="Line 16"/>
              <p:cNvSpPr>
                <a:spLocks noChangeShapeType="1"/>
              </p:cNvSpPr>
              <p:nvPr/>
            </p:nvSpPr>
            <p:spPr bwMode="auto">
              <a:xfrm>
                <a:off x="4842" y="7146"/>
                <a:ext cx="900" cy="36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121" name="Line 15"/>
              <p:cNvSpPr>
                <a:spLocks noChangeShapeType="1"/>
              </p:cNvSpPr>
              <p:nvPr/>
            </p:nvSpPr>
            <p:spPr bwMode="auto">
              <a:xfrm flipV="1">
                <a:off x="4894" y="7614"/>
                <a:ext cx="767" cy="3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122" name="Line 14"/>
              <p:cNvSpPr>
                <a:spLocks noChangeShapeType="1"/>
              </p:cNvSpPr>
              <p:nvPr/>
            </p:nvSpPr>
            <p:spPr bwMode="auto">
              <a:xfrm flipV="1">
                <a:off x="6201" y="7974"/>
                <a:ext cx="360" cy="72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123" name="Line 13"/>
              <p:cNvSpPr>
                <a:spLocks noChangeShapeType="1"/>
              </p:cNvSpPr>
              <p:nvPr/>
            </p:nvSpPr>
            <p:spPr bwMode="auto">
              <a:xfrm>
                <a:off x="5841" y="7614"/>
                <a:ext cx="720" cy="36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124" name="Rectangle 12"/>
              <p:cNvSpPr>
                <a:spLocks noChangeArrowheads="1"/>
              </p:cNvSpPr>
              <p:nvPr/>
            </p:nvSpPr>
            <p:spPr bwMode="auto">
              <a:xfrm>
                <a:off x="4424" y="8206"/>
                <a:ext cx="95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C(7)</a:t>
                </a:r>
                <a:endParaRPr lang="en-US" altLang="en-US" sz="2400" dirty="0"/>
              </a:p>
              <a:p>
                <a:endParaRPr lang="en-US" altLang="en-US" dirty="0"/>
              </a:p>
            </p:txBody>
          </p:sp>
          <p:sp>
            <p:nvSpPr>
              <p:cNvPr id="4125" name="Rectangle 11"/>
              <p:cNvSpPr>
                <a:spLocks noChangeArrowheads="1"/>
              </p:cNvSpPr>
              <p:nvPr/>
            </p:nvSpPr>
            <p:spPr bwMode="auto">
              <a:xfrm>
                <a:off x="5841" y="7254"/>
                <a:ext cx="95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D(2)</a:t>
                </a:r>
                <a:endParaRPr lang="en-US" altLang="en-US" sz="2400" dirty="0"/>
              </a:p>
            </p:txBody>
          </p:sp>
          <p:sp>
            <p:nvSpPr>
              <p:cNvPr id="4126" name="Rectangle 10"/>
              <p:cNvSpPr>
                <a:spLocks noChangeArrowheads="1"/>
              </p:cNvSpPr>
              <p:nvPr/>
            </p:nvSpPr>
            <p:spPr bwMode="auto">
              <a:xfrm>
                <a:off x="4412" y="6549"/>
                <a:ext cx="90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A(6)</a:t>
                </a:r>
                <a:endParaRPr lang="en-US" altLang="en-US" sz="2400" dirty="0"/>
              </a:p>
            </p:txBody>
          </p:sp>
          <p:sp>
            <p:nvSpPr>
              <p:cNvPr id="4127" name="Rectangle 9"/>
              <p:cNvSpPr>
                <a:spLocks noChangeArrowheads="1"/>
              </p:cNvSpPr>
              <p:nvPr/>
            </p:nvSpPr>
            <p:spPr bwMode="auto">
              <a:xfrm>
                <a:off x="4424" y="7389"/>
                <a:ext cx="1179" cy="23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B(5)</a:t>
                </a:r>
                <a:endParaRPr lang="en-US" altLang="en-US" sz="2400" dirty="0"/>
              </a:p>
            </p:txBody>
          </p:sp>
          <p:sp>
            <p:nvSpPr>
              <p:cNvPr id="4128" name="Rectangle 8"/>
              <p:cNvSpPr>
                <a:spLocks noChangeArrowheads="1"/>
              </p:cNvSpPr>
              <p:nvPr/>
            </p:nvSpPr>
            <p:spPr bwMode="auto">
              <a:xfrm>
                <a:off x="4581" y="8874"/>
                <a:ext cx="180" cy="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129" name="Rectangle 7"/>
              <p:cNvSpPr>
                <a:spLocks noChangeArrowheads="1"/>
              </p:cNvSpPr>
              <p:nvPr/>
            </p:nvSpPr>
            <p:spPr bwMode="auto">
              <a:xfrm>
                <a:off x="4631" y="8334"/>
                <a:ext cx="72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130" name="Rectangle 6"/>
              <p:cNvSpPr>
                <a:spLocks noChangeArrowheads="1"/>
              </p:cNvSpPr>
              <p:nvPr/>
            </p:nvSpPr>
            <p:spPr bwMode="auto">
              <a:xfrm>
                <a:off x="6791" y="7794"/>
                <a:ext cx="2224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PABAIGA (0)</a:t>
                </a:r>
                <a:endParaRPr lang="en-US" altLang="en-US" sz="2400" dirty="0"/>
              </a:p>
            </p:txBody>
          </p:sp>
          <p:sp>
            <p:nvSpPr>
              <p:cNvPr id="4131" name="Rectangle 5"/>
              <p:cNvSpPr>
                <a:spLocks noChangeArrowheads="1"/>
              </p:cNvSpPr>
              <p:nvPr/>
            </p:nvSpPr>
            <p:spPr bwMode="auto">
              <a:xfrm>
                <a:off x="5531" y="8158"/>
                <a:ext cx="90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E(5)</a:t>
                </a:r>
                <a:endParaRPr lang="en-US" altLang="en-US" sz="2400" dirty="0"/>
              </a:p>
            </p:txBody>
          </p:sp>
        </p:grpSp>
        <p:sp>
          <p:nvSpPr>
            <p:cNvPr id="4101" name="Rectangle 1"/>
            <p:cNvSpPr>
              <a:spLocks noChangeArrowheads="1"/>
            </p:cNvSpPr>
            <p:nvPr/>
          </p:nvSpPr>
          <p:spPr bwMode="auto">
            <a:xfrm>
              <a:off x="410509" y="2537111"/>
              <a:ext cx="1829325" cy="2286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CCC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003B76"/>
                    </a:outerShdw>
                  </a:effectLst>
                </a14:hiddenEffects>
              </a:ext>
            </a:extLst>
          </p:spPr>
          <p:txBody>
            <a:bodyPr/>
            <a:lstStyle>
              <a:lvl1pPr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900" dirty="0"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b="1" dirty="0">
                  <a:ea typeface="Calibri" panose="020F0502020204030204" pitchFamily="34" charset="0"/>
                  <a:cs typeface="Calibri" panose="020F0502020204030204" pitchFamily="34" charset="0"/>
                </a:rPr>
                <a:t>PRADŽIA (0)</a:t>
              </a:r>
              <a:endParaRPr lang="en-US" altLang="en-US" dirty="0"/>
            </a:p>
          </p:txBody>
        </p:sp>
      </p:grpSp>
      <p:sp>
        <p:nvSpPr>
          <p:cNvPr id="4102" name="Rectangle 31"/>
          <p:cNvSpPr>
            <a:spLocks noChangeArrowheads="1"/>
          </p:cNvSpPr>
          <p:nvPr/>
        </p:nvSpPr>
        <p:spPr bwMode="auto">
          <a:xfrm>
            <a:off x="236538" y="604838"/>
            <a:ext cx="3297237" cy="830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indent="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lt-LT" altLang="en-US" sz="2800" b="1">
                <a:ea typeface="Calibri" panose="020F0502020204030204" pitchFamily="34" charset="0"/>
                <a:cs typeface="Calibri" panose="020F0502020204030204" pitchFamily="34" charset="0"/>
              </a:rPr>
              <a:t>Orgrafo pavyzdys:</a:t>
            </a:r>
            <a:endParaRPr lang="en-US" altLang="en-US" sz="2800"/>
          </a:p>
          <a:p>
            <a:endParaRPr lang="en-US" altLang="en-US"/>
          </a:p>
        </p:txBody>
      </p:sp>
      <p:sp>
        <p:nvSpPr>
          <p:cNvPr id="4103" name="Rectangle 38"/>
          <p:cNvSpPr>
            <a:spLocks noChangeArrowheads="1"/>
          </p:cNvSpPr>
          <p:nvPr/>
        </p:nvSpPr>
        <p:spPr bwMode="auto">
          <a:xfrm>
            <a:off x="152400" y="6096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4104" name="Rectangle 40"/>
          <p:cNvSpPr>
            <a:spLocks noChangeArrowheads="1"/>
          </p:cNvSpPr>
          <p:nvPr/>
        </p:nvSpPr>
        <p:spPr bwMode="auto">
          <a:xfrm>
            <a:off x="152400" y="6096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4105" name="TextBox 34"/>
          <p:cNvSpPr txBox="1">
            <a:spLocks noChangeArrowheads="1"/>
          </p:cNvSpPr>
          <p:nvPr/>
        </p:nvSpPr>
        <p:spPr bwMode="auto">
          <a:xfrm>
            <a:off x="107950" y="4076700"/>
            <a:ext cx="8885238" cy="2554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lt-LT" altLang="lt-LT" dirty="0"/>
              <a:t>Orientuotasis grafas turi penkias užduotis (viršūnes) ir dvi fiktyvias užduotis: PRADŽIĄ ir PABAIGĄ, kurių vykdymo trukmė yra nulis. </a:t>
            </a:r>
          </a:p>
          <a:p>
            <a:pPr eaLnBrk="1" hangingPunct="1"/>
            <a:endParaRPr lang="lt-LT" altLang="lt-LT" dirty="0"/>
          </a:p>
          <a:p>
            <a:pPr eaLnBrk="1" hangingPunct="1"/>
            <a:r>
              <a:rPr lang="lt-LT" altLang="lt-LT" dirty="0"/>
              <a:t>Taip pat turi aštuonis lankus (nuoseklumo sąryšius). </a:t>
            </a:r>
          </a:p>
          <a:p>
            <a:pPr eaLnBrk="1" hangingPunct="1"/>
            <a:endParaRPr lang="lt-LT" altLang="lt-LT" dirty="0"/>
          </a:p>
          <a:p>
            <a:pPr eaLnBrk="1" hangingPunct="1"/>
            <a:r>
              <a:rPr lang="lt-LT" altLang="lt-LT" dirty="0"/>
              <a:t>Užrašas A(6) reiškia, kad užduoties A vykdymas trunka 6 laiko vienetus.</a:t>
            </a:r>
          </a:p>
          <a:p>
            <a:pPr eaLnBrk="1" hangingPunct="1"/>
            <a:endParaRPr lang="lt-LT" altLang="lt-LT" dirty="0"/>
          </a:p>
          <a:p>
            <a:pPr eaLnBrk="1" hangingPunct="1"/>
            <a:r>
              <a:rPr lang="lt-LT" altLang="lt-LT" dirty="0"/>
              <a:t>A(6) </a:t>
            </a:r>
            <a:r>
              <a:rPr lang="lt-LT" altLang="lt-LT" dirty="0" smtClean="0"/>
              <a:t>vykdoma prieš D(2). </a:t>
            </a:r>
            <a:endParaRPr lang="en-US" altLang="lt-LT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05" grpId="0" build="p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5496" y="260648"/>
            <a:ext cx="5472608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/>
              <a:t>Taikysime algoritmą, panašų į </a:t>
            </a:r>
            <a:r>
              <a:rPr lang="lt-LT" sz="2800" dirty="0" err="1" smtClean="0"/>
              <a:t>priešsrovio</a:t>
            </a:r>
            <a:r>
              <a:rPr lang="lt-LT" sz="2800" dirty="0" smtClean="0"/>
              <a:t> algoritmą, tik vietoje maksimumo ieškosime minimumą. Mums reikės dar vienos lentelės, kurioje rašysime, kiek „kainuos“ nueiti į tikslo langelį</a:t>
            </a:r>
            <a:endParaRPr lang="lt-LT" sz="2800" dirty="0" smtClean="0">
              <a:latin typeface="+mn-lt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5663698" y="26064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251520" y="2848189"/>
            <a:ext cx="46805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>
                <a:latin typeface="+mn-lt"/>
              </a:rPr>
              <a:t>Imkime apatinę eilutę.</a:t>
            </a:r>
            <a:endParaRPr lang="lt-LT" sz="2800" b="0" dirty="0" smtClean="0">
              <a:latin typeface="+mn-lt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5970978"/>
              </p:ext>
            </p:extLst>
          </p:nvPr>
        </p:nvGraphicFramePr>
        <p:xfrm>
          <a:off x="395536" y="350100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9" name="Right Arrow 8"/>
          <p:cNvSpPr/>
          <p:nvPr/>
        </p:nvSpPr>
        <p:spPr>
          <a:xfrm>
            <a:off x="814010" y="5025722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0" name="Right Arrow 9"/>
          <p:cNvSpPr/>
          <p:nvPr/>
        </p:nvSpPr>
        <p:spPr>
          <a:xfrm>
            <a:off x="1304492" y="5025722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1" name="Right Arrow 10"/>
          <p:cNvSpPr/>
          <p:nvPr/>
        </p:nvSpPr>
        <p:spPr>
          <a:xfrm>
            <a:off x="1835696" y="5038268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2" name="Right Arrow 11"/>
          <p:cNvSpPr/>
          <p:nvPr/>
        </p:nvSpPr>
        <p:spPr>
          <a:xfrm>
            <a:off x="2326178" y="5025722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3" name="Right Arrow 12"/>
          <p:cNvSpPr/>
          <p:nvPr/>
        </p:nvSpPr>
        <p:spPr>
          <a:xfrm>
            <a:off x="2857382" y="5011891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5551468"/>
              </p:ext>
            </p:extLst>
          </p:nvPr>
        </p:nvGraphicFramePr>
        <p:xfrm>
          <a:off x="5663698" y="2474650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7" name="Up Arrow 6"/>
          <p:cNvSpPr/>
          <p:nvPr/>
        </p:nvSpPr>
        <p:spPr>
          <a:xfrm>
            <a:off x="2929390" y="5445224"/>
            <a:ext cx="490482" cy="864096"/>
          </a:xfrm>
          <a:prstGeom prst="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8" name="TextBox 7"/>
          <p:cNvSpPr txBox="1"/>
          <p:nvPr/>
        </p:nvSpPr>
        <p:spPr>
          <a:xfrm>
            <a:off x="3707904" y="5459407"/>
            <a:ext cx="49801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/>
              <a:t>Jei esame čia, reikės pridėti 26</a:t>
            </a:r>
            <a:endParaRPr lang="lt-LT" sz="2800" dirty="0"/>
          </a:p>
        </p:txBody>
      </p:sp>
      <p:graphicFrame>
        <p:nvGraphicFramePr>
          <p:cNvPr id="22" name="Table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749413"/>
              </p:ext>
            </p:extLst>
          </p:nvPr>
        </p:nvGraphicFramePr>
        <p:xfrm>
          <a:off x="5663698" y="2474650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54992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4" grpId="0"/>
      <p:bldP spid="9" grpId="0" animBg="1"/>
      <p:bldP spid="10" grpId="0" animBg="1"/>
      <p:bldP spid="11" grpId="0" animBg="1"/>
      <p:bldP spid="12" grpId="0" animBg="1"/>
      <p:bldP spid="13" grpId="0" animBg="1"/>
      <p:bldP spid="7" grpId="0" animBg="1"/>
      <p:bldP spid="8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5496" y="260648"/>
            <a:ext cx="5472608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/>
              <a:t>Pritaikykime </a:t>
            </a:r>
            <a:r>
              <a:rPr lang="lt-LT" sz="2800" dirty="0" err="1" smtClean="0"/>
              <a:t>priešsrovio</a:t>
            </a:r>
            <a:r>
              <a:rPr lang="lt-LT" sz="2800" dirty="0" smtClean="0"/>
              <a:t> algoritmo modifikaciją šiam uždaviniui spręsti. Mums reikės dar vienos lentelės, kurioje rašysime, kiek „kainuos“ nueiti į tikslo langelį</a:t>
            </a:r>
            <a:endParaRPr lang="lt-LT" sz="2800" dirty="0" smtClean="0">
              <a:latin typeface="+mn-lt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5663698" y="26064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251520" y="2848189"/>
            <a:ext cx="46805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>
                <a:latin typeface="+mn-lt"/>
              </a:rPr>
              <a:t>Imkime apatinę eilutę.</a:t>
            </a:r>
            <a:endParaRPr lang="lt-LT" sz="2800" b="0" dirty="0" smtClean="0">
              <a:latin typeface="+mn-lt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/>
          </p:nvPr>
        </p:nvGraphicFramePr>
        <p:xfrm>
          <a:off x="395536" y="350100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9" name="Right Arrow 8"/>
          <p:cNvSpPr/>
          <p:nvPr/>
        </p:nvSpPr>
        <p:spPr>
          <a:xfrm>
            <a:off x="814010" y="5025722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0" name="Right Arrow 9"/>
          <p:cNvSpPr/>
          <p:nvPr/>
        </p:nvSpPr>
        <p:spPr>
          <a:xfrm>
            <a:off x="1304492" y="5025722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1" name="Right Arrow 10"/>
          <p:cNvSpPr/>
          <p:nvPr/>
        </p:nvSpPr>
        <p:spPr>
          <a:xfrm>
            <a:off x="1835696" y="5038268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2" name="Right Arrow 11"/>
          <p:cNvSpPr/>
          <p:nvPr/>
        </p:nvSpPr>
        <p:spPr>
          <a:xfrm>
            <a:off x="2326178" y="5025722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3" name="Right Arrow 12"/>
          <p:cNvSpPr/>
          <p:nvPr/>
        </p:nvSpPr>
        <p:spPr>
          <a:xfrm>
            <a:off x="2857382" y="5011891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6063753"/>
              </p:ext>
            </p:extLst>
          </p:nvPr>
        </p:nvGraphicFramePr>
        <p:xfrm>
          <a:off x="5663698" y="2474650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7" name="Up Arrow 6"/>
          <p:cNvSpPr/>
          <p:nvPr/>
        </p:nvSpPr>
        <p:spPr>
          <a:xfrm>
            <a:off x="2438908" y="5445174"/>
            <a:ext cx="490482" cy="864096"/>
          </a:xfrm>
          <a:prstGeom prst="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3131840" y="5657942"/>
                <a:ext cx="5874441" cy="9541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2800" dirty="0" smtClean="0"/>
                  <a:t>Jei esame čia, galime eiti tik į dešinę. Iki darbų pabaigos </a:t>
                </a:r>
                <a14:m>
                  <m:oMath xmlns:m="http://schemas.openxmlformats.org/officeDocument/2006/math"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14+26</m:t>
                    </m:r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=40</m:t>
                    </m:r>
                  </m:oMath>
                </a14:m>
                <a:endParaRPr lang="lt-LT" sz="2800" dirty="0"/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31840" y="5657942"/>
                <a:ext cx="5874441" cy="954107"/>
              </a:xfrm>
              <a:prstGeom prst="rect">
                <a:avLst/>
              </a:prstGeom>
              <a:blipFill>
                <a:blip r:embed="rId2"/>
                <a:stretch>
                  <a:fillRect l="-2181" t="-6369" b="-16561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22" name="Table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1570637"/>
              </p:ext>
            </p:extLst>
          </p:nvPr>
        </p:nvGraphicFramePr>
        <p:xfrm>
          <a:off x="5663698" y="2474650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29653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5496" y="260648"/>
            <a:ext cx="5472608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/>
              <a:t>Pritaikykime </a:t>
            </a:r>
            <a:r>
              <a:rPr lang="lt-LT" sz="2800" dirty="0" err="1" smtClean="0"/>
              <a:t>priešsrovio</a:t>
            </a:r>
            <a:r>
              <a:rPr lang="lt-LT" sz="2800" dirty="0" smtClean="0"/>
              <a:t> algoritmo modifikaciją šiam uždaviniui spręsti. Mums reikės dar vienos lentelės, kurioje rašysime, kiek „kainuos“ nueiti į tikslo langelį</a:t>
            </a:r>
            <a:endParaRPr lang="lt-LT" sz="2800" dirty="0" smtClean="0">
              <a:latin typeface="+mn-lt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5663698" y="26064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251520" y="2848189"/>
            <a:ext cx="46805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>
                <a:latin typeface="+mn-lt"/>
              </a:rPr>
              <a:t>Imkime apatinę eilutę.</a:t>
            </a:r>
            <a:endParaRPr lang="lt-LT" sz="2800" b="0" dirty="0" smtClean="0">
              <a:latin typeface="+mn-lt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/>
          </p:nvPr>
        </p:nvGraphicFramePr>
        <p:xfrm>
          <a:off x="395536" y="350100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9" name="Right Arrow 8"/>
          <p:cNvSpPr/>
          <p:nvPr/>
        </p:nvSpPr>
        <p:spPr>
          <a:xfrm>
            <a:off x="814010" y="5025722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0" name="Right Arrow 9"/>
          <p:cNvSpPr/>
          <p:nvPr/>
        </p:nvSpPr>
        <p:spPr>
          <a:xfrm>
            <a:off x="1304492" y="5025722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1" name="Right Arrow 10"/>
          <p:cNvSpPr/>
          <p:nvPr/>
        </p:nvSpPr>
        <p:spPr>
          <a:xfrm>
            <a:off x="1835696" y="5038268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2" name="Right Arrow 11"/>
          <p:cNvSpPr/>
          <p:nvPr/>
        </p:nvSpPr>
        <p:spPr>
          <a:xfrm>
            <a:off x="2326178" y="5025722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3" name="Right Arrow 12"/>
          <p:cNvSpPr/>
          <p:nvPr/>
        </p:nvSpPr>
        <p:spPr>
          <a:xfrm>
            <a:off x="2857382" y="5011891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988732"/>
              </p:ext>
            </p:extLst>
          </p:nvPr>
        </p:nvGraphicFramePr>
        <p:xfrm>
          <a:off x="5663698" y="2474650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7" name="Up Arrow 6"/>
          <p:cNvSpPr/>
          <p:nvPr/>
        </p:nvSpPr>
        <p:spPr>
          <a:xfrm>
            <a:off x="1907704" y="5443713"/>
            <a:ext cx="490482" cy="864096"/>
          </a:xfrm>
          <a:prstGeom prst="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2562521" y="5589240"/>
                <a:ext cx="5874441" cy="9541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2800" dirty="0" smtClean="0"/>
                  <a:t>Jei esame čia, galime eiti tik į dešinę. Iki darbų pabaigos </a:t>
                </a:r>
                <a14:m>
                  <m:oMath xmlns:m="http://schemas.openxmlformats.org/officeDocument/2006/math"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40</m:t>
                    </m:r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11=51</m:t>
                    </m:r>
                  </m:oMath>
                </a14:m>
                <a:endParaRPr lang="lt-LT" sz="2800" dirty="0"/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2521" y="5589240"/>
                <a:ext cx="5874441" cy="954107"/>
              </a:xfrm>
              <a:prstGeom prst="rect">
                <a:avLst/>
              </a:prstGeom>
              <a:blipFill>
                <a:blip r:embed="rId2"/>
                <a:stretch>
                  <a:fillRect l="-2075" t="-7051" b="-17308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22" name="Table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5861311"/>
              </p:ext>
            </p:extLst>
          </p:nvPr>
        </p:nvGraphicFramePr>
        <p:xfrm>
          <a:off x="5663698" y="2474650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51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16" name="TextBox 15"/>
          <p:cNvSpPr txBox="1"/>
          <p:nvPr/>
        </p:nvSpPr>
        <p:spPr>
          <a:xfrm>
            <a:off x="4716015" y="4725248"/>
            <a:ext cx="422517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>
                <a:solidFill>
                  <a:srgbClr val="FF0000"/>
                </a:solidFill>
                <a:latin typeface="+mn-lt"/>
              </a:rPr>
              <a:t>Užpildykime apatinę eilutę.</a:t>
            </a:r>
            <a:endParaRPr lang="lt-LT" sz="2800" b="0" dirty="0" smtClean="0">
              <a:solidFill>
                <a:srgbClr val="FF0000"/>
              </a:solidFill>
              <a:latin typeface="+mn-lt"/>
            </a:endParaRPr>
          </a:p>
        </p:txBody>
      </p:sp>
      <p:graphicFrame>
        <p:nvGraphicFramePr>
          <p:cNvPr id="17" name="Table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5708577"/>
              </p:ext>
            </p:extLst>
          </p:nvPr>
        </p:nvGraphicFramePr>
        <p:xfrm>
          <a:off x="5663698" y="2475516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51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44744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5663698" y="26064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7" name="Up Arrow 6"/>
          <p:cNvSpPr/>
          <p:nvPr/>
        </p:nvSpPr>
        <p:spPr>
          <a:xfrm rot="16200000">
            <a:off x="3927594" y="2062959"/>
            <a:ext cx="490482" cy="864096"/>
          </a:xfrm>
          <a:prstGeom prst="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260387" y="3707504"/>
                <a:ext cx="4023582" cy="9541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2800" dirty="0" smtClean="0"/>
                  <a:t>Jei esame čia, galime eiti tik į apačią. </a:t>
                </a:r>
                <a14:m>
                  <m:oMath xmlns:m="http://schemas.openxmlformats.org/officeDocument/2006/math"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6+26</m:t>
                    </m:r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32</m:t>
                    </m:r>
                  </m:oMath>
                </a14:m>
                <a:endParaRPr lang="lt-LT" sz="2800" dirty="0"/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0387" y="3707504"/>
                <a:ext cx="4023582" cy="954107"/>
              </a:xfrm>
              <a:prstGeom prst="rect">
                <a:avLst/>
              </a:prstGeom>
              <a:blipFill>
                <a:blip r:embed="rId2"/>
                <a:stretch>
                  <a:fillRect l="-3182" t="-6369" b="-16561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7" name="Table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4795188"/>
              </p:ext>
            </p:extLst>
          </p:nvPr>
        </p:nvGraphicFramePr>
        <p:xfrm>
          <a:off x="5652120" y="247335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51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18" name="TextBox 17"/>
          <p:cNvSpPr txBox="1"/>
          <p:nvPr/>
        </p:nvSpPr>
        <p:spPr>
          <a:xfrm>
            <a:off x="267709" y="54155"/>
            <a:ext cx="468052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>
                <a:latin typeface="+mn-lt"/>
              </a:rPr>
              <a:t>Iš dešinėje esančio stulpelio langelio galime eiti tik į apačią</a:t>
            </a:r>
            <a:endParaRPr lang="lt-LT" sz="2800" b="0" dirty="0" smtClean="0">
              <a:latin typeface="+mn-lt"/>
            </a:endParaRPr>
          </a:p>
        </p:txBody>
      </p:sp>
      <p:graphicFrame>
        <p:nvGraphicFramePr>
          <p:cNvPr id="19" name="Table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677228"/>
              </p:ext>
            </p:extLst>
          </p:nvPr>
        </p:nvGraphicFramePr>
        <p:xfrm>
          <a:off x="533311" y="1331436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20" name="Right Arrow 19"/>
          <p:cNvSpPr/>
          <p:nvPr/>
        </p:nvSpPr>
        <p:spPr>
          <a:xfrm rot="5400000">
            <a:off x="3197607" y="1691476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23" name="Right Arrow 22"/>
          <p:cNvSpPr/>
          <p:nvPr/>
        </p:nvSpPr>
        <p:spPr>
          <a:xfrm rot="5400000">
            <a:off x="3205272" y="2173828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24" name="Right Arrow 23"/>
          <p:cNvSpPr/>
          <p:nvPr/>
        </p:nvSpPr>
        <p:spPr>
          <a:xfrm rot="5400000">
            <a:off x="3269615" y="2641018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graphicFrame>
        <p:nvGraphicFramePr>
          <p:cNvPr id="25" name="Table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1738747"/>
              </p:ext>
            </p:extLst>
          </p:nvPr>
        </p:nvGraphicFramePr>
        <p:xfrm>
          <a:off x="5652120" y="247939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51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26" name="TextBox 25"/>
          <p:cNvSpPr txBox="1"/>
          <p:nvPr/>
        </p:nvSpPr>
        <p:spPr>
          <a:xfrm>
            <a:off x="2339753" y="5229573"/>
            <a:ext cx="61693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>
                <a:solidFill>
                  <a:srgbClr val="FF0000"/>
                </a:solidFill>
                <a:latin typeface="+mn-lt"/>
              </a:rPr>
              <a:t>Užpildykime paskutinį stulpelį.</a:t>
            </a:r>
            <a:endParaRPr lang="lt-LT" sz="2800" b="0" dirty="0" smtClean="0">
              <a:solidFill>
                <a:srgbClr val="FF0000"/>
              </a:solidFill>
              <a:latin typeface="+mn-lt"/>
            </a:endParaRPr>
          </a:p>
        </p:txBody>
      </p:sp>
      <p:graphicFrame>
        <p:nvGraphicFramePr>
          <p:cNvPr id="27" name="Table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4958542"/>
              </p:ext>
            </p:extLst>
          </p:nvPr>
        </p:nvGraphicFramePr>
        <p:xfrm>
          <a:off x="5652120" y="247335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51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98674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5663698" y="26064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107504" y="3578565"/>
                <a:ext cx="4896544" cy="267765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2800" dirty="0" smtClean="0"/>
                  <a:t>Jei esame čia, galime eiti tik į dešinę, ir tai mums kainuos </a:t>
                </a:r>
                <a14:m>
                  <m:oMath xmlns:m="http://schemas.openxmlformats.org/officeDocument/2006/math"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8+32</m:t>
                    </m:r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40</m:t>
                    </m:r>
                  </m:oMath>
                </a14:m>
                <a:r>
                  <a:rPr lang="lt-LT" sz="2800" dirty="0" smtClean="0"/>
                  <a:t>, arba į apačią, tai kainuos</a:t>
                </a:r>
              </a:p>
              <a:p>
                <a14:m>
                  <m:oMath xmlns:m="http://schemas.openxmlformats.org/officeDocument/2006/math">
                    <m:r>
                      <a:rPr lang="lt-LT" sz="2800" i="1">
                        <a:latin typeface="Cambria Math" panose="02040503050406030204" pitchFamily="18" charset="0"/>
                      </a:rPr>
                      <m:t>8+</m:t>
                    </m:r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40</m:t>
                    </m:r>
                    <m:r>
                      <a:rPr lang="en-US" sz="28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lt-LT" sz="2800" i="1">
                        <a:latin typeface="Cambria Math" panose="02040503050406030204" pitchFamily="18" charset="0"/>
                      </a:rPr>
                      <m:t>4</m:t>
                    </m:r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8</m:t>
                    </m:r>
                  </m:oMath>
                </a14:m>
                <a:r>
                  <a:rPr lang="lt-LT" sz="2800" dirty="0" smtClean="0"/>
                  <a:t>. Išsirenkame geriausią variantą </a:t>
                </a:r>
                <a:endParaRPr lang="lt-LT" sz="2800" dirty="0"/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7504" y="3578565"/>
                <a:ext cx="4896544" cy="2677656"/>
              </a:xfrm>
              <a:prstGeom prst="rect">
                <a:avLst/>
              </a:prstGeom>
              <a:blipFill>
                <a:blip r:embed="rId2"/>
                <a:stretch>
                  <a:fillRect l="-2615" t="-2278" b="-5467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7" name="Table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660838"/>
              </p:ext>
            </p:extLst>
          </p:nvPr>
        </p:nvGraphicFramePr>
        <p:xfrm>
          <a:off x="5652120" y="247335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51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14" name="TextBox 13"/>
          <p:cNvSpPr txBox="1"/>
          <p:nvPr/>
        </p:nvSpPr>
        <p:spPr>
          <a:xfrm>
            <a:off x="467544" y="260648"/>
            <a:ext cx="496855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>
                <a:latin typeface="+mn-lt"/>
              </a:rPr>
              <a:t>Iš bet kokio kito langelio galime eiti tik į apačią arba dešinę</a:t>
            </a:r>
            <a:endParaRPr lang="lt-LT" sz="2800" b="0" dirty="0" smtClean="0">
              <a:latin typeface="+mn-lt"/>
            </a:endParaRPr>
          </a:p>
        </p:txBody>
      </p:sp>
      <p:graphicFrame>
        <p:nvGraphicFramePr>
          <p:cNvPr id="15" name="Table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3444025"/>
              </p:ext>
            </p:extLst>
          </p:nvPr>
        </p:nvGraphicFramePr>
        <p:xfrm>
          <a:off x="390456" y="1394491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16" name="Right Arrow 15"/>
          <p:cNvSpPr/>
          <p:nvPr/>
        </p:nvSpPr>
        <p:spPr>
          <a:xfrm>
            <a:off x="2806866" y="2461656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21" name="Right Arrow 20"/>
          <p:cNvSpPr/>
          <p:nvPr/>
        </p:nvSpPr>
        <p:spPr>
          <a:xfrm rot="5400000">
            <a:off x="2590842" y="2728282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22" name="Right Arrow 21"/>
          <p:cNvSpPr/>
          <p:nvPr/>
        </p:nvSpPr>
        <p:spPr>
          <a:xfrm>
            <a:off x="8100392" y="3578565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28" name="Right Arrow 27"/>
          <p:cNvSpPr/>
          <p:nvPr/>
        </p:nvSpPr>
        <p:spPr>
          <a:xfrm rot="5400000">
            <a:off x="7884368" y="3845191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graphicFrame>
        <p:nvGraphicFramePr>
          <p:cNvPr id="27" name="Table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5534298"/>
              </p:ext>
            </p:extLst>
          </p:nvPr>
        </p:nvGraphicFramePr>
        <p:xfrm>
          <a:off x="5652120" y="247335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51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91138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5663698" y="26064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107504" y="3578565"/>
                <a:ext cx="4896544" cy="267765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2800" dirty="0" smtClean="0"/>
                  <a:t>Jei esame čia, galime eiti tik į dešinę, ir tai mums kainuos </a:t>
                </a:r>
              </a:p>
              <a:p>
                <a14:m>
                  <m:oMath xmlns:m="http://schemas.openxmlformats.org/officeDocument/2006/math"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9+43</m:t>
                    </m:r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52</m:t>
                    </m:r>
                  </m:oMath>
                </a14:m>
                <a:r>
                  <a:rPr lang="lt-LT" sz="2800" dirty="0" smtClean="0"/>
                  <a:t>, arba į apačią, tai kainuos</a:t>
                </a:r>
              </a:p>
              <a:p>
                <a14:m>
                  <m:oMath xmlns:m="http://schemas.openxmlformats.org/officeDocument/2006/math"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9</m:t>
                    </m:r>
                    <m:r>
                      <a:rPr lang="lt-LT" sz="2800" i="1">
                        <a:latin typeface="Cambria Math" panose="02040503050406030204" pitchFamily="18" charset="0"/>
                      </a:rPr>
                      <m:t>+</m:t>
                    </m:r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40</m:t>
                    </m:r>
                    <m:r>
                      <a:rPr lang="en-US" sz="28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lt-LT" sz="2800" i="1">
                        <a:latin typeface="Cambria Math" panose="02040503050406030204" pitchFamily="18" charset="0"/>
                      </a:rPr>
                      <m:t>4</m:t>
                    </m:r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9</m:t>
                    </m:r>
                  </m:oMath>
                </a14:m>
                <a:r>
                  <a:rPr lang="lt-LT" sz="2800" dirty="0" smtClean="0"/>
                  <a:t>. Išsirenkame geriausią variantą </a:t>
                </a:r>
                <a:endParaRPr lang="lt-LT" sz="2800" dirty="0"/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7504" y="3578565"/>
                <a:ext cx="4896544" cy="2677656"/>
              </a:xfrm>
              <a:prstGeom prst="rect">
                <a:avLst/>
              </a:prstGeom>
              <a:blipFill>
                <a:blip r:embed="rId2"/>
                <a:stretch>
                  <a:fillRect l="-2615" t="-2278" b="-5467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7" name="Table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0864796"/>
              </p:ext>
            </p:extLst>
          </p:nvPr>
        </p:nvGraphicFramePr>
        <p:xfrm>
          <a:off x="5652120" y="247335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51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14" name="TextBox 13"/>
          <p:cNvSpPr txBox="1"/>
          <p:nvPr/>
        </p:nvSpPr>
        <p:spPr>
          <a:xfrm>
            <a:off x="467544" y="260648"/>
            <a:ext cx="496855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>
                <a:latin typeface="+mn-lt"/>
              </a:rPr>
              <a:t>Iš bet kokio kito langelio galime eiti tik į apačią arba dešinę</a:t>
            </a:r>
            <a:endParaRPr lang="lt-LT" sz="2800" b="0" dirty="0" smtClean="0">
              <a:latin typeface="+mn-lt"/>
            </a:endParaRPr>
          </a:p>
        </p:txBody>
      </p:sp>
      <p:graphicFrame>
        <p:nvGraphicFramePr>
          <p:cNvPr id="15" name="Table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4466960"/>
              </p:ext>
            </p:extLst>
          </p:nvPr>
        </p:nvGraphicFramePr>
        <p:xfrm>
          <a:off x="390456" y="1394491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16" name="Right Arrow 15"/>
          <p:cNvSpPr/>
          <p:nvPr/>
        </p:nvSpPr>
        <p:spPr>
          <a:xfrm>
            <a:off x="2870631" y="2017440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21" name="Right Arrow 20"/>
          <p:cNvSpPr/>
          <p:nvPr/>
        </p:nvSpPr>
        <p:spPr>
          <a:xfrm rot="5400000">
            <a:off x="2583648" y="2252644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22" name="Right Arrow 21"/>
          <p:cNvSpPr/>
          <p:nvPr/>
        </p:nvSpPr>
        <p:spPr>
          <a:xfrm>
            <a:off x="8100392" y="3075752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28" name="Right Arrow 27"/>
          <p:cNvSpPr/>
          <p:nvPr/>
        </p:nvSpPr>
        <p:spPr>
          <a:xfrm rot="5400000">
            <a:off x="7812360" y="3315750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graphicFrame>
        <p:nvGraphicFramePr>
          <p:cNvPr id="27" name="Table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7687932"/>
              </p:ext>
            </p:extLst>
          </p:nvPr>
        </p:nvGraphicFramePr>
        <p:xfrm>
          <a:off x="5663698" y="247335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51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555316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5663698" y="26064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107504" y="3578565"/>
                <a:ext cx="4896544" cy="267765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2800" dirty="0" smtClean="0"/>
                  <a:t>Jei esame čia, galime eiti tik į dešinę, ir tai mums kainuos </a:t>
                </a:r>
              </a:p>
              <a:p>
                <a14:m>
                  <m:oMath xmlns:m="http://schemas.openxmlformats.org/officeDocument/2006/math"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17+74</m:t>
                    </m:r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91</m:t>
                    </m:r>
                  </m:oMath>
                </a14:m>
                <a:r>
                  <a:rPr lang="lt-LT" sz="2800" dirty="0" smtClean="0"/>
                  <a:t>, arba į apačią, tai kainuos</a:t>
                </a:r>
              </a:p>
              <a:p>
                <a14:m>
                  <m:oMath xmlns:m="http://schemas.openxmlformats.org/officeDocument/2006/math"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17</m:t>
                    </m:r>
                    <m:r>
                      <a:rPr lang="lt-LT" sz="2800" i="1">
                        <a:latin typeface="Cambria Math" panose="02040503050406030204" pitchFamily="18" charset="0"/>
                      </a:rPr>
                      <m:t>+</m:t>
                    </m:r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49</m:t>
                    </m:r>
                    <m:r>
                      <a:rPr lang="en-US" sz="28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lt-LT" sz="2800" i="1" smtClean="0">
                        <a:latin typeface="Cambria Math" panose="02040503050406030204" pitchFamily="18" charset="0"/>
                      </a:rPr>
                      <m:t>6</m:t>
                    </m:r>
                    <m:r>
                      <a:rPr lang="lt-LT" sz="2800" b="0" i="1" smtClean="0">
                        <a:latin typeface="Cambria Math" panose="02040503050406030204" pitchFamily="18" charset="0"/>
                      </a:rPr>
                      <m:t>6</m:t>
                    </m:r>
                  </m:oMath>
                </a14:m>
                <a:r>
                  <a:rPr lang="lt-LT" sz="2800" dirty="0" smtClean="0"/>
                  <a:t>. Išsirenkame geriausią variantą </a:t>
                </a:r>
                <a:endParaRPr lang="lt-LT" sz="2800" dirty="0"/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7504" y="3578565"/>
                <a:ext cx="4896544" cy="2677656"/>
              </a:xfrm>
              <a:prstGeom prst="rect">
                <a:avLst/>
              </a:prstGeom>
              <a:blipFill>
                <a:blip r:embed="rId2"/>
                <a:stretch>
                  <a:fillRect l="-2615" t="-2278" r="-1370" b="-5467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7" name="Table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2646004"/>
              </p:ext>
            </p:extLst>
          </p:nvPr>
        </p:nvGraphicFramePr>
        <p:xfrm>
          <a:off x="5652120" y="247335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51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14" name="TextBox 13"/>
          <p:cNvSpPr txBox="1"/>
          <p:nvPr/>
        </p:nvSpPr>
        <p:spPr>
          <a:xfrm>
            <a:off x="467544" y="260648"/>
            <a:ext cx="496855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>
                <a:latin typeface="+mn-lt"/>
              </a:rPr>
              <a:t>Iš bet kokio kito langelio galime eiti tik į apačią arba dešinę</a:t>
            </a:r>
            <a:endParaRPr lang="lt-LT" sz="2800" b="0" dirty="0" smtClean="0">
              <a:latin typeface="+mn-lt"/>
            </a:endParaRPr>
          </a:p>
        </p:txBody>
      </p:sp>
      <p:graphicFrame>
        <p:nvGraphicFramePr>
          <p:cNvPr id="15" name="Table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0735269"/>
              </p:ext>
            </p:extLst>
          </p:nvPr>
        </p:nvGraphicFramePr>
        <p:xfrm>
          <a:off x="390456" y="1394491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16" name="Right Arrow 15"/>
          <p:cNvSpPr/>
          <p:nvPr/>
        </p:nvSpPr>
        <p:spPr>
          <a:xfrm>
            <a:off x="2879812" y="1568127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21" name="Right Arrow 20"/>
          <p:cNvSpPr/>
          <p:nvPr/>
        </p:nvSpPr>
        <p:spPr>
          <a:xfrm rot="5400000">
            <a:off x="2555776" y="1873424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22" name="Right Arrow 21"/>
          <p:cNvSpPr/>
          <p:nvPr/>
        </p:nvSpPr>
        <p:spPr>
          <a:xfrm>
            <a:off x="8100392" y="2636912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28" name="Right Arrow 27"/>
          <p:cNvSpPr/>
          <p:nvPr/>
        </p:nvSpPr>
        <p:spPr>
          <a:xfrm rot="5400000">
            <a:off x="7812360" y="2852936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graphicFrame>
        <p:nvGraphicFramePr>
          <p:cNvPr id="27" name="Table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7744708"/>
              </p:ext>
            </p:extLst>
          </p:nvPr>
        </p:nvGraphicFramePr>
        <p:xfrm>
          <a:off x="5652120" y="247335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51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5433396" y="4585719"/>
            <a:ext cx="3710603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>
                <a:solidFill>
                  <a:srgbClr val="FF0000"/>
                </a:solidFill>
              </a:rPr>
              <a:t>Užpildome likusius langelius. Einame iš apačios į viršų ir iš dešinės į kairę.</a:t>
            </a:r>
            <a:endParaRPr lang="lt-LT" sz="2800" dirty="0">
              <a:solidFill>
                <a:srgbClr val="FF0000"/>
              </a:solidFill>
            </a:endParaRPr>
          </a:p>
        </p:txBody>
      </p:sp>
      <p:graphicFrame>
        <p:nvGraphicFramePr>
          <p:cNvPr id="13" name="Table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36473"/>
              </p:ext>
            </p:extLst>
          </p:nvPr>
        </p:nvGraphicFramePr>
        <p:xfrm>
          <a:off x="5652120" y="2473358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51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8203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0440846"/>
              </p:ext>
            </p:extLst>
          </p:nvPr>
        </p:nvGraphicFramePr>
        <p:xfrm>
          <a:off x="611560" y="1099405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251520" y="3356992"/>
            <a:ext cx="727280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/>
              <a:t>Pradedame kairiajame viršutiniame kampe.</a:t>
            </a:r>
            <a:endParaRPr lang="lt-LT" sz="2800" dirty="0"/>
          </a:p>
        </p:txBody>
      </p:sp>
      <p:sp>
        <p:nvSpPr>
          <p:cNvPr id="14" name="TextBox 13"/>
          <p:cNvSpPr txBox="1"/>
          <p:nvPr/>
        </p:nvSpPr>
        <p:spPr>
          <a:xfrm>
            <a:off x="467544" y="260648"/>
            <a:ext cx="496855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>
                <a:latin typeface="+mn-lt"/>
              </a:rPr>
              <a:t>Turime dvi matricas</a:t>
            </a:r>
            <a:endParaRPr lang="lt-LT" sz="2800" b="0" dirty="0" smtClean="0">
              <a:latin typeface="+mn-lt"/>
            </a:endParaRPr>
          </a:p>
        </p:txBody>
      </p:sp>
      <p:graphicFrame>
        <p:nvGraphicFramePr>
          <p:cNvPr id="13" name="Table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048403"/>
              </p:ext>
            </p:extLst>
          </p:nvPr>
        </p:nvGraphicFramePr>
        <p:xfrm>
          <a:off x="4666791" y="1111854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51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graphicFrame>
        <p:nvGraphicFramePr>
          <p:cNvPr id="18" name="Table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0409407"/>
              </p:ext>
            </p:extLst>
          </p:nvPr>
        </p:nvGraphicFramePr>
        <p:xfrm>
          <a:off x="611560" y="1098445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51520" y="3933056"/>
            <a:ext cx="842493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/>
              <a:t>Žiūrime, kur labiau apsimoka eiti (matrica dešinėje). Į dešinę pigiau.</a:t>
            </a:r>
            <a:endParaRPr lang="lt-LT" sz="2800" dirty="0"/>
          </a:p>
        </p:txBody>
      </p:sp>
      <p:graphicFrame>
        <p:nvGraphicFramePr>
          <p:cNvPr id="24" name="Table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7790913"/>
              </p:ext>
            </p:extLst>
          </p:nvPr>
        </p:nvGraphicFramePr>
        <p:xfrm>
          <a:off x="611560" y="1093012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25" name="TextBox 24"/>
          <p:cNvSpPr txBox="1"/>
          <p:nvPr/>
        </p:nvSpPr>
        <p:spPr>
          <a:xfrm>
            <a:off x="251520" y="4872614"/>
            <a:ext cx="84249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/>
              <a:t>Dabar esame langelyje su skaičiumi 8 ir tęsiame.</a:t>
            </a:r>
            <a:endParaRPr lang="lt-LT" sz="2800" dirty="0"/>
          </a:p>
        </p:txBody>
      </p:sp>
      <p:graphicFrame>
        <p:nvGraphicFramePr>
          <p:cNvPr id="19" name="Table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4721750"/>
              </p:ext>
            </p:extLst>
          </p:nvPr>
        </p:nvGraphicFramePr>
        <p:xfrm>
          <a:off x="4666791" y="1111854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51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22" name="Right Arrow 21"/>
          <p:cNvSpPr/>
          <p:nvPr/>
        </p:nvSpPr>
        <p:spPr>
          <a:xfrm>
            <a:off x="5148064" y="1285367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28" name="Right Arrow 27"/>
          <p:cNvSpPr/>
          <p:nvPr/>
        </p:nvSpPr>
        <p:spPr>
          <a:xfrm rot="5400000">
            <a:off x="4860032" y="1501391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graphicFrame>
        <p:nvGraphicFramePr>
          <p:cNvPr id="23" name="Table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2042995"/>
              </p:ext>
            </p:extLst>
          </p:nvPr>
        </p:nvGraphicFramePr>
        <p:xfrm>
          <a:off x="4666791" y="1116643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51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54266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0" grpId="0"/>
      <p:bldP spid="25" grpId="0"/>
      <p:bldP spid="22" grpId="0" animBg="1"/>
      <p:bldP spid="28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9705033"/>
              </p:ext>
            </p:extLst>
          </p:nvPr>
        </p:nvGraphicFramePr>
        <p:xfrm>
          <a:off x="611560" y="1099405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14" name="TextBox 13"/>
          <p:cNvSpPr txBox="1"/>
          <p:nvPr/>
        </p:nvSpPr>
        <p:spPr>
          <a:xfrm>
            <a:off x="467544" y="260648"/>
            <a:ext cx="496855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>
                <a:latin typeface="+mn-lt"/>
              </a:rPr>
              <a:t>Turime dvi matricas</a:t>
            </a:r>
            <a:endParaRPr lang="lt-LT" sz="2800" b="0" dirty="0" smtClean="0">
              <a:latin typeface="+mn-lt"/>
            </a:endParaRPr>
          </a:p>
        </p:txBody>
      </p:sp>
      <p:graphicFrame>
        <p:nvGraphicFramePr>
          <p:cNvPr id="13" name="Table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9847771"/>
              </p:ext>
            </p:extLst>
          </p:nvPr>
        </p:nvGraphicFramePr>
        <p:xfrm>
          <a:off x="4666791" y="1111854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51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graphicFrame>
        <p:nvGraphicFramePr>
          <p:cNvPr id="24" name="Table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0217663"/>
              </p:ext>
            </p:extLst>
          </p:nvPr>
        </p:nvGraphicFramePr>
        <p:xfrm>
          <a:off x="611560" y="1099405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25" name="TextBox 24"/>
          <p:cNvSpPr txBox="1"/>
          <p:nvPr/>
        </p:nvSpPr>
        <p:spPr>
          <a:xfrm>
            <a:off x="323528" y="3196162"/>
            <a:ext cx="842493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/>
              <a:t>Pasiekėme paskutinę eilutę, taigi galime eiti tik į dešinę. Pažymime langelius.</a:t>
            </a:r>
            <a:endParaRPr lang="lt-LT" sz="2800" dirty="0"/>
          </a:p>
        </p:txBody>
      </p:sp>
      <p:sp>
        <p:nvSpPr>
          <p:cNvPr id="22" name="Right Arrow 21"/>
          <p:cNvSpPr/>
          <p:nvPr/>
        </p:nvSpPr>
        <p:spPr>
          <a:xfrm>
            <a:off x="5652120" y="1296282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28" name="Right Arrow 27"/>
          <p:cNvSpPr/>
          <p:nvPr/>
        </p:nvSpPr>
        <p:spPr>
          <a:xfrm rot="5400000">
            <a:off x="5364088" y="1512306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graphicFrame>
        <p:nvGraphicFramePr>
          <p:cNvPr id="23" name="Table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4591616"/>
              </p:ext>
            </p:extLst>
          </p:nvPr>
        </p:nvGraphicFramePr>
        <p:xfrm>
          <a:off x="4666791" y="1111854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51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15" name="Right Arrow 14"/>
          <p:cNvSpPr/>
          <p:nvPr/>
        </p:nvSpPr>
        <p:spPr>
          <a:xfrm>
            <a:off x="5580112" y="1745762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6" name="Right Arrow 15"/>
          <p:cNvSpPr/>
          <p:nvPr/>
        </p:nvSpPr>
        <p:spPr>
          <a:xfrm rot="5400000">
            <a:off x="5292080" y="1961786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graphicFrame>
        <p:nvGraphicFramePr>
          <p:cNvPr id="17" name="Table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7412608"/>
              </p:ext>
            </p:extLst>
          </p:nvPr>
        </p:nvGraphicFramePr>
        <p:xfrm>
          <a:off x="4666791" y="1111854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51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194203"/>
              </p:ext>
            </p:extLst>
          </p:nvPr>
        </p:nvGraphicFramePr>
        <p:xfrm>
          <a:off x="611560" y="1111854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26" name="Right Arrow 25"/>
          <p:cNvSpPr/>
          <p:nvPr/>
        </p:nvSpPr>
        <p:spPr>
          <a:xfrm>
            <a:off x="5639768" y="2235196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27" name="Right Arrow 26"/>
          <p:cNvSpPr/>
          <p:nvPr/>
        </p:nvSpPr>
        <p:spPr>
          <a:xfrm rot="5400000">
            <a:off x="5351736" y="2451220"/>
            <a:ext cx="144016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graphicFrame>
        <p:nvGraphicFramePr>
          <p:cNvPr id="29" name="Table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8390984"/>
              </p:ext>
            </p:extLst>
          </p:nvPr>
        </p:nvGraphicFramePr>
        <p:xfrm>
          <a:off x="4666791" y="1119394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51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graphicFrame>
        <p:nvGraphicFramePr>
          <p:cNvPr id="30" name="Table 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0477185"/>
              </p:ext>
            </p:extLst>
          </p:nvPr>
        </p:nvGraphicFramePr>
        <p:xfrm>
          <a:off x="611560" y="1111854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graphicFrame>
        <p:nvGraphicFramePr>
          <p:cNvPr id="32" name="Table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1975060"/>
              </p:ext>
            </p:extLst>
          </p:nvPr>
        </p:nvGraphicFramePr>
        <p:xfrm>
          <a:off x="4666791" y="1126934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51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graphicFrame>
        <p:nvGraphicFramePr>
          <p:cNvPr id="33" name="Table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974790"/>
              </p:ext>
            </p:extLst>
          </p:nvPr>
        </p:nvGraphicFramePr>
        <p:xfrm>
          <a:off x="610600" y="1099405"/>
          <a:ext cx="3024336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>
                  <a:extLst>
                    <a:ext uri="{9D8B030D-6E8A-4147-A177-3AD203B41FA5}">
                      <a16:colId xmlns:a16="http://schemas.microsoft.com/office/drawing/2014/main" val="158038436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41806817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74642754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519560533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119545124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24196208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063125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9223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8664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t-LT" sz="2400" b="0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lt-LT" sz="24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78760"/>
                  </a:ext>
                </a:extLst>
              </a:tr>
            </a:tbl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294748" y="4268286"/>
            <a:ext cx="884925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/>
              <a:t>Kairėje esančios matricos pažymėtų langelių „kaina“ lygi 78</a:t>
            </a:r>
            <a:endParaRPr lang="lt-LT" sz="2800" dirty="0"/>
          </a:p>
        </p:txBody>
      </p:sp>
      <p:sp>
        <p:nvSpPr>
          <p:cNvPr id="2" name="Oval 1"/>
          <p:cNvSpPr/>
          <p:nvPr/>
        </p:nvSpPr>
        <p:spPr>
          <a:xfrm>
            <a:off x="4665831" y="1152266"/>
            <a:ext cx="504056" cy="43204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35" name="TextBox 34"/>
          <p:cNvSpPr txBox="1"/>
          <p:nvPr/>
        </p:nvSpPr>
        <p:spPr>
          <a:xfrm>
            <a:off x="324309" y="4915713"/>
            <a:ext cx="849616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dirty="0" smtClean="0"/>
              <a:t>Šią informaciją galėjome gauti iš antros matricos nesudarinėdami maršruto.</a:t>
            </a:r>
            <a:endParaRPr lang="lt-LT" sz="2800" dirty="0"/>
          </a:p>
        </p:txBody>
      </p:sp>
    </p:spTree>
    <p:extLst>
      <p:ext uri="{BB962C8B-B14F-4D97-AF65-F5344CB8AC3E}">
        <p14:creationId xmlns:p14="http://schemas.microsoft.com/office/powerpoint/2010/main" val="3651972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2" grpId="0" animBg="1"/>
      <p:bldP spid="28" grpId="0" animBg="1"/>
      <p:bldP spid="15" grpId="0" animBg="1"/>
      <p:bldP spid="16" grpId="0" animBg="1"/>
      <p:bldP spid="26" grpId="0" animBg="1"/>
      <p:bldP spid="27" grpId="0" animBg="1"/>
      <p:bldP spid="34" grpId="0"/>
      <p:bldP spid="2" grpId="0" animBg="1"/>
      <p:bldP spid="35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9512" y="260648"/>
            <a:ext cx="8640960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2800" b="1" i="1" dirty="0" smtClean="0"/>
              <a:t>Kiti uždaviniai ir klausimai pamąstymui</a:t>
            </a:r>
          </a:p>
          <a:p>
            <a:endParaRPr lang="lt-LT" sz="2800" dirty="0" smtClean="0"/>
          </a:p>
          <a:p>
            <a:pPr marL="514350" indent="-514350">
              <a:buAutoNum type="arabicPeriod"/>
            </a:pPr>
            <a:r>
              <a:rPr lang="lt-LT" sz="2800" dirty="0" smtClean="0">
                <a:latin typeface="Cambria Math" panose="02040503050406030204" pitchFamily="18" charset="0"/>
              </a:rPr>
              <a:t>Tarkime, turime užduočių sąrašą bei vykdymo trukmes, tačiau visos užduotys yra nepriklausomos (gali būti vykdomos bet kokia tvarka). Kuris iš aptartų algoritmų galėtų tikti šios užduoties sprendimui? Gal turite savo algoritmą?</a:t>
            </a:r>
          </a:p>
          <a:p>
            <a:pPr marL="514350" indent="-514350">
              <a:buAutoNum type="arabicPeriod"/>
            </a:pPr>
            <a:endParaRPr lang="lt-LT" sz="2800" dirty="0" smtClean="0">
              <a:latin typeface="Cambria Math" panose="02040503050406030204" pitchFamily="18" charset="0"/>
            </a:endParaRPr>
          </a:p>
          <a:p>
            <a:pPr marL="514350" indent="-514350">
              <a:buAutoNum type="arabicPeriod"/>
            </a:pPr>
            <a:r>
              <a:rPr lang="lt-LT" sz="2800" dirty="0" smtClean="0">
                <a:latin typeface="Cambria Math" panose="02040503050406030204" pitchFamily="18" charset="0"/>
              </a:rPr>
              <a:t> Greitesniojo vykdytojo paradokso antrajame pavyzdyje (su sumažintais laikais) pabandykite įdėti poilsio pertraukėlę vienam iš vykdytojų taip, kad bendras užduoties vykdymo laikas sumažėtų.</a:t>
            </a:r>
          </a:p>
        </p:txBody>
      </p:sp>
    </p:spTree>
    <p:extLst>
      <p:ext uri="{BB962C8B-B14F-4D97-AF65-F5344CB8AC3E}">
        <p14:creationId xmlns:p14="http://schemas.microsoft.com/office/powerpoint/2010/main" val="1582232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extBox 1"/>
          <p:cNvSpPr txBox="1">
            <a:spLocks noChangeArrowheads="1"/>
          </p:cNvSpPr>
          <p:nvPr/>
        </p:nvSpPr>
        <p:spPr bwMode="auto">
          <a:xfrm>
            <a:off x="323850" y="404813"/>
            <a:ext cx="8424863" cy="48936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lt-LT" altLang="lt-LT" sz="2400" dirty="0"/>
              <a:t>Pagrindiniai elementai būdingi tvarkaraščio sudarymui</a:t>
            </a:r>
            <a:r>
              <a:rPr lang="lt-LT" altLang="lt-LT" sz="2400" dirty="0" smtClean="0"/>
              <a:t>:</a:t>
            </a:r>
          </a:p>
          <a:p>
            <a:pPr eaLnBrk="1" hangingPunct="1"/>
            <a:endParaRPr lang="lt-LT" altLang="lt-LT" sz="2400" dirty="0"/>
          </a:p>
          <a:p>
            <a:pPr eaLnBrk="1" hangingPunct="1"/>
            <a:endParaRPr lang="en-US" altLang="lt-LT" sz="2400" dirty="0"/>
          </a:p>
          <a:p>
            <a:pPr eaLnBrk="1" hangingPunct="1"/>
            <a:r>
              <a:rPr lang="lt-LT" altLang="lt-LT" sz="2400" b="1" dirty="0"/>
              <a:t>Vykdytojai – </a:t>
            </a:r>
            <a:r>
              <a:rPr lang="lt-LT" altLang="lt-LT" sz="2400" dirty="0"/>
              <a:t>darbininkai atliekantys užduotį.  Patogumo dėlei vykdytojai bus žymimi V</a:t>
            </a:r>
            <a:r>
              <a:rPr lang="lt-LT" altLang="lt-LT" sz="2400" baseline="-25000" dirty="0"/>
              <a:t>1</a:t>
            </a:r>
            <a:r>
              <a:rPr lang="lt-LT" altLang="lt-LT" sz="2400" dirty="0"/>
              <a:t>, V</a:t>
            </a:r>
            <a:r>
              <a:rPr lang="lt-LT" altLang="lt-LT" sz="2400" baseline="-25000" dirty="0"/>
              <a:t>2</a:t>
            </a:r>
            <a:r>
              <a:rPr lang="lt-LT" altLang="lt-LT" sz="2400" dirty="0"/>
              <a:t>, V</a:t>
            </a:r>
            <a:r>
              <a:rPr lang="lt-LT" altLang="lt-LT" sz="2400" baseline="-25000" dirty="0"/>
              <a:t>3</a:t>
            </a:r>
            <a:r>
              <a:rPr lang="lt-LT" altLang="lt-LT" sz="2400" dirty="0"/>
              <a:t>,…V</a:t>
            </a:r>
            <a:r>
              <a:rPr lang="lt-LT" altLang="lt-LT" sz="2400" baseline="-25000" dirty="0"/>
              <a:t>N</a:t>
            </a:r>
            <a:r>
              <a:rPr lang="lt-LT" altLang="lt-LT" sz="2400" dirty="0"/>
              <a:t> (N yra vykdytojų skaičius).</a:t>
            </a:r>
            <a:endParaRPr lang="en-US" altLang="lt-LT" sz="2400" dirty="0"/>
          </a:p>
          <a:p>
            <a:pPr eaLnBrk="1" hangingPunct="1"/>
            <a:endParaRPr lang="lt-LT" altLang="lt-LT" sz="2400" dirty="0"/>
          </a:p>
          <a:p>
            <a:pPr eaLnBrk="1" hangingPunct="1"/>
            <a:endParaRPr lang="lt-LT" altLang="lt-LT" sz="2400" dirty="0"/>
          </a:p>
          <a:p>
            <a:pPr eaLnBrk="1" hangingPunct="1"/>
            <a:r>
              <a:rPr lang="lt-LT" altLang="lt-LT" sz="2400" b="1" dirty="0"/>
              <a:t>Užduotys –</a:t>
            </a:r>
            <a:r>
              <a:rPr lang="lt-LT" altLang="lt-LT" sz="2400" dirty="0"/>
              <a:t> atliekami atskiri darbai. Užduotis apibrėšime kaip </a:t>
            </a:r>
            <a:r>
              <a:rPr lang="lt-LT" altLang="lt-LT" sz="2400" dirty="0" err="1"/>
              <a:t>nedalomus</a:t>
            </a:r>
            <a:r>
              <a:rPr lang="lt-LT" altLang="lt-LT" sz="2400" dirty="0"/>
              <a:t> veiklos vienetus, kurie (dėl savo esmės arba taip nusprendus) negali būti padalyti į mažesnius vienetus. Svarbiausia tai, kad vieną užduotį visada atlieka vienas vykdytojas.</a:t>
            </a:r>
            <a:endParaRPr lang="en-US" altLang="lt-LT" sz="2400" dirty="0"/>
          </a:p>
          <a:p>
            <a:pPr eaLnBrk="1" hangingPunct="1"/>
            <a:endParaRPr lang="lt-LT" altLang="lt-LT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2" grpId="0" build="p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971600" y="1340768"/>
            <a:ext cx="64807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3600" dirty="0" smtClean="0"/>
              <a:t>Atsakymai</a:t>
            </a:r>
            <a:endParaRPr lang="lt-LT" sz="3600" dirty="0"/>
          </a:p>
        </p:txBody>
      </p:sp>
    </p:spTree>
    <p:extLst>
      <p:ext uri="{BB962C8B-B14F-4D97-AF65-F5344CB8AC3E}">
        <p14:creationId xmlns:p14="http://schemas.microsoft.com/office/powerpoint/2010/main" val="8798724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TextBox 1"/>
          <p:cNvSpPr txBox="1">
            <a:spLocks noChangeArrowheads="1"/>
          </p:cNvSpPr>
          <p:nvPr/>
        </p:nvSpPr>
        <p:spPr bwMode="auto">
          <a:xfrm>
            <a:off x="113671" y="15816"/>
            <a:ext cx="873806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lt-LT" altLang="lt-LT" sz="2400" dirty="0" smtClean="0"/>
              <a:t>Mažėjančių trukmių algoritmas, 2 vykdytojai. </a:t>
            </a:r>
            <a:endParaRPr lang="en-US" altLang="lt-LT" sz="2400" dirty="0"/>
          </a:p>
        </p:txBody>
      </p:sp>
      <p:grpSp>
        <p:nvGrpSpPr>
          <p:cNvPr id="92" name="Group 91"/>
          <p:cNvGrpSpPr/>
          <p:nvPr/>
        </p:nvGrpSpPr>
        <p:grpSpPr>
          <a:xfrm>
            <a:off x="251520" y="476672"/>
            <a:ext cx="8493534" cy="2646573"/>
            <a:chOff x="179512" y="3455796"/>
            <a:chExt cx="8493534" cy="2646573"/>
          </a:xfrm>
        </p:grpSpPr>
        <p:grpSp>
          <p:nvGrpSpPr>
            <p:cNvPr id="69" name="Group 68"/>
            <p:cNvGrpSpPr/>
            <p:nvPr/>
          </p:nvGrpSpPr>
          <p:grpSpPr>
            <a:xfrm>
              <a:off x="179512" y="3455796"/>
              <a:ext cx="8493534" cy="2646573"/>
              <a:chOff x="395288" y="3455796"/>
              <a:chExt cx="8493534" cy="2646573"/>
            </a:xfrm>
          </p:grpSpPr>
          <p:grpSp>
            <p:nvGrpSpPr>
              <p:cNvPr id="66" name="Group 65"/>
              <p:cNvGrpSpPr/>
              <p:nvPr/>
            </p:nvGrpSpPr>
            <p:grpSpPr>
              <a:xfrm>
                <a:off x="395288" y="3455796"/>
                <a:ext cx="8493534" cy="2646573"/>
                <a:chOff x="395288" y="3455796"/>
                <a:chExt cx="8493534" cy="2646573"/>
              </a:xfrm>
            </p:grpSpPr>
            <p:grpSp>
              <p:nvGrpSpPr>
                <p:cNvPr id="12319" name="Group 12318"/>
                <p:cNvGrpSpPr/>
                <p:nvPr/>
              </p:nvGrpSpPr>
              <p:grpSpPr>
                <a:xfrm>
                  <a:off x="395288" y="3455796"/>
                  <a:ext cx="8493534" cy="2646573"/>
                  <a:chOff x="395288" y="3455796"/>
                  <a:chExt cx="8493534" cy="2646573"/>
                </a:xfrm>
              </p:grpSpPr>
              <p:grpSp>
                <p:nvGrpSpPr>
                  <p:cNvPr id="12314" name="Group 12313"/>
                  <p:cNvGrpSpPr/>
                  <p:nvPr/>
                </p:nvGrpSpPr>
                <p:grpSpPr>
                  <a:xfrm>
                    <a:off x="395288" y="3455796"/>
                    <a:ext cx="8493534" cy="2646573"/>
                    <a:chOff x="395288" y="3455796"/>
                    <a:chExt cx="8493534" cy="2646573"/>
                  </a:xfrm>
                </p:grpSpPr>
                <p:grpSp>
                  <p:nvGrpSpPr>
                    <p:cNvPr id="12308" name="Group 12307"/>
                    <p:cNvGrpSpPr/>
                    <p:nvPr/>
                  </p:nvGrpSpPr>
                  <p:grpSpPr>
                    <a:xfrm>
                      <a:off x="395288" y="3455796"/>
                      <a:ext cx="8493534" cy="2646573"/>
                      <a:chOff x="395288" y="3455796"/>
                      <a:chExt cx="8493534" cy="2646573"/>
                    </a:xfrm>
                  </p:grpSpPr>
                  <p:grpSp>
                    <p:nvGrpSpPr>
                      <p:cNvPr id="12302" name="Group 12301"/>
                      <p:cNvGrpSpPr/>
                      <p:nvPr/>
                    </p:nvGrpSpPr>
                    <p:grpSpPr>
                      <a:xfrm>
                        <a:off x="395288" y="3455796"/>
                        <a:ext cx="8493534" cy="2646573"/>
                        <a:chOff x="139810" y="3471909"/>
                        <a:chExt cx="8493534" cy="2646573"/>
                      </a:xfrm>
                    </p:grpSpPr>
                    <p:sp>
                      <p:nvSpPr>
                        <p:cNvPr id="79" name="Oval 78"/>
                        <p:cNvSpPr/>
                        <p:nvPr/>
                      </p:nvSpPr>
                      <p:spPr>
                        <a:xfrm>
                          <a:off x="5692669" y="3960297"/>
                          <a:ext cx="144016" cy="144016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lt-LT"/>
                        </a:p>
                      </p:txBody>
                    </p:sp>
                    <p:sp>
                      <p:nvSpPr>
                        <p:cNvPr id="80" name="TextBox 79"/>
                        <p:cNvSpPr txBox="1"/>
                        <p:nvPr/>
                      </p:nvSpPr>
                      <p:spPr>
                        <a:xfrm>
                          <a:off x="5420423" y="3566161"/>
                          <a:ext cx="1350578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lt-LT" sz="1800" b="1" dirty="0" smtClean="0"/>
                            <a:t>K (1)</a:t>
                          </a:r>
                          <a:endParaRPr lang="lt-LT" sz="1800" b="1" dirty="0"/>
                        </a:p>
                      </p:txBody>
                    </p:sp>
                    <p:sp>
                      <p:nvSpPr>
                        <p:cNvPr id="81" name="Oval 80"/>
                        <p:cNvSpPr/>
                        <p:nvPr/>
                      </p:nvSpPr>
                      <p:spPr>
                        <a:xfrm>
                          <a:off x="5145940" y="4642835"/>
                          <a:ext cx="144016" cy="144016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lt-LT"/>
                        </a:p>
                      </p:txBody>
                    </p:sp>
                    <p:sp>
                      <p:nvSpPr>
                        <p:cNvPr id="82" name="TextBox 81"/>
                        <p:cNvSpPr txBox="1"/>
                        <p:nvPr/>
                      </p:nvSpPr>
                      <p:spPr>
                        <a:xfrm>
                          <a:off x="4604887" y="4761760"/>
                          <a:ext cx="1350578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lt-LT" sz="1800" b="1" dirty="0" smtClean="0"/>
                            <a:t>L (4)</a:t>
                          </a:r>
                          <a:endParaRPr lang="lt-LT" sz="1800" b="1" dirty="0"/>
                        </a:p>
                      </p:txBody>
                    </p:sp>
                    <p:grpSp>
                      <p:nvGrpSpPr>
                        <p:cNvPr id="12301" name="Group 12300"/>
                        <p:cNvGrpSpPr/>
                        <p:nvPr/>
                      </p:nvGrpSpPr>
                      <p:grpSpPr>
                        <a:xfrm>
                          <a:off x="139810" y="3471909"/>
                          <a:ext cx="8493534" cy="2646573"/>
                          <a:chOff x="139810" y="3471909"/>
                          <a:chExt cx="8493534" cy="2646573"/>
                        </a:xfrm>
                      </p:grpSpPr>
                      <p:grpSp>
                        <p:nvGrpSpPr>
                          <p:cNvPr id="12300" name="Group 12299"/>
                          <p:cNvGrpSpPr/>
                          <p:nvPr/>
                        </p:nvGrpSpPr>
                        <p:grpSpPr>
                          <a:xfrm>
                            <a:off x="139810" y="3471909"/>
                            <a:ext cx="8493534" cy="2646573"/>
                            <a:chOff x="139810" y="3471909"/>
                            <a:chExt cx="8493534" cy="2646573"/>
                          </a:xfrm>
                        </p:grpSpPr>
                        <p:grpSp>
                          <p:nvGrpSpPr>
                            <p:cNvPr id="49" name="Group 48"/>
                            <p:cNvGrpSpPr/>
                            <p:nvPr/>
                          </p:nvGrpSpPr>
                          <p:grpSpPr>
                            <a:xfrm>
                              <a:off x="139810" y="3471909"/>
                              <a:ext cx="8493534" cy="2646573"/>
                              <a:chOff x="1291819" y="3441762"/>
                              <a:chExt cx="8493534" cy="2646573"/>
                            </a:xfrm>
                          </p:grpSpPr>
                          <p:sp>
                            <p:nvSpPr>
                              <p:cNvPr id="39" name="Oval 38"/>
                              <p:cNvSpPr/>
                              <p:nvPr/>
                            </p:nvSpPr>
                            <p:spPr>
                              <a:xfrm>
                                <a:off x="5571499" y="5496877"/>
                                <a:ext cx="144016" cy="144016"/>
                              </a:xfrm>
                              <a:prstGeom prst="ellipse">
                                <a:avLst/>
                              </a:prstGeom>
                              <a:solidFill>
                                <a:schemeClr val="tx1"/>
                              </a:solidFill>
                              <a:ln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lt-LT"/>
                              </a:p>
                            </p:txBody>
                          </p:sp>
                          <p:grpSp>
                            <p:nvGrpSpPr>
                              <p:cNvPr id="48" name="Group 47"/>
                              <p:cNvGrpSpPr/>
                              <p:nvPr/>
                            </p:nvGrpSpPr>
                            <p:grpSpPr>
                              <a:xfrm>
                                <a:off x="1291819" y="3441762"/>
                                <a:ext cx="8493534" cy="2646573"/>
                                <a:chOff x="1291819" y="3441762"/>
                                <a:chExt cx="8493534" cy="2646573"/>
                              </a:xfrm>
                            </p:grpSpPr>
                            <p:grpSp>
                              <p:nvGrpSpPr>
                                <p:cNvPr id="47" name="Group 46"/>
                                <p:cNvGrpSpPr/>
                                <p:nvPr/>
                              </p:nvGrpSpPr>
                              <p:grpSpPr>
                                <a:xfrm>
                                  <a:off x="1291819" y="3441762"/>
                                  <a:ext cx="8493534" cy="2646573"/>
                                  <a:chOff x="1291819" y="3441762"/>
                                  <a:chExt cx="8493534" cy="2646573"/>
                                </a:xfrm>
                              </p:grpSpPr>
                              <p:grpSp>
                                <p:nvGrpSpPr>
                                  <p:cNvPr id="4" name="Group 3"/>
                                  <p:cNvGrpSpPr/>
                                  <p:nvPr/>
                                </p:nvGrpSpPr>
                                <p:grpSpPr>
                                  <a:xfrm>
                                    <a:off x="1291819" y="3441762"/>
                                    <a:ext cx="8493534" cy="2646573"/>
                                    <a:chOff x="1129186" y="3555226"/>
                                    <a:chExt cx="8493534" cy="2646573"/>
                                  </a:xfrm>
                                </p:grpSpPr>
                                <p:sp>
                                  <p:nvSpPr>
                                    <p:cNvPr id="5" name="TextBox 4"/>
                                    <p:cNvSpPr txBox="1"/>
                                    <p:nvPr/>
                                  </p:nvSpPr>
                                  <p:spPr>
                                    <a:xfrm>
                                      <a:off x="9129146" y="4176662"/>
                                      <a:ext cx="493574" cy="1384995"/>
                                    </a:xfrm>
                                    <a:prstGeom prst="rect">
                                      <a:avLst/>
                                    </a:prstGeom>
                                    <a:noFill/>
                                  </p:spPr>
                                  <p:txBody>
                                    <a:bodyPr wrap="square" rtlCol="0">
                                      <a:spAutoFit/>
                                    </a:bodyPr>
                                    <a:lstStyle/>
                                    <a:p>
                                      <a:r>
                                        <a:rPr lang="lt-LT" sz="1600" b="1" dirty="0" smtClean="0"/>
                                        <a:t>PABAIGA</a:t>
                                      </a:r>
                                      <a:r>
                                        <a:rPr lang="lt-LT" sz="1800" b="1" dirty="0" smtClean="0"/>
                                        <a:t> (0) </a:t>
                                      </a:r>
                                      <a:endParaRPr lang="lt-LT" sz="1800" b="1" dirty="0"/>
                                    </a:p>
                                  </p:txBody>
                                </p:sp>
                                <p:grpSp>
                                  <p:nvGrpSpPr>
                                    <p:cNvPr id="6" name="Group 5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1129186" y="3555226"/>
                                      <a:ext cx="8007673" cy="2646573"/>
                                      <a:chOff x="1129186" y="3555226"/>
                                      <a:chExt cx="8007673" cy="2646573"/>
                                    </a:xfrm>
                                  </p:grpSpPr>
                                  <p:sp>
                                    <p:nvSpPr>
                                      <p:cNvPr id="7" name="Oval 6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547664" y="4797152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8" name="Oval 7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435188" y="3995969"/>
                                        <a:ext cx="144016" cy="15641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9" name="Oval 8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540863" y="4508819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0" name="Oval 9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582530" y="5142401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1" name="Oval 10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5288362" y="4021580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2" name="Oval 11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3737013" y="4018810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3" name="Oval 12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4319661" y="5613586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4" name="Oval 13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4062351" y="4779512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5" name="Oval 14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8992843" y="4740802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cxnSp>
                                    <p:nvCxnSpPr>
                                      <p:cNvPr id="16" name="Straight Arrow Connector 15"/>
                                      <p:cNvCxnSpPr>
                                        <a:stCxn id="7" idx="7"/>
                                        <a:endCxn id="8" idx="3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1670589" y="4129473"/>
                                        <a:ext cx="785690" cy="688770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17" name="Straight Arrow Connector 16"/>
                                      <p:cNvCxnSpPr>
                                        <a:stCxn id="7" idx="6"/>
                                        <a:endCxn id="9" idx="2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1691680" y="4580827"/>
                                        <a:ext cx="849183" cy="288333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18" name="Straight Arrow Connector 17"/>
                                      <p:cNvCxnSpPr>
                                        <a:stCxn id="7" idx="5"/>
                                        <a:endCxn id="10" idx="2"/>
                                      </p:cNvCxnSpPr>
                                      <p:nvPr/>
                                    </p:nvCxnSpPr>
                                    <p:spPr>
                                      <a:xfrm>
                                        <a:off x="1670589" y="4920077"/>
                                        <a:ext cx="911941" cy="294332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19" name="Straight Arrow Connector 18"/>
                                      <p:cNvCxnSpPr>
                                        <a:stCxn id="10" idx="7"/>
                                        <a:endCxn id="14" idx="3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2705455" y="4902437"/>
                                        <a:ext cx="1377987" cy="261055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0" name="Straight Arrow Connector 19"/>
                                      <p:cNvCxnSpPr>
                                        <a:stCxn id="35" idx="6"/>
                                        <a:endCxn id="13" idx="3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2684879" y="5736511"/>
                                        <a:ext cx="1655873" cy="8717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1" name="Straight Arrow Connector 20"/>
                                      <p:cNvCxnSpPr>
                                        <a:stCxn id="7" idx="5"/>
                                        <a:endCxn id="35" idx="1"/>
                                      </p:cNvCxnSpPr>
                                      <p:nvPr/>
                                    </p:nvCxnSpPr>
                                    <p:spPr>
                                      <a:xfrm>
                                        <a:off x="1670589" y="4920077"/>
                                        <a:ext cx="891365" cy="774234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2" name="Straight Arrow Connector 21"/>
                                      <p:cNvCxnSpPr>
                                        <a:stCxn id="13" idx="6"/>
                                        <a:endCxn id="39" idx="2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4463677" y="5682349"/>
                                        <a:ext cx="945189" cy="3245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3" name="Straight Arrow Connector 22"/>
                                      <p:cNvCxnSpPr>
                                        <a:stCxn id="14" idx="4"/>
                                        <a:endCxn id="13" idx="0"/>
                                      </p:cNvCxnSpPr>
                                      <p:nvPr/>
                                    </p:nvCxnSpPr>
                                    <p:spPr>
                                      <a:xfrm>
                                        <a:off x="4134359" y="4923528"/>
                                        <a:ext cx="257310" cy="690058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4" name="Straight Arrow Connector 23"/>
                                      <p:cNvCxnSpPr>
                                        <a:stCxn id="9" idx="7"/>
                                        <a:endCxn id="12" idx="3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2663788" y="4141735"/>
                                        <a:ext cx="1094316" cy="388175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5" name="Straight Arrow Connector 24"/>
                                      <p:cNvCxnSpPr>
                                        <a:stCxn id="8" idx="6"/>
                                        <a:endCxn id="12" idx="1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2579204" y="4039901"/>
                                        <a:ext cx="1178900" cy="34273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6" name="Straight Arrow Connector 25"/>
                                      <p:cNvCxnSpPr>
                                        <a:stCxn id="12" idx="5"/>
                                        <a:endCxn id="14" idx="1"/>
                                      </p:cNvCxnSpPr>
                                      <p:nvPr/>
                                    </p:nvCxnSpPr>
                                    <p:spPr>
                                      <a:xfrm>
                                        <a:off x="3859938" y="4141735"/>
                                        <a:ext cx="223504" cy="658868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sp>
                                    <p:nvSpPr>
                                      <p:cNvPr id="27" name="TextBox 26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1129186" y="4317191"/>
                                        <a:ext cx="468032" cy="1354217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600" b="1" dirty="0" smtClean="0"/>
                                          <a:t>PRADŽIA </a:t>
                                        </a:r>
                                        <a:r>
                                          <a:rPr lang="lt-LT" sz="1800" b="1" dirty="0" smtClean="0"/>
                                          <a:t>(0)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28" name="TextBox 27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2591648" y="5178026"/>
                                        <a:ext cx="1456505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C (6)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29" name="TextBox 28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2192924" y="3555226"/>
                                        <a:ext cx="1368152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A (7)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0" name="TextBox 29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2481968" y="4568611"/>
                                        <a:ext cx="1563406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B (5)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1" name="TextBox 30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5197266" y="3616244"/>
                                        <a:ext cx="1350578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H (4)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2" name="TextBox 31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4088676" y="4404590"/>
                                        <a:ext cx="1060697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F (7)</a:t>
                                        </a:r>
                                        <a:r>
                                          <a:rPr lang="en-US" sz="1800" b="1" dirty="0" smtClean="0"/>
                                          <a:t> 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3" name="TextBox 32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3701034" y="3666874"/>
                                        <a:ext cx="1060697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E (5)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4" name="TextBox 33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4165081" y="5832467"/>
                                        <a:ext cx="1060697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G (5)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</p:grpSp>
                              </p:grpSp>
                              <p:sp>
                                <p:nvSpPr>
                                  <p:cNvPr id="35" name="Oval 34"/>
                                  <p:cNvSpPr/>
                                  <p:nvPr/>
                                </p:nvSpPr>
                                <p:spPr>
                                  <a:xfrm>
                                    <a:off x="2703496" y="5559756"/>
                                    <a:ext cx="144016" cy="144016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chemeClr val="tx1"/>
                                  </a:solidFill>
                                  <a:ln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lt-LT"/>
                                  </a:p>
                                </p:txBody>
                              </p:sp>
                              <p:sp>
                                <p:nvSpPr>
                                  <p:cNvPr id="36" name="TextBox 35"/>
                                  <p:cNvSpPr txBox="1"/>
                                  <p:nvPr/>
                                </p:nvSpPr>
                                <p:spPr>
                                  <a:xfrm>
                                    <a:off x="2574563" y="5671255"/>
                                    <a:ext cx="1456505" cy="369332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lt-LT" sz="1800" b="1" dirty="0" smtClean="0"/>
                                      <a:t>D (8)</a:t>
                                    </a:r>
                                    <a:endParaRPr lang="lt-LT" sz="1800" b="1" dirty="0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7" name="Oval 36"/>
                                <p:cNvSpPr/>
                                <p:nvPr/>
                              </p:nvSpPr>
                              <p:spPr>
                                <a:xfrm>
                                  <a:off x="5233328" y="4673274"/>
                                  <a:ext cx="144016" cy="144016"/>
                                </a:xfrm>
                                <a:prstGeom prst="ellipse">
                                  <a:avLst/>
                                </a:prstGeom>
                                <a:solidFill>
                                  <a:schemeClr val="tx1"/>
                                </a:solidFill>
                                <a:ln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lt-LT"/>
                                </a:p>
                              </p:txBody>
                            </p:sp>
                            <p:sp>
                              <p:nvSpPr>
                                <p:cNvPr id="38" name="TextBox 37"/>
                                <p:cNvSpPr txBox="1"/>
                                <p:nvPr/>
                              </p:nvSpPr>
                              <p:spPr>
                                <a:xfrm>
                                  <a:off x="5172903" y="4342376"/>
                                  <a:ext cx="1350578" cy="369332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lt-LT" sz="1800" b="1" dirty="0" smtClean="0"/>
                                    <a:t>I (4)</a:t>
                                  </a:r>
                                  <a:endParaRPr lang="lt-LT" sz="1800" b="1" dirty="0"/>
                                </a:p>
                              </p:txBody>
                            </p:sp>
                            <p:sp>
                              <p:nvSpPr>
                                <p:cNvPr id="40" name="TextBox 39"/>
                                <p:cNvSpPr txBox="1"/>
                                <p:nvPr/>
                              </p:nvSpPr>
                              <p:spPr>
                                <a:xfrm>
                                  <a:off x="5438583" y="5682703"/>
                                  <a:ext cx="1350578" cy="369332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lt-LT" sz="1800" b="1" dirty="0" smtClean="0"/>
                                    <a:t>J (3)</a:t>
                                  </a:r>
                                  <a:endParaRPr lang="lt-LT" sz="1800" b="1" dirty="0"/>
                                </a:p>
                              </p:txBody>
                            </p:sp>
                          </p:grpSp>
                        </p:grpSp>
                        <p:cxnSp>
                          <p:nvCxnSpPr>
                            <p:cNvPr id="72" name="Straight Arrow Connector 71"/>
                            <p:cNvCxnSpPr>
                              <a:stCxn id="14" idx="6"/>
                              <a:endCxn id="37" idx="2"/>
                            </p:cNvCxnSpPr>
                            <p:nvPr/>
                          </p:nvCxnSpPr>
                          <p:spPr>
                            <a:xfrm>
                              <a:off x="3216991" y="4768203"/>
                              <a:ext cx="864328" cy="7226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  <p:cxnSp>
                          <p:nvCxnSpPr>
                            <p:cNvPr id="75" name="Straight Arrow Connector 74"/>
                            <p:cNvCxnSpPr>
                              <a:stCxn id="12" idx="6"/>
                              <a:endCxn id="11" idx="2"/>
                            </p:cNvCxnSpPr>
                            <p:nvPr/>
                          </p:nvCxnSpPr>
                          <p:spPr>
                            <a:xfrm>
                              <a:off x="2891653" y="4007501"/>
                              <a:ext cx="1407333" cy="2770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</p:grpSp>
                      <p:sp>
                        <p:nvSpPr>
                          <p:cNvPr id="83" name="Oval 82"/>
                          <p:cNvSpPr/>
                          <p:nvPr/>
                        </p:nvSpPr>
                        <p:spPr>
                          <a:xfrm>
                            <a:off x="6459368" y="5463473"/>
                            <a:ext cx="144016" cy="144016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lt-LT"/>
                          </a:p>
                        </p:txBody>
                      </p:sp>
                      <p:sp>
                        <p:nvSpPr>
                          <p:cNvPr id="84" name="TextBox 83"/>
                          <p:cNvSpPr txBox="1"/>
                          <p:nvPr/>
                        </p:nvSpPr>
                        <p:spPr>
                          <a:xfrm>
                            <a:off x="6086695" y="5671040"/>
                            <a:ext cx="1350578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:r>
                              <a:rPr lang="lt-LT" sz="1800" b="1" dirty="0" smtClean="0"/>
                              <a:t>M (2)</a:t>
                            </a:r>
                            <a:endParaRPr lang="lt-LT" sz="1800" b="1" dirty="0"/>
                          </a:p>
                        </p:txBody>
                      </p:sp>
                      <p:sp>
                        <p:nvSpPr>
                          <p:cNvPr id="85" name="Oval 84"/>
                          <p:cNvSpPr/>
                          <p:nvPr/>
                        </p:nvSpPr>
                        <p:spPr>
                          <a:xfrm>
                            <a:off x="6820527" y="3996301"/>
                            <a:ext cx="144016" cy="144016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lt-LT"/>
                          </a:p>
                        </p:txBody>
                      </p:sp>
                      <p:sp>
                        <p:nvSpPr>
                          <p:cNvPr id="86" name="TextBox 85"/>
                          <p:cNvSpPr txBox="1"/>
                          <p:nvPr/>
                        </p:nvSpPr>
                        <p:spPr>
                          <a:xfrm>
                            <a:off x="6729431" y="3590965"/>
                            <a:ext cx="1350578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:r>
                              <a:rPr lang="lt-LT" sz="1800" b="1" dirty="0" smtClean="0"/>
                              <a:t>N (6)</a:t>
                            </a:r>
                            <a:endParaRPr lang="lt-LT" sz="1800" b="1" dirty="0"/>
                          </a:p>
                        </p:txBody>
                      </p:sp>
                      <p:sp>
                        <p:nvSpPr>
                          <p:cNvPr id="87" name="Oval 86"/>
                          <p:cNvSpPr/>
                          <p:nvPr/>
                        </p:nvSpPr>
                        <p:spPr>
                          <a:xfrm>
                            <a:off x="6660594" y="4642905"/>
                            <a:ext cx="144016" cy="144016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lt-LT"/>
                          </a:p>
                        </p:txBody>
                      </p:sp>
                      <p:sp>
                        <p:nvSpPr>
                          <p:cNvPr id="88" name="TextBox 87"/>
                          <p:cNvSpPr txBox="1"/>
                          <p:nvPr/>
                        </p:nvSpPr>
                        <p:spPr>
                          <a:xfrm>
                            <a:off x="6569498" y="4237569"/>
                            <a:ext cx="1350578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:r>
                              <a:rPr lang="lt-LT" sz="1800" b="1" dirty="0"/>
                              <a:t>O</a:t>
                            </a:r>
                            <a:r>
                              <a:rPr lang="lt-LT" sz="1800" b="1" dirty="0" smtClean="0"/>
                              <a:t> (3)</a:t>
                            </a:r>
                            <a:endParaRPr lang="lt-LT" sz="1800" b="1" dirty="0"/>
                          </a:p>
                        </p:txBody>
                      </p:sp>
                    </p:grpSp>
                  </p:grpSp>
                  <p:cxnSp>
                    <p:nvCxnSpPr>
                      <p:cNvPr id="91" name="Straight Arrow Connector 90"/>
                      <p:cNvCxnSpPr>
                        <a:stCxn id="39" idx="6"/>
                        <a:endCxn id="83" idx="2"/>
                      </p:cNvCxnSpPr>
                      <p:nvPr/>
                    </p:nvCxnSpPr>
                    <p:spPr>
                      <a:xfrm flipV="1">
                        <a:off x="4818984" y="5519368"/>
                        <a:ext cx="1895862" cy="63551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" name="Straight Arrow Connector 94"/>
                      <p:cNvCxnSpPr>
                        <a:stCxn id="37" idx="4"/>
                        <a:endCxn id="39" idx="6"/>
                      </p:cNvCxnSpPr>
                      <p:nvPr/>
                    </p:nvCxnSpPr>
                    <p:spPr>
                      <a:xfrm>
                        <a:off x="4408805" y="4831324"/>
                        <a:ext cx="410179" cy="751595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cxnSp>
                  <p:nvCxnSpPr>
                    <p:cNvPr id="99" name="Straight Arrow Connector 98"/>
                    <p:cNvCxnSpPr>
                      <a:stCxn id="37" idx="6"/>
                      <a:endCxn id="81" idx="3"/>
                    </p:cNvCxnSpPr>
                    <p:nvPr/>
                  </p:nvCxnSpPr>
                  <p:spPr>
                    <a:xfrm flipV="1">
                      <a:off x="4480813" y="4749647"/>
                      <a:ext cx="941696" cy="9669"/>
                    </a:xfrm>
                    <a:prstGeom prst="straightConnector1">
                      <a:avLst/>
                    </a:prstGeom>
                    <a:ln w="31750">
                      <a:solidFill>
                        <a:schemeClr val="tx1"/>
                      </a:solidFill>
                      <a:tailEnd type="triangle" w="lg" len="lg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" name="Straight Arrow Connector 101"/>
                    <p:cNvCxnSpPr>
                      <a:stCxn id="11" idx="6"/>
                      <a:endCxn id="79" idx="2"/>
                    </p:cNvCxnSpPr>
                    <p:nvPr/>
                  </p:nvCxnSpPr>
                  <p:spPr>
                    <a:xfrm>
                      <a:off x="4698480" y="3994158"/>
                      <a:ext cx="1249667" cy="22034"/>
                    </a:xfrm>
                    <a:prstGeom prst="straightConnector1">
                      <a:avLst/>
                    </a:prstGeom>
                    <a:ln w="31750">
                      <a:solidFill>
                        <a:schemeClr val="tx1"/>
                      </a:solidFill>
                      <a:tailEnd type="triangle" w="lg" len="lg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07" name="Straight Arrow Connector 106"/>
                  <p:cNvCxnSpPr>
                    <a:stCxn id="79" idx="6"/>
                    <a:endCxn id="85" idx="2"/>
                  </p:cNvCxnSpPr>
                  <p:nvPr/>
                </p:nvCxnSpPr>
                <p:spPr>
                  <a:xfrm>
                    <a:off x="6092163" y="4016192"/>
                    <a:ext cx="983842" cy="36004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0" name="Straight Arrow Connector 109"/>
                  <p:cNvCxnSpPr>
                    <a:stCxn id="85" idx="6"/>
                    <a:endCxn id="15" idx="0"/>
                  </p:cNvCxnSpPr>
                  <p:nvPr/>
                </p:nvCxnSpPr>
                <p:spPr>
                  <a:xfrm>
                    <a:off x="7220021" y="4052196"/>
                    <a:ext cx="1110932" cy="589176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14" name="Straight Arrow Connector 113"/>
                <p:cNvCxnSpPr>
                  <a:stCxn id="81" idx="6"/>
                  <a:endCxn id="87" idx="2"/>
                </p:cNvCxnSpPr>
                <p:nvPr/>
              </p:nvCxnSpPr>
              <p:spPr>
                <a:xfrm>
                  <a:off x="5545434" y="4698730"/>
                  <a:ext cx="1370638" cy="70"/>
                </a:xfrm>
                <a:prstGeom prst="straightConnector1">
                  <a:avLst/>
                </a:prstGeom>
                <a:ln w="31750">
                  <a:solidFill>
                    <a:schemeClr val="tx1"/>
                  </a:solidFill>
                  <a:tailEnd type="triangle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18" name="Straight Arrow Connector 117"/>
              <p:cNvCxnSpPr>
                <a:stCxn id="81" idx="7"/>
                <a:endCxn id="79" idx="3"/>
              </p:cNvCxnSpPr>
              <p:nvPr/>
            </p:nvCxnSpPr>
            <p:spPr>
              <a:xfrm flipV="1">
                <a:off x="5524343" y="4067109"/>
                <a:ext cx="444895" cy="580704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24" name="Straight Arrow Connector 123"/>
            <p:cNvCxnSpPr>
              <a:stCxn id="81" idx="5"/>
              <a:endCxn id="83" idx="0"/>
            </p:cNvCxnSpPr>
            <p:nvPr/>
          </p:nvCxnSpPr>
          <p:spPr>
            <a:xfrm>
              <a:off x="5308567" y="4749647"/>
              <a:ext cx="1262511" cy="697713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Arrow Connector 126"/>
            <p:cNvCxnSpPr>
              <a:stCxn id="83" idx="6"/>
              <a:endCxn id="15" idx="4"/>
            </p:cNvCxnSpPr>
            <p:nvPr/>
          </p:nvCxnSpPr>
          <p:spPr>
            <a:xfrm flipV="1">
              <a:off x="6643086" y="4785388"/>
              <a:ext cx="1472091" cy="733980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Arrow Connector 130"/>
            <p:cNvCxnSpPr>
              <a:stCxn id="87" idx="6"/>
              <a:endCxn id="15" idx="6"/>
            </p:cNvCxnSpPr>
            <p:nvPr/>
          </p:nvCxnSpPr>
          <p:spPr>
            <a:xfrm>
              <a:off x="6844312" y="4698800"/>
              <a:ext cx="1342873" cy="14580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7" name="Table 7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976489261"/>
                  </p:ext>
                </p:extLst>
              </p:nvPr>
            </p:nvGraphicFramePr>
            <p:xfrm>
              <a:off x="269520" y="3281940"/>
              <a:ext cx="867995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17426068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154849427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sz="18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7" name="Table 7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976489261"/>
                  </p:ext>
                </p:extLst>
              </p:nvPr>
            </p:nvGraphicFramePr>
            <p:xfrm>
              <a:off x="269520" y="3281940"/>
              <a:ext cx="867995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17426068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154849427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901" t="-101639" r="-1185586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901" t="-201639" r="-1185586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sz="18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321" name="Table 3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096752377"/>
                  </p:ext>
                </p:extLst>
              </p:nvPr>
            </p:nvGraphicFramePr>
            <p:xfrm>
              <a:off x="269520" y="4567938"/>
              <a:ext cx="867995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7030A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7030A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7030A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M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M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K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321" name="Table 3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096752377"/>
                  </p:ext>
                </p:extLst>
              </p:nvPr>
            </p:nvGraphicFramePr>
            <p:xfrm>
              <a:off x="269520" y="4567938"/>
              <a:ext cx="867995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901" t="-101639" r="-1185586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7030A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7030A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7030A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901" t="-201639" r="-1185586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M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M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K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2057543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TextBox 1"/>
          <p:cNvSpPr txBox="1">
            <a:spLocks noChangeArrowheads="1"/>
          </p:cNvSpPr>
          <p:nvPr/>
        </p:nvSpPr>
        <p:spPr bwMode="auto">
          <a:xfrm>
            <a:off x="113671" y="15816"/>
            <a:ext cx="873806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lt-LT" altLang="lt-LT" sz="2400" dirty="0" smtClean="0"/>
              <a:t>Mažėjančių trukmių algoritmas, 3 vykdytojai. </a:t>
            </a:r>
            <a:endParaRPr lang="en-US" altLang="lt-LT" sz="2400" dirty="0"/>
          </a:p>
        </p:txBody>
      </p:sp>
      <p:grpSp>
        <p:nvGrpSpPr>
          <p:cNvPr id="92" name="Group 91"/>
          <p:cNvGrpSpPr/>
          <p:nvPr/>
        </p:nvGrpSpPr>
        <p:grpSpPr>
          <a:xfrm>
            <a:off x="251520" y="476672"/>
            <a:ext cx="8493534" cy="2646573"/>
            <a:chOff x="179512" y="3455796"/>
            <a:chExt cx="8493534" cy="2646573"/>
          </a:xfrm>
        </p:grpSpPr>
        <p:grpSp>
          <p:nvGrpSpPr>
            <p:cNvPr id="69" name="Group 68"/>
            <p:cNvGrpSpPr/>
            <p:nvPr/>
          </p:nvGrpSpPr>
          <p:grpSpPr>
            <a:xfrm>
              <a:off x="179512" y="3455796"/>
              <a:ext cx="8493534" cy="2646573"/>
              <a:chOff x="395288" y="3455796"/>
              <a:chExt cx="8493534" cy="2646573"/>
            </a:xfrm>
          </p:grpSpPr>
          <p:grpSp>
            <p:nvGrpSpPr>
              <p:cNvPr id="66" name="Group 65"/>
              <p:cNvGrpSpPr/>
              <p:nvPr/>
            </p:nvGrpSpPr>
            <p:grpSpPr>
              <a:xfrm>
                <a:off x="395288" y="3455796"/>
                <a:ext cx="8493534" cy="2646573"/>
                <a:chOff x="395288" y="3455796"/>
                <a:chExt cx="8493534" cy="2646573"/>
              </a:xfrm>
            </p:grpSpPr>
            <p:grpSp>
              <p:nvGrpSpPr>
                <p:cNvPr id="12319" name="Group 12318"/>
                <p:cNvGrpSpPr/>
                <p:nvPr/>
              </p:nvGrpSpPr>
              <p:grpSpPr>
                <a:xfrm>
                  <a:off x="395288" y="3455796"/>
                  <a:ext cx="8493534" cy="2646573"/>
                  <a:chOff x="395288" y="3455796"/>
                  <a:chExt cx="8493534" cy="2646573"/>
                </a:xfrm>
              </p:grpSpPr>
              <p:grpSp>
                <p:nvGrpSpPr>
                  <p:cNvPr id="12314" name="Group 12313"/>
                  <p:cNvGrpSpPr/>
                  <p:nvPr/>
                </p:nvGrpSpPr>
                <p:grpSpPr>
                  <a:xfrm>
                    <a:off x="395288" y="3455796"/>
                    <a:ext cx="8493534" cy="2646573"/>
                    <a:chOff x="395288" y="3455796"/>
                    <a:chExt cx="8493534" cy="2646573"/>
                  </a:xfrm>
                </p:grpSpPr>
                <p:grpSp>
                  <p:nvGrpSpPr>
                    <p:cNvPr id="12308" name="Group 12307"/>
                    <p:cNvGrpSpPr/>
                    <p:nvPr/>
                  </p:nvGrpSpPr>
                  <p:grpSpPr>
                    <a:xfrm>
                      <a:off x="395288" y="3455796"/>
                      <a:ext cx="8493534" cy="2646573"/>
                      <a:chOff x="395288" y="3455796"/>
                      <a:chExt cx="8493534" cy="2646573"/>
                    </a:xfrm>
                  </p:grpSpPr>
                  <p:grpSp>
                    <p:nvGrpSpPr>
                      <p:cNvPr id="12302" name="Group 12301"/>
                      <p:cNvGrpSpPr/>
                      <p:nvPr/>
                    </p:nvGrpSpPr>
                    <p:grpSpPr>
                      <a:xfrm>
                        <a:off x="395288" y="3455796"/>
                        <a:ext cx="8493534" cy="2646573"/>
                        <a:chOff x="139810" y="3471909"/>
                        <a:chExt cx="8493534" cy="2646573"/>
                      </a:xfrm>
                    </p:grpSpPr>
                    <p:sp>
                      <p:nvSpPr>
                        <p:cNvPr id="79" name="Oval 78"/>
                        <p:cNvSpPr/>
                        <p:nvPr/>
                      </p:nvSpPr>
                      <p:spPr>
                        <a:xfrm>
                          <a:off x="5692669" y="3960297"/>
                          <a:ext cx="144016" cy="144016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lt-LT"/>
                        </a:p>
                      </p:txBody>
                    </p:sp>
                    <p:sp>
                      <p:nvSpPr>
                        <p:cNvPr id="80" name="TextBox 79"/>
                        <p:cNvSpPr txBox="1"/>
                        <p:nvPr/>
                      </p:nvSpPr>
                      <p:spPr>
                        <a:xfrm>
                          <a:off x="5420423" y="3566161"/>
                          <a:ext cx="1350578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lt-LT" sz="1800" b="1" dirty="0" smtClean="0"/>
                            <a:t>K (1)</a:t>
                          </a:r>
                          <a:endParaRPr lang="lt-LT" sz="1800" b="1" dirty="0"/>
                        </a:p>
                      </p:txBody>
                    </p:sp>
                    <p:sp>
                      <p:nvSpPr>
                        <p:cNvPr id="81" name="Oval 80"/>
                        <p:cNvSpPr/>
                        <p:nvPr/>
                      </p:nvSpPr>
                      <p:spPr>
                        <a:xfrm>
                          <a:off x="5145940" y="4642835"/>
                          <a:ext cx="144016" cy="144016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lt-LT"/>
                        </a:p>
                      </p:txBody>
                    </p:sp>
                    <p:sp>
                      <p:nvSpPr>
                        <p:cNvPr id="82" name="TextBox 81"/>
                        <p:cNvSpPr txBox="1"/>
                        <p:nvPr/>
                      </p:nvSpPr>
                      <p:spPr>
                        <a:xfrm>
                          <a:off x="4604887" y="4761760"/>
                          <a:ext cx="1350578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lt-LT" sz="1800" b="1" dirty="0" smtClean="0"/>
                            <a:t>L (4)</a:t>
                          </a:r>
                          <a:endParaRPr lang="lt-LT" sz="1800" b="1" dirty="0"/>
                        </a:p>
                      </p:txBody>
                    </p:sp>
                    <p:grpSp>
                      <p:nvGrpSpPr>
                        <p:cNvPr id="12301" name="Group 12300"/>
                        <p:cNvGrpSpPr/>
                        <p:nvPr/>
                      </p:nvGrpSpPr>
                      <p:grpSpPr>
                        <a:xfrm>
                          <a:off x="139810" y="3471909"/>
                          <a:ext cx="8493534" cy="2646573"/>
                          <a:chOff x="139810" y="3471909"/>
                          <a:chExt cx="8493534" cy="2646573"/>
                        </a:xfrm>
                      </p:grpSpPr>
                      <p:grpSp>
                        <p:nvGrpSpPr>
                          <p:cNvPr id="12300" name="Group 12299"/>
                          <p:cNvGrpSpPr/>
                          <p:nvPr/>
                        </p:nvGrpSpPr>
                        <p:grpSpPr>
                          <a:xfrm>
                            <a:off x="139810" y="3471909"/>
                            <a:ext cx="8493534" cy="2646573"/>
                            <a:chOff x="139810" y="3471909"/>
                            <a:chExt cx="8493534" cy="2646573"/>
                          </a:xfrm>
                        </p:grpSpPr>
                        <p:grpSp>
                          <p:nvGrpSpPr>
                            <p:cNvPr id="49" name="Group 48"/>
                            <p:cNvGrpSpPr/>
                            <p:nvPr/>
                          </p:nvGrpSpPr>
                          <p:grpSpPr>
                            <a:xfrm>
                              <a:off x="139810" y="3471909"/>
                              <a:ext cx="8493534" cy="2646573"/>
                              <a:chOff x="1291819" y="3441762"/>
                              <a:chExt cx="8493534" cy="2646573"/>
                            </a:xfrm>
                          </p:grpSpPr>
                          <p:sp>
                            <p:nvSpPr>
                              <p:cNvPr id="39" name="Oval 38"/>
                              <p:cNvSpPr/>
                              <p:nvPr/>
                            </p:nvSpPr>
                            <p:spPr>
                              <a:xfrm>
                                <a:off x="5571499" y="5496877"/>
                                <a:ext cx="144016" cy="144016"/>
                              </a:xfrm>
                              <a:prstGeom prst="ellipse">
                                <a:avLst/>
                              </a:prstGeom>
                              <a:solidFill>
                                <a:schemeClr val="tx1"/>
                              </a:solidFill>
                              <a:ln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lt-LT"/>
                              </a:p>
                            </p:txBody>
                          </p:sp>
                          <p:grpSp>
                            <p:nvGrpSpPr>
                              <p:cNvPr id="48" name="Group 47"/>
                              <p:cNvGrpSpPr/>
                              <p:nvPr/>
                            </p:nvGrpSpPr>
                            <p:grpSpPr>
                              <a:xfrm>
                                <a:off x="1291819" y="3441762"/>
                                <a:ext cx="8493534" cy="2646573"/>
                                <a:chOff x="1291819" y="3441762"/>
                                <a:chExt cx="8493534" cy="2646573"/>
                              </a:xfrm>
                            </p:grpSpPr>
                            <p:grpSp>
                              <p:nvGrpSpPr>
                                <p:cNvPr id="47" name="Group 46"/>
                                <p:cNvGrpSpPr/>
                                <p:nvPr/>
                              </p:nvGrpSpPr>
                              <p:grpSpPr>
                                <a:xfrm>
                                  <a:off x="1291819" y="3441762"/>
                                  <a:ext cx="8493534" cy="2646573"/>
                                  <a:chOff x="1291819" y="3441762"/>
                                  <a:chExt cx="8493534" cy="2646573"/>
                                </a:xfrm>
                              </p:grpSpPr>
                              <p:grpSp>
                                <p:nvGrpSpPr>
                                  <p:cNvPr id="4" name="Group 3"/>
                                  <p:cNvGrpSpPr/>
                                  <p:nvPr/>
                                </p:nvGrpSpPr>
                                <p:grpSpPr>
                                  <a:xfrm>
                                    <a:off x="1291819" y="3441762"/>
                                    <a:ext cx="8493534" cy="2646573"/>
                                    <a:chOff x="1129186" y="3555226"/>
                                    <a:chExt cx="8493534" cy="2646573"/>
                                  </a:xfrm>
                                </p:grpSpPr>
                                <p:sp>
                                  <p:nvSpPr>
                                    <p:cNvPr id="5" name="TextBox 4"/>
                                    <p:cNvSpPr txBox="1"/>
                                    <p:nvPr/>
                                  </p:nvSpPr>
                                  <p:spPr>
                                    <a:xfrm>
                                      <a:off x="9129146" y="4176662"/>
                                      <a:ext cx="493574" cy="1384995"/>
                                    </a:xfrm>
                                    <a:prstGeom prst="rect">
                                      <a:avLst/>
                                    </a:prstGeom>
                                    <a:noFill/>
                                  </p:spPr>
                                  <p:txBody>
                                    <a:bodyPr wrap="square" rtlCol="0">
                                      <a:spAutoFit/>
                                    </a:bodyPr>
                                    <a:lstStyle/>
                                    <a:p>
                                      <a:r>
                                        <a:rPr lang="lt-LT" sz="1600" b="1" dirty="0" smtClean="0"/>
                                        <a:t>PABAIGA</a:t>
                                      </a:r>
                                      <a:r>
                                        <a:rPr lang="lt-LT" sz="1800" b="1" dirty="0" smtClean="0"/>
                                        <a:t> (0) </a:t>
                                      </a:r>
                                      <a:endParaRPr lang="lt-LT" sz="1800" b="1" dirty="0"/>
                                    </a:p>
                                  </p:txBody>
                                </p:sp>
                                <p:grpSp>
                                  <p:nvGrpSpPr>
                                    <p:cNvPr id="6" name="Group 5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1129186" y="3555226"/>
                                      <a:ext cx="8007673" cy="2646573"/>
                                      <a:chOff x="1129186" y="3555226"/>
                                      <a:chExt cx="8007673" cy="2646573"/>
                                    </a:xfrm>
                                  </p:grpSpPr>
                                  <p:sp>
                                    <p:nvSpPr>
                                      <p:cNvPr id="7" name="Oval 6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547664" y="4797152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8" name="Oval 7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435188" y="3995969"/>
                                        <a:ext cx="144016" cy="15641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9" name="Oval 8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540863" y="4508819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0" name="Oval 9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582530" y="5142401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1" name="Oval 10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5288362" y="4021580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2" name="Oval 11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3737013" y="4018810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3" name="Oval 12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4319661" y="5613586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4" name="Oval 13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4062351" y="4779512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5" name="Oval 14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8992843" y="4740802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cxnSp>
                                    <p:nvCxnSpPr>
                                      <p:cNvPr id="16" name="Straight Arrow Connector 15"/>
                                      <p:cNvCxnSpPr>
                                        <a:stCxn id="7" idx="7"/>
                                        <a:endCxn id="8" idx="3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1670589" y="4129473"/>
                                        <a:ext cx="785690" cy="688770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17" name="Straight Arrow Connector 16"/>
                                      <p:cNvCxnSpPr>
                                        <a:stCxn id="7" idx="6"/>
                                        <a:endCxn id="9" idx="2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1691680" y="4580827"/>
                                        <a:ext cx="849183" cy="288333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18" name="Straight Arrow Connector 17"/>
                                      <p:cNvCxnSpPr>
                                        <a:stCxn id="7" idx="5"/>
                                        <a:endCxn id="10" idx="2"/>
                                      </p:cNvCxnSpPr>
                                      <p:nvPr/>
                                    </p:nvCxnSpPr>
                                    <p:spPr>
                                      <a:xfrm>
                                        <a:off x="1670589" y="4920077"/>
                                        <a:ext cx="911941" cy="294332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19" name="Straight Arrow Connector 18"/>
                                      <p:cNvCxnSpPr>
                                        <a:stCxn id="10" idx="7"/>
                                        <a:endCxn id="14" idx="3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2705455" y="4902437"/>
                                        <a:ext cx="1377987" cy="261055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0" name="Straight Arrow Connector 19"/>
                                      <p:cNvCxnSpPr>
                                        <a:stCxn id="35" idx="6"/>
                                        <a:endCxn id="13" idx="3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2684879" y="5736511"/>
                                        <a:ext cx="1655873" cy="8717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1" name="Straight Arrow Connector 20"/>
                                      <p:cNvCxnSpPr>
                                        <a:stCxn id="7" idx="5"/>
                                        <a:endCxn id="35" idx="1"/>
                                      </p:cNvCxnSpPr>
                                      <p:nvPr/>
                                    </p:nvCxnSpPr>
                                    <p:spPr>
                                      <a:xfrm>
                                        <a:off x="1670589" y="4920077"/>
                                        <a:ext cx="891365" cy="774234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2" name="Straight Arrow Connector 21"/>
                                      <p:cNvCxnSpPr>
                                        <a:stCxn id="13" idx="6"/>
                                        <a:endCxn id="39" idx="2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4463677" y="5682349"/>
                                        <a:ext cx="945189" cy="3245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3" name="Straight Arrow Connector 22"/>
                                      <p:cNvCxnSpPr>
                                        <a:stCxn id="14" idx="4"/>
                                        <a:endCxn id="13" idx="0"/>
                                      </p:cNvCxnSpPr>
                                      <p:nvPr/>
                                    </p:nvCxnSpPr>
                                    <p:spPr>
                                      <a:xfrm>
                                        <a:off x="4134359" y="4923528"/>
                                        <a:ext cx="257310" cy="690058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4" name="Straight Arrow Connector 23"/>
                                      <p:cNvCxnSpPr>
                                        <a:stCxn id="9" idx="7"/>
                                        <a:endCxn id="12" idx="3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2663788" y="4141735"/>
                                        <a:ext cx="1094316" cy="388175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5" name="Straight Arrow Connector 24"/>
                                      <p:cNvCxnSpPr>
                                        <a:stCxn id="8" idx="6"/>
                                        <a:endCxn id="12" idx="1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2579204" y="4039901"/>
                                        <a:ext cx="1178900" cy="34273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6" name="Straight Arrow Connector 25"/>
                                      <p:cNvCxnSpPr>
                                        <a:stCxn id="12" idx="5"/>
                                        <a:endCxn id="14" idx="1"/>
                                      </p:cNvCxnSpPr>
                                      <p:nvPr/>
                                    </p:nvCxnSpPr>
                                    <p:spPr>
                                      <a:xfrm>
                                        <a:off x="3859938" y="4141735"/>
                                        <a:ext cx="223504" cy="658868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sp>
                                    <p:nvSpPr>
                                      <p:cNvPr id="27" name="TextBox 26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1129186" y="4317191"/>
                                        <a:ext cx="468032" cy="1354217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600" b="1" dirty="0" smtClean="0"/>
                                          <a:t>PRADŽIA </a:t>
                                        </a:r>
                                        <a:r>
                                          <a:rPr lang="lt-LT" sz="1800" b="1" dirty="0" smtClean="0"/>
                                          <a:t>(0)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28" name="TextBox 27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2591648" y="5178026"/>
                                        <a:ext cx="1456505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C (6)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29" name="TextBox 28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2192924" y="3555226"/>
                                        <a:ext cx="1368152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A (7)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0" name="TextBox 29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2481968" y="4568611"/>
                                        <a:ext cx="1563406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B (5)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1" name="TextBox 30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5197266" y="3616244"/>
                                        <a:ext cx="1350578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H (4)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2" name="TextBox 31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4088676" y="4404590"/>
                                        <a:ext cx="1060697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F (7)</a:t>
                                        </a:r>
                                        <a:r>
                                          <a:rPr lang="en-US" sz="1800" b="1" dirty="0" smtClean="0"/>
                                          <a:t> 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3" name="TextBox 32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3701034" y="3666874"/>
                                        <a:ext cx="1060697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E (5)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4" name="TextBox 33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4165081" y="5832467"/>
                                        <a:ext cx="1060697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G (5)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</p:grpSp>
                              </p:grpSp>
                              <p:sp>
                                <p:nvSpPr>
                                  <p:cNvPr id="35" name="Oval 34"/>
                                  <p:cNvSpPr/>
                                  <p:nvPr/>
                                </p:nvSpPr>
                                <p:spPr>
                                  <a:xfrm>
                                    <a:off x="2703496" y="5559756"/>
                                    <a:ext cx="144016" cy="144016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chemeClr val="tx1"/>
                                  </a:solidFill>
                                  <a:ln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lt-LT"/>
                                  </a:p>
                                </p:txBody>
                              </p:sp>
                              <p:sp>
                                <p:nvSpPr>
                                  <p:cNvPr id="36" name="TextBox 35"/>
                                  <p:cNvSpPr txBox="1"/>
                                  <p:nvPr/>
                                </p:nvSpPr>
                                <p:spPr>
                                  <a:xfrm>
                                    <a:off x="2574563" y="5671255"/>
                                    <a:ext cx="1456505" cy="369332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lt-LT" sz="1800" b="1" dirty="0" smtClean="0"/>
                                      <a:t>D (8)</a:t>
                                    </a:r>
                                    <a:endParaRPr lang="lt-LT" sz="1800" b="1" dirty="0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7" name="Oval 36"/>
                                <p:cNvSpPr/>
                                <p:nvPr/>
                              </p:nvSpPr>
                              <p:spPr>
                                <a:xfrm>
                                  <a:off x="5233328" y="4673274"/>
                                  <a:ext cx="144016" cy="144016"/>
                                </a:xfrm>
                                <a:prstGeom prst="ellipse">
                                  <a:avLst/>
                                </a:prstGeom>
                                <a:solidFill>
                                  <a:schemeClr val="tx1"/>
                                </a:solidFill>
                                <a:ln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lt-LT"/>
                                </a:p>
                              </p:txBody>
                            </p:sp>
                            <p:sp>
                              <p:nvSpPr>
                                <p:cNvPr id="38" name="TextBox 37"/>
                                <p:cNvSpPr txBox="1"/>
                                <p:nvPr/>
                              </p:nvSpPr>
                              <p:spPr>
                                <a:xfrm>
                                  <a:off x="5172903" y="4342376"/>
                                  <a:ext cx="1350578" cy="369332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lt-LT" sz="1800" b="1" dirty="0" smtClean="0"/>
                                    <a:t>I (4)</a:t>
                                  </a:r>
                                  <a:endParaRPr lang="lt-LT" sz="1800" b="1" dirty="0"/>
                                </a:p>
                              </p:txBody>
                            </p:sp>
                            <p:sp>
                              <p:nvSpPr>
                                <p:cNvPr id="40" name="TextBox 39"/>
                                <p:cNvSpPr txBox="1"/>
                                <p:nvPr/>
                              </p:nvSpPr>
                              <p:spPr>
                                <a:xfrm>
                                  <a:off x="5438583" y="5682703"/>
                                  <a:ext cx="1350578" cy="369332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lt-LT" sz="1800" b="1" dirty="0" smtClean="0"/>
                                    <a:t>J (3)</a:t>
                                  </a:r>
                                  <a:endParaRPr lang="lt-LT" sz="1800" b="1" dirty="0"/>
                                </a:p>
                              </p:txBody>
                            </p:sp>
                          </p:grpSp>
                        </p:grpSp>
                        <p:cxnSp>
                          <p:nvCxnSpPr>
                            <p:cNvPr id="72" name="Straight Arrow Connector 71"/>
                            <p:cNvCxnSpPr>
                              <a:stCxn id="14" idx="6"/>
                              <a:endCxn id="37" idx="2"/>
                            </p:cNvCxnSpPr>
                            <p:nvPr/>
                          </p:nvCxnSpPr>
                          <p:spPr>
                            <a:xfrm>
                              <a:off x="3216991" y="4768203"/>
                              <a:ext cx="864328" cy="7226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  <p:cxnSp>
                          <p:nvCxnSpPr>
                            <p:cNvPr id="75" name="Straight Arrow Connector 74"/>
                            <p:cNvCxnSpPr>
                              <a:stCxn id="12" idx="6"/>
                              <a:endCxn id="11" idx="2"/>
                            </p:cNvCxnSpPr>
                            <p:nvPr/>
                          </p:nvCxnSpPr>
                          <p:spPr>
                            <a:xfrm>
                              <a:off x="2891653" y="4007501"/>
                              <a:ext cx="1407333" cy="2770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</p:grpSp>
                      <p:sp>
                        <p:nvSpPr>
                          <p:cNvPr id="83" name="Oval 82"/>
                          <p:cNvSpPr/>
                          <p:nvPr/>
                        </p:nvSpPr>
                        <p:spPr>
                          <a:xfrm>
                            <a:off x="6459368" y="5463473"/>
                            <a:ext cx="144016" cy="144016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lt-LT"/>
                          </a:p>
                        </p:txBody>
                      </p:sp>
                      <p:sp>
                        <p:nvSpPr>
                          <p:cNvPr id="84" name="TextBox 83"/>
                          <p:cNvSpPr txBox="1"/>
                          <p:nvPr/>
                        </p:nvSpPr>
                        <p:spPr>
                          <a:xfrm>
                            <a:off x="6086695" y="5671040"/>
                            <a:ext cx="1350578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:r>
                              <a:rPr lang="lt-LT" sz="1800" b="1" dirty="0" smtClean="0"/>
                              <a:t>M (2)</a:t>
                            </a:r>
                            <a:endParaRPr lang="lt-LT" sz="1800" b="1" dirty="0"/>
                          </a:p>
                        </p:txBody>
                      </p:sp>
                      <p:sp>
                        <p:nvSpPr>
                          <p:cNvPr id="85" name="Oval 84"/>
                          <p:cNvSpPr/>
                          <p:nvPr/>
                        </p:nvSpPr>
                        <p:spPr>
                          <a:xfrm>
                            <a:off x="6820527" y="3996301"/>
                            <a:ext cx="144016" cy="144016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lt-LT"/>
                          </a:p>
                        </p:txBody>
                      </p:sp>
                      <p:sp>
                        <p:nvSpPr>
                          <p:cNvPr id="86" name="TextBox 85"/>
                          <p:cNvSpPr txBox="1"/>
                          <p:nvPr/>
                        </p:nvSpPr>
                        <p:spPr>
                          <a:xfrm>
                            <a:off x="6729431" y="3590965"/>
                            <a:ext cx="1350578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:r>
                              <a:rPr lang="lt-LT" sz="1800" b="1" dirty="0" smtClean="0"/>
                              <a:t>N (6)</a:t>
                            </a:r>
                            <a:endParaRPr lang="lt-LT" sz="1800" b="1" dirty="0"/>
                          </a:p>
                        </p:txBody>
                      </p:sp>
                      <p:sp>
                        <p:nvSpPr>
                          <p:cNvPr id="87" name="Oval 86"/>
                          <p:cNvSpPr/>
                          <p:nvPr/>
                        </p:nvSpPr>
                        <p:spPr>
                          <a:xfrm>
                            <a:off x="6660594" y="4642905"/>
                            <a:ext cx="144016" cy="144016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lt-LT"/>
                          </a:p>
                        </p:txBody>
                      </p:sp>
                      <p:sp>
                        <p:nvSpPr>
                          <p:cNvPr id="88" name="TextBox 87"/>
                          <p:cNvSpPr txBox="1"/>
                          <p:nvPr/>
                        </p:nvSpPr>
                        <p:spPr>
                          <a:xfrm>
                            <a:off x="6569498" y="4237569"/>
                            <a:ext cx="1350578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:r>
                              <a:rPr lang="lt-LT" sz="1800" b="1" dirty="0"/>
                              <a:t>O</a:t>
                            </a:r>
                            <a:r>
                              <a:rPr lang="lt-LT" sz="1800" b="1" dirty="0" smtClean="0"/>
                              <a:t> (3)</a:t>
                            </a:r>
                            <a:endParaRPr lang="lt-LT" sz="1800" b="1" dirty="0"/>
                          </a:p>
                        </p:txBody>
                      </p:sp>
                    </p:grpSp>
                  </p:grpSp>
                  <p:cxnSp>
                    <p:nvCxnSpPr>
                      <p:cNvPr id="91" name="Straight Arrow Connector 90"/>
                      <p:cNvCxnSpPr>
                        <a:stCxn id="39" idx="6"/>
                        <a:endCxn id="83" idx="2"/>
                      </p:cNvCxnSpPr>
                      <p:nvPr/>
                    </p:nvCxnSpPr>
                    <p:spPr>
                      <a:xfrm flipV="1">
                        <a:off x="4818984" y="5519368"/>
                        <a:ext cx="1895862" cy="63551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" name="Straight Arrow Connector 94"/>
                      <p:cNvCxnSpPr>
                        <a:stCxn id="37" idx="4"/>
                        <a:endCxn id="39" idx="6"/>
                      </p:cNvCxnSpPr>
                      <p:nvPr/>
                    </p:nvCxnSpPr>
                    <p:spPr>
                      <a:xfrm>
                        <a:off x="4408805" y="4831324"/>
                        <a:ext cx="410179" cy="751595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cxnSp>
                  <p:nvCxnSpPr>
                    <p:cNvPr id="99" name="Straight Arrow Connector 98"/>
                    <p:cNvCxnSpPr>
                      <a:stCxn id="37" idx="6"/>
                      <a:endCxn id="81" idx="3"/>
                    </p:cNvCxnSpPr>
                    <p:nvPr/>
                  </p:nvCxnSpPr>
                  <p:spPr>
                    <a:xfrm flipV="1">
                      <a:off x="4480813" y="4749647"/>
                      <a:ext cx="941696" cy="9669"/>
                    </a:xfrm>
                    <a:prstGeom prst="straightConnector1">
                      <a:avLst/>
                    </a:prstGeom>
                    <a:ln w="31750">
                      <a:solidFill>
                        <a:schemeClr val="tx1"/>
                      </a:solidFill>
                      <a:tailEnd type="triangle" w="lg" len="lg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" name="Straight Arrow Connector 101"/>
                    <p:cNvCxnSpPr>
                      <a:stCxn id="11" idx="6"/>
                      <a:endCxn id="79" idx="2"/>
                    </p:cNvCxnSpPr>
                    <p:nvPr/>
                  </p:nvCxnSpPr>
                  <p:spPr>
                    <a:xfrm>
                      <a:off x="4698480" y="3994158"/>
                      <a:ext cx="1249667" cy="22034"/>
                    </a:xfrm>
                    <a:prstGeom prst="straightConnector1">
                      <a:avLst/>
                    </a:prstGeom>
                    <a:ln w="31750">
                      <a:solidFill>
                        <a:schemeClr val="tx1"/>
                      </a:solidFill>
                      <a:tailEnd type="triangle" w="lg" len="lg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07" name="Straight Arrow Connector 106"/>
                  <p:cNvCxnSpPr>
                    <a:stCxn id="79" idx="6"/>
                    <a:endCxn id="85" idx="2"/>
                  </p:cNvCxnSpPr>
                  <p:nvPr/>
                </p:nvCxnSpPr>
                <p:spPr>
                  <a:xfrm>
                    <a:off x="6092163" y="4016192"/>
                    <a:ext cx="983842" cy="36004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0" name="Straight Arrow Connector 109"/>
                  <p:cNvCxnSpPr>
                    <a:stCxn id="85" idx="6"/>
                    <a:endCxn id="15" idx="0"/>
                  </p:cNvCxnSpPr>
                  <p:nvPr/>
                </p:nvCxnSpPr>
                <p:spPr>
                  <a:xfrm>
                    <a:off x="7220021" y="4052196"/>
                    <a:ext cx="1110932" cy="589176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14" name="Straight Arrow Connector 113"/>
                <p:cNvCxnSpPr>
                  <a:stCxn id="81" idx="6"/>
                  <a:endCxn id="87" idx="2"/>
                </p:cNvCxnSpPr>
                <p:nvPr/>
              </p:nvCxnSpPr>
              <p:spPr>
                <a:xfrm>
                  <a:off x="5545434" y="4698730"/>
                  <a:ext cx="1370638" cy="70"/>
                </a:xfrm>
                <a:prstGeom prst="straightConnector1">
                  <a:avLst/>
                </a:prstGeom>
                <a:ln w="31750">
                  <a:solidFill>
                    <a:schemeClr val="tx1"/>
                  </a:solidFill>
                  <a:tailEnd type="triangle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18" name="Straight Arrow Connector 117"/>
              <p:cNvCxnSpPr>
                <a:stCxn id="81" idx="7"/>
                <a:endCxn id="79" idx="3"/>
              </p:cNvCxnSpPr>
              <p:nvPr/>
            </p:nvCxnSpPr>
            <p:spPr>
              <a:xfrm flipV="1">
                <a:off x="5524343" y="4067109"/>
                <a:ext cx="444895" cy="580704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24" name="Straight Arrow Connector 123"/>
            <p:cNvCxnSpPr>
              <a:stCxn id="81" idx="5"/>
              <a:endCxn id="83" idx="0"/>
            </p:cNvCxnSpPr>
            <p:nvPr/>
          </p:nvCxnSpPr>
          <p:spPr>
            <a:xfrm>
              <a:off x="5308567" y="4749647"/>
              <a:ext cx="1262511" cy="697713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Arrow Connector 126"/>
            <p:cNvCxnSpPr>
              <a:stCxn id="83" idx="6"/>
              <a:endCxn id="15" idx="4"/>
            </p:cNvCxnSpPr>
            <p:nvPr/>
          </p:nvCxnSpPr>
          <p:spPr>
            <a:xfrm flipV="1">
              <a:off x="6643086" y="4785388"/>
              <a:ext cx="1472091" cy="733980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Arrow Connector 130"/>
            <p:cNvCxnSpPr>
              <a:stCxn id="87" idx="6"/>
              <a:endCxn id="15" idx="6"/>
            </p:cNvCxnSpPr>
            <p:nvPr/>
          </p:nvCxnSpPr>
          <p:spPr>
            <a:xfrm>
              <a:off x="6844312" y="4698800"/>
              <a:ext cx="1342873" cy="14580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7" name="Table 7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341100145"/>
                  </p:ext>
                </p:extLst>
              </p:nvPr>
            </p:nvGraphicFramePr>
            <p:xfrm>
              <a:off x="269520" y="3281940"/>
              <a:ext cx="8443566" cy="148336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H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H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H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H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sz="18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0329233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7" name="Table 7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341100145"/>
                  </p:ext>
                </p:extLst>
              </p:nvPr>
            </p:nvGraphicFramePr>
            <p:xfrm>
              <a:off x="269520" y="3281940"/>
              <a:ext cx="8443566" cy="148336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901" t="-101639" r="-1150450" b="-2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901" t="-201639" r="-1150450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H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H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H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dirty="0" smtClean="0"/>
                            <a:t>H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901" t="-301639" r="-1150450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sz="18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0329233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321" name="Table 3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864016838"/>
                  </p:ext>
                </p:extLst>
              </p:nvPr>
            </p:nvGraphicFramePr>
            <p:xfrm>
              <a:off x="214733" y="5257526"/>
              <a:ext cx="8679958" cy="148336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M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M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K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70C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83087534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321" name="Table 3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864016838"/>
                  </p:ext>
                </p:extLst>
              </p:nvPr>
            </p:nvGraphicFramePr>
            <p:xfrm>
              <a:off x="214733" y="5257526"/>
              <a:ext cx="8679958" cy="148336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901" t="-101639" r="-1185586" b="-2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901" t="-201639" r="-1185586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M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M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901" t="-301639" r="-1185586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K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70C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83087534"/>
                      </a:ext>
                    </a:extLst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27775887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TextBox 1"/>
          <p:cNvSpPr txBox="1">
            <a:spLocks noChangeArrowheads="1"/>
          </p:cNvSpPr>
          <p:nvPr/>
        </p:nvSpPr>
        <p:spPr bwMode="auto">
          <a:xfrm>
            <a:off x="113671" y="15816"/>
            <a:ext cx="873806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lt-LT" altLang="lt-LT" sz="2400" dirty="0" smtClean="0"/>
              <a:t>Kritinių kelių algoritmas, 2 vykdytojai. </a:t>
            </a:r>
            <a:endParaRPr lang="en-US" altLang="lt-LT" sz="2400" dirty="0"/>
          </a:p>
        </p:txBody>
      </p:sp>
      <p:grpSp>
        <p:nvGrpSpPr>
          <p:cNvPr id="92" name="Group 91"/>
          <p:cNvGrpSpPr/>
          <p:nvPr/>
        </p:nvGrpSpPr>
        <p:grpSpPr>
          <a:xfrm>
            <a:off x="251520" y="476672"/>
            <a:ext cx="8493534" cy="2646573"/>
            <a:chOff x="179512" y="3455796"/>
            <a:chExt cx="8493534" cy="2646573"/>
          </a:xfrm>
        </p:grpSpPr>
        <p:grpSp>
          <p:nvGrpSpPr>
            <p:cNvPr id="69" name="Group 68"/>
            <p:cNvGrpSpPr/>
            <p:nvPr/>
          </p:nvGrpSpPr>
          <p:grpSpPr>
            <a:xfrm>
              <a:off x="179512" y="3455796"/>
              <a:ext cx="8493534" cy="2646573"/>
              <a:chOff x="395288" y="3455796"/>
              <a:chExt cx="8493534" cy="2646573"/>
            </a:xfrm>
          </p:grpSpPr>
          <p:grpSp>
            <p:nvGrpSpPr>
              <p:cNvPr id="66" name="Group 65"/>
              <p:cNvGrpSpPr/>
              <p:nvPr/>
            </p:nvGrpSpPr>
            <p:grpSpPr>
              <a:xfrm>
                <a:off x="395288" y="3455796"/>
                <a:ext cx="8493534" cy="2646573"/>
                <a:chOff x="395288" y="3455796"/>
                <a:chExt cx="8493534" cy="2646573"/>
              </a:xfrm>
            </p:grpSpPr>
            <p:grpSp>
              <p:nvGrpSpPr>
                <p:cNvPr id="12319" name="Group 12318"/>
                <p:cNvGrpSpPr/>
                <p:nvPr/>
              </p:nvGrpSpPr>
              <p:grpSpPr>
                <a:xfrm>
                  <a:off x="395288" y="3455796"/>
                  <a:ext cx="8493534" cy="2646573"/>
                  <a:chOff x="395288" y="3455796"/>
                  <a:chExt cx="8493534" cy="2646573"/>
                </a:xfrm>
              </p:grpSpPr>
              <p:grpSp>
                <p:nvGrpSpPr>
                  <p:cNvPr id="12314" name="Group 12313"/>
                  <p:cNvGrpSpPr/>
                  <p:nvPr/>
                </p:nvGrpSpPr>
                <p:grpSpPr>
                  <a:xfrm>
                    <a:off x="395288" y="3455796"/>
                    <a:ext cx="8493534" cy="2646573"/>
                    <a:chOff x="395288" y="3455796"/>
                    <a:chExt cx="8493534" cy="2646573"/>
                  </a:xfrm>
                </p:grpSpPr>
                <p:grpSp>
                  <p:nvGrpSpPr>
                    <p:cNvPr id="12308" name="Group 12307"/>
                    <p:cNvGrpSpPr/>
                    <p:nvPr/>
                  </p:nvGrpSpPr>
                  <p:grpSpPr>
                    <a:xfrm>
                      <a:off x="395288" y="3455796"/>
                      <a:ext cx="8493534" cy="2646573"/>
                      <a:chOff x="395288" y="3455796"/>
                      <a:chExt cx="8493534" cy="2646573"/>
                    </a:xfrm>
                  </p:grpSpPr>
                  <p:grpSp>
                    <p:nvGrpSpPr>
                      <p:cNvPr id="12302" name="Group 12301"/>
                      <p:cNvGrpSpPr/>
                      <p:nvPr/>
                    </p:nvGrpSpPr>
                    <p:grpSpPr>
                      <a:xfrm>
                        <a:off x="395288" y="3455796"/>
                        <a:ext cx="8493534" cy="2646573"/>
                        <a:chOff x="139810" y="3471909"/>
                        <a:chExt cx="8493534" cy="2646573"/>
                      </a:xfrm>
                    </p:grpSpPr>
                    <p:sp>
                      <p:nvSpPr>
                        <p:cNvPr id="79" name="Oval 78"/>
                        <p:cNvSpPr/>
                        <p:nvPr/>
                      </p:nvSpPr>
                      <p:spPr>
                        <a:xfrm>
                          <a:off x="5692669" y="3960297"/>
                          <a:ext cx="144016" cy="144016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lt-LT"/>
                        </a:p>
                      </p:txBody>
                    </p:sp>
                    <p:sp>
                      <p:nvSpPr>
                        <p:cNvPr id="80" name="TextBox 79"/>
                        <p:cNvSpPr txBox="1"/>
                        <p:nvPr/>
                      </p:nvSpPr>
                      <p:spPr>
                        <a:xfrm>
                          <a:off x="5420423" y="3566161"/>
                          <a:ext cx="1350578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lt-LT" sz="1800" b="1" dirty="0" smtClean="0"/>
                            <a:t>K (1)[7]</a:t>
                          </a:r>
                          <a:endParaRPr lang="lt-LT" sz="1800" b="1" dirty="0"/>
                        </a:p>
                      </p:txBody>
                    </p:sp>
                    <p:sp>
                      <p:nvSpPr>
                        <p:cNvPr id="81" name="Oval 80"/>
                        <p:cNvSpPr/>
                        <p:nvPr/>
                      </p:nvSpPr>
                      <p:spPr>
                        <a:xfrm>
                          <a:off x="5145940" y="4642835"/>
                          <a:ext cx="144016" cy="144016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lt-LT"/>
                        </a:p>
                      </p:txBody>
                    </p:sp>
                    <p:sp>
                      <p:nvSpPr>
                        <p:cNvPr id="82" name="TextBox 81"/>
                        <p:cNvSpPr txBox="1"/>
                        <p:nvPr/>
                      </p:nvSpPr>
                      <p:spPr>
                        <a:xfrm>
                          <a:off x="4604887" y="4761760"/>
                          <a:ext cx="1350578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lt-LT" sz="1800" b="1" dirty="0" smtClean="0"/>
                            <a:t>L (4)[11]</a:t>
                          </a:r>
                          <a:endParaRPr lang="lt-LT" sz="1800" b="1" dirty="0"/>
                        </a:p>
                      </p:txBody>
                    </p:sp>
                    <p:grpSp>
                      <p:nvGrpSpPr>
                        <p:cNvPr id="12301" name="Group 12300"/>
                        <p:cNvGrpSpPr/>
                        <p:nvPr/>
                      </p:nvGrpSpPr>
                      <p:grpSpPr>
                        <a:xfrm>
                          <a:off x="139810" y="3471909"/>
                          <a:ext cx="8493534" cy="2646573"/>
                          <a:chOff x="139810" y="3471909"/>
                          <a:chExt cx="8493534" cy="2646573"/>
                        </a:xfrm>
                      </p:grpSpPr>
                      <p:grpSp>
                        <p:nvGrpSpPr>
                          <p:cNvPr id="12300" name="Group 12299"/>
                          <p:cNvGrpSpPr/>
                          <p:nvPr/>
                        </p:nvGrpSpPr>
                        <p:grpSpPr>
                          <a:xfrm>
                            <a:off x="139810" y="3471909"/>
                            <a:ext cx="8493534" cy="2646573"/>
                            <a:chOff x="139810" y="3471909"/>
                            <a:chExt cx="8493534" cy="2646573"/>
                          </a:xfrm>
                        </p:grpSpPr>
                        <p:grpSp>
                          <p:nvGrpSpPr>
                            <p:cNvPr id="49" name="Group 48"/>
                            <p:cNvGrpSpPr/>
                            <p:nvPr/>
                          </p:nvGrpSpPr>
                          <p:grpSpPr>
                            <a:xfrm>
                              <a:off x="139810" y="3471909"/>
                              <a:ext cx="8493534" cy="2646573"/>
                              <a:chOff x="1291819" y="3441762"/>
                              <a:chExt cx="8493534" cy="2646573"/>
                            </a:xfrm>
                          </p:grpSpPr>
                          <p:sp>
                            <p:nvSpPr>
                              <p:cNvPr id="39" name="Oval 38"/>
                              <p:cNvSpPr/>
                              <p:nvPr/>
                            </p:nvSpPr>
                            <p:spPr>
                              <a:xfrm>
                                <a:off x="5571499" y="5496877"/>
                                <a:ext cx="144016" cy="144016"/>
                              </a:xfrm>
                              <a:prstGeom prst="ellipse">
                                <a:avLst/>
                              </a:prstGeom>
                              <a:solidFill>
                                <a:schemeClr val="tx1"/>
                              </a:solidFill>
                              <a:ln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lt-LT"/>
                              </a:p>
                            </p:txBody>
                          </p:sp>
                          <p:grpSp>
                            <p:nvGrpSpPr>
                              <p:cNvPr id="48" name="Group 47"/>
                              <p:cNvGrpSpPr/>
                              <p:nvPr/>
                            </p:nvGrpSpPr>
                            <p:grpSpPr>
                              <a:xfrm>
                                <a:off x="1291819" y="3441762"/>
                                <a:ext cx="8493534" cy="2646573"/>
                                <a:chOff x="1291819" y="3441762"/>
                                <a:chExt cx="8493534" cy="2646573"/>
                              </a:xfrm>
                            </p:grpSpPr>
                            <p:grpSp>
                              <p:nvGrpSpPr>
                                <p:cNvPr id="47" name="Group 46"/>
                                <p:cNvGrpSpPr/>
                                <p:nvPr/>
                              </p:nvGrpSpPr>
                              <p:grpSpPr>
                                <a:xfrm>
                                  <a:off x="1291819" y="3441762"/>
                                  <a:ext cx="8493534" cy="2646573"/>
                                  <a:chOff x="1291819" y="3441762"/>
                                  <a:chExt cx="8493534" cy="2646573"/>
                                </a:xfrm>
                              </p:grpSpPr>
                              <p:grpSp>
                                <p:nvGrpSpPr>
                                  <p:cNvPr id="4" name="Group 3"/>
                                  <p:cNvGrpSpPr/>
                                  <p:nvPr/>
                                </p:nvGrpSpPr>
                                <p:grpSpPr>
                                  <a:xfrm>
                                    <a:off x="1291819" y="3441762"/>
                                    <a:ext cx="8493534" cy="2646573"/>
                                    <a:chOff x="1129186" y="3555226"/>
                                    <a:chExt cx="8493534" cy="2646573"/>
                                  </a:xfrm>
                                </p:grpSpPr>
                                <p:sp>
                                  <p:nvSpPr>
                                    <p:cNvPr id="5" name="TextBox 4"/>
                                    <p:cNvSpPr txBox="1"/>
                                    <p:nvPr/>
                                  </p:nvSpPr>
                                  <p:spPr>
                                    <a:xfrm>
                                      <a:off x="9129146" y="4176662"/>
                                      <a:ext cx="493574" cy="1384995"/>
                                    </a:xfrm>
                                    <a:prstGeom prst="rect">
                                      <a:avLst/>
                                    </a:prstGeom>
                                    <a:noFill/>
                                  </p:spPr>
                                  <p:txBody>
                                    <a:bodyPr wrap="square" rtlCol="0">
                                      <a:spAutoFit/>
                                    </a:bodyPr>
                                    <a:lstStyle/>
                                    <a:p>
                                      <a:r>
                                        <a:rPr lang="lt-LT" sz="1600" b="1" dirty="0" smtClean="0"/>
                                        <a:t>PABAIGA</a:t>
                                      </a:r>
                                      <a:r>
                                        <a:rPr lang="lt-LT" sz="1800" b="1" dirty="0" smtClean="0"/>
                                        <a:t> (0) </a:t>
                                      </a:r>
                                      <a:endParaRPr lang="lt-LT" sz="1800" b="1" dirty="0"/>
                                    </a:p>
                                  </p:txBody>
                                </p:sp>
                                <p:grpSp>
                                  <p:nvGrpSpPr>
                                    <p:cNvPr id="6" name="Group 5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1129186" y="3555226"/>
                                      <a:ext cx="8007673" cy="2646573"/>
                                      <a:chOff x="1129186" y="3555226"/>
                                      <a:chExt cx="8007673" cy="2646573"/>
                                    </a:xfrm>
                                  </p:grpSpPr>
                                  <p:sp>
                                    <p:nvSpPr>
                                      <p:cNvPr id="7" name="Oval 6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547664" y="4797152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8" name="Oval 7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435188" y="3995969"/>
                                        <a:ext cx="144016" cy="15641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9" name="Oval 8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540863" y="4508819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0" name="Oval 9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582530" y="5142401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1" name="Oval 10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5288362" y="4021580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2" name="Oval 11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3737013" y="4018810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3" name="Oval 12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4319661" y="5613586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4" name="Oval 13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4062351" y="4779512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5" name="Oval 14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8992843" y="4740802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cxnSp>
                                    <p:nvCxnSpPr>
                                      <p:cNvPr id="16" name="Straight Arrow Connector 15"/>
                                      <p:cNvCxnSpPr>
                                        <a:stCxn id="7" idx="7"/>
                                        <a:endCxn id="8" idx="3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1670589" y="4129473"/>
                                        <a:ext cx="785690" cy="688770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17" name="Straight Arrow Connector 16"/>
                                      <p:cNvCxnSpPr>
                                        <a:stCxn id="7" idx="6"/>
                                        <a:endCxn id="9" idx="2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1691680" y="4580827"/>
                                        <a:ext cx="849183" cy="288333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18" name="Straight Arrow Connector 17"/>
                                      <p:cNvCxnSpPr>
                                        <a:stCxn id="7" idx="5"/>
                                        <a:endCxn id="10" idx="2"/>
                                      </p:cNvCxnSpPr>
                                      <p:nvPr/>
                                    </p:nvCxnSpPr>
                                    <p:spPr>
                                      <a:xfrm>
                                        <a:off x="1670589" y="4920077"/>
                                        <a:ext cx="911941" cy="294332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19" name="Straight Arrow Connector 18"/>
                                      <p:cNvCxnSpPr>
                                        <a:stCxn id="10" idx="7"/>
                                        <a:endCxn id="14" idx="3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2705455" y="4902437"/>
                                        <a:ext cx="1377987" cy="261055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0" name="Straight Arrow Connector 19"/>
                                      <p:cNvCxnSpPr>
                                        <a:stCxn id="35" idx="6"/>
                                        <a:endCxn id="13" idx="3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2684879" y="5736511"/>
                                        <a:ext cx="1655873" cy="8717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1" name="Straight Arrow Connector 20"/>
                                      <p:cNvCxnSpPr>
                                        <a:stCxn id="7" idx="5"/>
                                        <a:endCxn id="35" idx="1"/>
                                      </p:cNvCxnSpPr>
                                      <p:nvPr/>
                                    </p:nvCxnSpPr>
                                    <p:spPr>
                                      <a:xfrm>
                                        <a:off x="1670589" y="4920077"/>
                                        <a:ext cx="891365" cy="774234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2" name="Straight Arrow Connector 21"/>
                                      <p:cNvCxnSpPr>
                                        <a:stCxn id="13" idx="6"/>
                                        <a:endCxn id="39" idx="2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4463677" y="5682349"/>
                                        <a:ext cx="945189" cy="3245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3" name="Straight Arrow Connector 22"/>
                                      <p:cNvCxnSpPr>
                                        <a:stCxn id="14" idx="4"/>
                                        <a:endCxn id="13" idx="0"/>
                                      </p:cNvCxnSpPr>
                                      <p:nvPr/>
                                    </p:nvCxnSpPr>
                                    <p:spPr>
                                      <a:xfrm>
                                        <a:off x="4134359" y="4923528"/>
                                        <a:ext cx="257310" cy="690058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4" name="Straight Arrow Connector 23"/>
                                      <p:cNvCxnSpPr>
                                        <a:stCxn id="9" idx="7"/>
                                        <a:endCxn id="12" idx="3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2663788" y="4141735"/>
                                        <a:ext cx="1094316" cy="388175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5" name="Straight Arrow Connector 24"/>
                                      <p:cNvCxnSpPr>
                                        <a:stCxn id="8" idx="6"/>
                                        <a:endCxn id="12" idx="1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2579204" y="4039901"/>
                                        <a:ext cx="1178900" cy="34273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6" name="Straight Arrow Connector 25"/>
                                      <p:cNvCxnSpPr>
                                        <a:stCxn id="12" idx="5"/>
                                        <a:endCxn id="14" idx="1"/>
                                      </p:cNvCxnSpPr>
                                      <p:nvPr/>
                                    </p:nvCxnSpPr>
                                    <p:spPr>
                                      <a:xfrm>
                                        <a:off x="3859938" y="4141735"/>
                                        <a:ext cx="223504" cy="658868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sp>
                                    <p:nvSpPr>
                                      <p:cNvPr id="27" name="TextBox 26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1129186" y="4317191"/>
                                        <a:ext cx="468032" cy="1354217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600" b="1" dirty="0" smtClean="0"/>
                                          <a:t>PRADŽIA </a:t>
                                        </a:r>
                                        <a:r>
                                          <a:rPr lang="lt-LT" sz="1800" b="1" dirty="0" smtClean="0"/>
                                          <a:t>(0)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28" name="TextBox 27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2591648" y="5178026"/>
                                        <a:ext cx="1456505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C (6)[28]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29" name="TextBox 28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2192924" y="3555226"/>
                                        <a:ext cx="1368152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A (7)[34]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0" name="TextBox 29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2481968" y="4568611"/>
                                        <a:ext cx="1563406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B (5)[32]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1" name="TextBox 30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5197266" y="3616244"/>
                                        <a:ext cx="1350578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H (4)[11]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2" name="TextBox 31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4088676" y="4404590"/>
                                        <a:ext cx="1060697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F (7)[22]</a:t>
                                        </a:r>
                                        <a:r>
                                          <a:rPr lang="en-US" sz="1800" b="1" dirty="0" smtClean="0"/>
                                          <a:t> 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3" name="TextBox 32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3701034" y="3666874"/>
                                        <a:ext cx="1060697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E (5)[27]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4" name="TextBox 33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4165081" y="5832467"/>
                                        <a:ext cx="1267297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G (5)[10]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</p:grpSp>
                              </p:grpSp>
                              <p:sp>
                                <p:nvSpPr>
                                  <p:cNvPr id="35" name="Oval 34"/>
                                  <p:cNvSpPr/>
                                  <p:nvPr/>
                                </p:nvSpPr>
                                <p:spPr>
                                  <a:xfrm>
                                    <a:off x="2703496" y="5559756"/>
                                    <a:ext cx="144016" cy="144016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chemeClr val="tx1"/>
                                  </a:solidFill>
                                  <a:ln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lt-LT"/>
                                  </a:p>
                                </p:txBody>
                              </p:sp>
                              <p:sp>
                                <p:nvSpPr>
                                  <p:cNvPr id="36" name="TextBox 35"/>
                                  <p:cNvSpPr txBox="1"/>
                                  <p:nvPr/>
                                </p:nvSpPr>
                                <p:spPr>
                                  <a:xfrm>
                                    <a:off x="2574563" y="5671255"/>
                                    <a:ext cx="1456505" cy="369332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lt-LT" sz="1800" b="1" dirty="0" smtClean="0"/>
                                      <a:t>D (8)[18]</a:t>
                                    </a:r>
                                    <a:endParaRPr lang="lt-LT" sz="1800" b="1" dirty="0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7" name="Oval 36"/>
                                <p:cNvSpPr/>
                                <p:nvPr/>
                              </p:nvSpPr>
                              <p:spPr>
                                <a:xfrm>
                                  <a:off x="5233328" y="4673274"/>
                                  <a:ext cx="144016" cy="144016"/>
                                </a:xfrm>
                                <a:prstGeom prst="ellipse">
                                  <a:avLst/>
                                </a:prstGeom>
                                <a:solidFill>
                                  <a:schemeClr val="tx1"/>
                                </a:solidFill>
                                <a:ln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lt-LT"/>
                                </a:p>
                              </p:txBody>
                            </p:sp>
                            <p:sp>
                              <p:nvSpPr>
                                <p:cNvPr id="38" name="TextBox 37"/>
                                <p:cNvSpPr txBox="1"/>
                                <p:nvPr/>
                              </p:nvSpPr>
                              <p:spPr>
                                <a:xfrm>
                                  <a:off x="5172903" y="4342376"/>
                                  <a:ext cx="1350578" cy="369332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lt-LT" sz="1800" b="1" dirty="0" smtClean="0"/>
                                    <a:t>I (4)[15]</a:t>
                                  </a:r>
                                  <a:endParaRPr lang="lt-LT" sz="1800" b="1" dirty="0"/>
                                </a:p>
                              </p:txBody>
                            </p:sp>
                            <p:sp>
                              <p:nvSpPr>
                                <p:cNvPr id="40" name="TextBox 39"/>
                                <p:cNvSpPr txBox="1"/>
                                <p:nvPr/>
                              </p:nvSpPr>
                              <p:spPr>
                                <a:xfrm>
                                  <a:off x="5438583" y="5682703"/>
                                  <a:ext cx="1350578" cy="369332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lt-LT" sz="1800" b="1" dirty="0" smtClean="0"/>
                                    <a:t>J (3)[5]</a:t>
                                  </a:r>
                                  <a:endParaRPr lang="lt-LT" sz="1800" b="1" dirty="0"/>
                                </a:p>
                              </p:txBody>
                            </p:sp>
                          </p:grpSp>
                        </p:grpSp>
                        <p:cxnSp>
                          <p:nvCxnSpPr>
                            <p:cNvPr id="72" name="Straight Arrow Connector 71"/>
                            <p:cNvCxnSpPr>
                              <a:stCxn id="14" idx="6"/>
                              <a:endCxn id="37" idx="2"/>
                            </p:cNvCxnSpPr>
                            <p:nvPr/>
                          </p:nvCxnSpPr>
                          <p:spPr>
                            <a:xfrm>
                              <a:off x="3216991" y="4768203"/>
                              <a:ext cx="864328" cy="7226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  <p:cxnSp>
                          <p:nvCxnSpPr>
                            <p:cNvPr id="75" name="Straight Arrow Connector 74"/>
                            <p:cNvCxnSpPr>
                              <a:stCxn id="12" idx="6"/>
                              <a:endCxn id="11" idx="2"/>
                            </p:cNvCxnSpPr>
                            <p:nvPr/>
                          </p:nvCxnSpPr>
                          <p:spPr>
                            <a:xfrm>
                              <a:off x="2891653" y="4007501"/>
                              <a:ext cx="1407333" cy="2770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</p:grpSp>
                      <p:sp>
                        <p:nvSpPr>
                          <p:cNvPr id="83" name="Oval 82"/>
                          <p:cNvSpPr/>
                          <p:nvPr/>
                        </p:nvSpPr>
                        <p:spPr>
                          <a:xfrm>
                            <a:off x="6459368" y="5463473"/>
                            <a:ext cx="144016" cy="144016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lt-LT"/>
                          </a:p>
                        </p:txBody>
                      </p:sp>
                      <p:sp>
                        <p:nvSpPr>
                          <p:cNvPr id="84" name="TextBox 83"/>
                          <p:cNvSpPr txBox="1"/>
                          <p:nvPr/>
                        </p:nvSpPr>
                        <p:spPr>
                          <a:xfrm>
                            <a:off x="6086695" y="5671040"/>
                            <a:ext cx="1350578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:r>
                              <a:rPr lang="lt-LT" sz="1800" b="1" dirty="0" smtClean="0"/>
                              <a:t>M (2)[2]</a:t>
                            </a:r>
                            <a:endParaRPr lang="lt-LT" sz="1800" b="1" dirty="0"/>
                          </a:p>
                        </p:txBody>
                      </p:sp>
                      <p:sp>
                        <p:nvSpPr>
                          <p:cNvPr id="85" name="Oval 84"/>
                          <p:cNvSpPr/>
                          <p:nvPr/>
                        </p:nvSpPr>
                        <p:spPr>
                          <a:xfrm>
                            <a:off x="6820527" y="3996301"/>
                            <a:ext cx="144016" cy="144016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lt-LT"/>
                          </a:p>
                        </p:txBody>
                      </p:sp>
                      <p:sp>
                        <p:nvSpPr>
                          <p:cNvPr id="86" name="TextBox 85"/>
                          <p:cNvSpPr txBox="1"/>
                          <p:nvPr/>
                        </p:nvSpPr>
                        <p:spPr>
                          <a:xfrm>
                            <a:off x="6729431" y="3590965"/>
                            <a:ext cx="1350578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:r>
                              <a:rPr lang="lt-LT" sz="1800" b="1" dirty="0" smtClean="0"/>
                              <a:t>N (6)[6]</a:t>
                            </a:r>
                            <a:endParaRPr lang="lt-LT" sz="1800" b="1" dirty="0"/>
                          </a:p>
                        </p:txBody>
                      </p:sp>
                      <p:sp>
                        <p:nvSpPr>
                          <p:cNvPr id="87" name="Oval 86"/>
                          <p:cNvSpPr/>
                          <p:nvPr/>
                        </p:nvSpPr>
                        <p:spPr>
                          <a:xfrm>
                            <a:off x="6660594" y="4642905"/>
                            <a:ext cx="144016" cy="144016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lt-LT"/>
                          </a:p>
                        </p:txBody>
                      </p:sp>
                      <p:sp>
                        <p:nvSpPr>
                          <p:cNvPr id="88" name="TextBox 87"/>
                          <p:cNvSpPr txBox="1"/>
                          <p:nvPr/>
                        </p:nvSpPr>
                        <p:spPr>
                          <a:xfrm>
                            <a:off x="6569498" y="4237569"/>
                            <a:ext cx="1350578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:r>
                              <a:rPr lang="lt-LT" sz="1800" b="1" dirty="0"/>
                              <a:t>O</a:t>
                            </a:r>
                            <a:r>
                              <a:rPr lang="lt-LT" sz="1800" b="1" dirty="0" smtClean="0"/>
                              <a:t> (3)[3]</a:t>
                            </a:r>
                            <a:endParaRPr lang="lt-LT" sz="1800" b="1" dirty="0"/>
                          </a:p>
                        </p:txBody>
                      </p:sp>
                    </p:grpSp>
                  </p:grpSp>
                  <p:cxnSp>
                    <p:nvCxnSpPr>
                      <p:cNvPr id="91" name="Straight Arrow Connector 90"/>
                      <p:cNvCxnSpPr>
                        <a:stCxn id="39" idx="6"/>
                        <a:endCxn id="83" idx="2"/>
                      </p:cNvCxnSpPr>
                      <p:nvPr/>
                    </p:nvCxnSpPr>
                    <p:spPr>
                      <a:xfrm flipV="1">
                        <a:off x="4818984" y="5519368"/>
                        <a:ext cx="1895862" cy="63551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" name="Straight Arrow Connector 94"/>
                      <p:cNvCxnSpPr>
                        <a:stCxn id="37" idx="4"/>
                        <a:endCxn id="39" idx="6"/>
                      </p:cNvCxnSpPr>
                      <p:nvPr/>
                    </p:nvCxnSpPr>
                    <p:spPr>
                      <a:xfrm>
                        <a:off x="4408805" y="4831324"/>
                        <a:ext cx="410179" cy="751595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cxnSp>
                  <p:nvCxnSpPr>
                    <p:cNvPr id="99" name="Straight Arrow Connector 98"/>
                    <p:cNvCxnSpPr>
                      <a:stCxn id="37" idx="6"/>
                      <a:endCxn id="81" idx="3"/>
                    </p:cNvCxnSpPr>
                    <p:nvPr/>
                  </p:nvCxnSpPr>
                  <p:spPr>
                    <a:xfrm flipV="1">
                      <a:off x="4480813" y="4749647"/>
                      <a:ext cx="941696" cy="9669"/>
                    </a:xfrm>
                    <a:prstGeom prst="straightConnector1">
                      <a:avLst/>
                    </a:prstGeom>
                    <a:ln w="31750">
                      <a:solidFill>
                        <a:schemeClr val="tx1"/>
                      </a:solidFill>
                      <a:tailEnd type="triangle" w="lg" len="lg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" name="Straight Arrow Connector 101"/>
                    <p:cNvCxnSpPr>
                      <a:stCxn id="11" idx="6"/>
                      <a:endCxn id="79" idx="2"/>
                    </p:cNvCxnSpPr>
                    <p:nvPr/>
                  </p:nvCxnSpPr>
                  <p:spPr>
                    <a:xfrm>
                      <a:off x="4698480" y="3994158"/>
                      <a:ext cx="1249667" cy="22034"/>
                    </a:xfrm>
                    <a:prstGeom prst="straightConnector1">
                      <a:avLst/>
                    </a:prstGeom>
                    <a:ln w="31750">
                      <a:solidFill>
                        <a:schemeClr val="tx1"/>
                      </a:solidFill>
                      <a:tailEnd type="triangle" w="lg" len="lg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07" name="Straight Arrow Connector 106"/>
                  <p:cNvCxnSpPr>
                    <a:stCxn id="79" idx="6"/>
                    <a:endCxn id="85" idx="2"/>
                  </p:cNvCxnSpPr>
                  <p:nvPr/>
                </p:nvCxnSpPr>
                <p:spPr>
                  <a:xfrm>
                    <a:off x="6092163" y="4016192"/>
                    <a:ext cx="983842" cy="36004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0" name="Straight Arrow Connector 109"/>
                  <p:cNvCxnSpPr>
                    <a:stCxn id="85" idx="6"/>
                    <a:endCxn id="15" idx="0"/>
                  </p:cNvCxnSpPr>
                  <p:nvPr/>
                </p:nvCxnSpPr>
                <p:spPr>
                  <a:xfrm>
                    <a:off x="7220021" y="4052196"/>
                    <a:ext cx="1110932" cy="589176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14" name="Straight Arrow Connector 113"/>
                <p:cNvCxnSpPr>
                  <a:stCxn id="81" idx="6"/>
                  <a:endCxn id="87" idx="2"/>
                </p:cNvCxnSpPr>
                <p:nvPr/>
              </p:nvCxnSpPr>
              <p:spPr>
                <a:xfrm>
                  <a:off x="5545434" y="4698730"/>
                  <a:ext cx="1370638" cy="70"/>
                </a:xfrm>
                <a:prstGeom prst="straightConnector1">
                  <a:avLst/>
                </a:prstGeom>
                <a:ln w="31750">
                  <a:solidFill>
                    <a:schemeClr val="tx1"/>
                  </a:solidFill>
                  <a:tailEnd type="triangle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18" name="Straight Arrow Connector 117"/>
              <p:cNvCxnSpPr>
                <a:stCxn id="81" idx="7"/>
                <a:endCxn id="79" idx="3"/>
              </p:cNvCxnSpPr>
              <p:nvPr/>
            </p:nvCxnSpPr>
            <p:spPr>
              <a:xfrm flipV="1">
                <a:off x="5524343" y="4067109"/>
                <a:ext cx="444895" cy="580704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24" name="Straight Arrow Connector 123"/>
            <p:cNvCxnSpPr>
              <a:stCxn id="81" idx="5"/>
              <a:endCxn id="83" idx="0"/>
            </p:cNvCxnSpPr>
            <p:nvPr/>
          </p:nvCxnSpPr>
          <p:spPr>
            <a:xfrm>
              <a:off x="5308567" y="4749647"/>
              <a:ext cx="1262511" cy="697713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Arrow Connector 126"/>
            <p:cNvCxnSpPr>
              <a:stCxn id="83" idx="6"/>
              <a:endCxn id="15" idx="4"/>
            </p:cNvCxnSpPr>
            <p:nvPr/>
          </p:nvCxnSpPr>
          <p:spPr>
            <a:xfrm flipV="1">
              <a:off x="6643086" y="4785388"/>
              <a:ext cx="1472091" cy="733980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Arrow Connector 130"/>
            <p:cNvCxnSpPr>
              <a:stCxn id="87" idx="6"/>
              <a:endCxn id="15" idx="6"/>
            </p:cNvCxnSpPr>
            <p:nvPr/>
          </p:nvCxnSpPr>
          <p:spPr>
            <a:xfrm>
              <a:off x="6844312" y="4698800"/>
              <a:ext cx="1342873" cy="14580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7" name="Table 7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427986853"/>
                  </p:ext>
                </p:extLst>
              </p:nvPr>
            </p:nvGraphicFramePr>
            <p:xfrm>
              <a:off x="269520" y="3281940"/>
              <a:ext cx="867995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17426068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154849427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7030A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7030A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7030A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7" name="Table 7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427986853"/>
                  </p:ext>
                </p:extLst>
              </p:nvPr>
            </p:nvGraphicFramePr>
            <p:xfrm>
              <a:off x="269520" y="3281940"/>
              <a:ext cx="867995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17426068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154849427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901" t="-101639" r="-1185586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901" t="-201639" r="-1185586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lt-LT" sz="1800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sz="18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7030A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7030A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7030A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321" name="Table 3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497324871"/>
                  </p:ext>
                </p:extLst>
              </p:nvPr>
            </p:nvGraphicFramePr>
            <p:xfrm>
              <a:off x="269520" y="4567938"/>
              <a:ext cx="867995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K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M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M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7030A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321" name="Table 3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497324871"/>
                  </p:ext>
                </p:extLst>
              </p:nvPr>
            </p:nvGraphicFramePr>
            <p:xfrm>
              <a:off x="269520" y="4567938"/>
              <a:ext cx="867995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901" t="-101639" r="-1185586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K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M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M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901" t="-201639" r="-1185586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7030A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15963410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TextBox 1"/>
          <p:cNvSpPr txBox="1">
            <a:spLocks noChangeArrowheads="1"/>
          </p:cNvSpPr>
          <p:nvPr/>
        </p:nvSpPr>
        <p:spPr bwMode="auto">
          <a:xfrm>
            <a:off x="113671" y="15816"/>
            <a:ext cx="873806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lt-LT" altLang="lt-LT" sz="2400" dirty="0" smtClean="0"/>
              <a:t>Kritinių kelių algoritmas, 3 vykdytojai. </a:t>
            </a:r>
            <a:endParaRPr lang="en-US" altLang="lt-LT" sz="2400" dirty="0"/>
          </a:p>
        </p:txBody>
      </p:sp>
      <p:grpSp>
        <p:nvGrpSpPr>
          <p:cNvPr id="92" name="Group 91"/>
          <p:cNvGrpSpPr/>
          <p:nvPr/>
        </p:nvGrpSpPr>
        <p:grpSpPr>
          <a:xfrm>
            <a:off x="251520" y="476672"/>
            <a:ext cx="8493534" cy="2646573"/>
            <a:chOff x="179512" y="3455796"/>
            <a:chExt cx="8493534" cy="2646573"/>
          </a:xfrm>
        </p:grpSpPr>
        <p:grpSp>
          <p:nvGrpSpPr>
            <p:cNvPr id="69" name="Group 68"/>
            <p:cNvGrpSpPr/>
            <p:nvPr/>
          </p:nvGrpSpPr>
          <p:grpSpPr>
            <a:xfrm>
              <a:off x="179512" y="3455796"/>
              <a:ext cx="8493534" cy="2646573"/>
              <a:chOff x="395288" y="3455796"/>
              <a:chExt cx="8493534" cy="2646573"/>
            </a:xfrm>
          </p:grpSpPr>
          <p:grpSp>
            <p:nvGrpSpPr>
              <p:cNvPr id="66" name="Group 65"/>
              <p:cNvGrpSpPr/>
              <p:nvPr/>
            </p:nvGrpSpPr>
            <p:grpSpPr>
              <a:xfrm>
                <a:off x="395288" y="3455796"/>
                <a:ext cx="8493534" cy="2646573"/>
                <a:chOff x="395288" y="3455796"/>
                <a:chExt cx="8493534" cy="2646573"/>
              </a:xfrm>
            </p:grpSpPr>
            <p:grpSp>
              <p:nvGrpSpPr>
                <p:cNvPr id="12319" name="Group 12318"/>
                <p:cNvGrpSpPr/>
                <p:nvPr/>
              </p:nvGrpSpPr>
              <p:grpSpPr>
                <a:xfrm>
                  <a:off x="395288" y="3455796"/>
                  <a:ext cx="8493534" cy="2646573"/>
                  <a:chOff x="395288" y="3455796"/>
                  <a:chExt cx="8493534" cy="2646573"/>
                </a:xfrm>
              </p:grpSpPr>
              <p:grpSp>
                <p:nvGrpSpPr>
                  <p:cNvPr id="12314" name="Group 12313"/>
                  <p:cNvGrpSpPr/>
                  <p:nvPr/>
                </p:nvGrpSpPr>
                <p:grpSpPr>
                  <a:xfrm>
                    <a:off x="395288" y="3455796"/>
                    <a:ext cx="8493534" cy="2646573"/>
                    <a:chOff x="395288" y="3455796"/>
                    <a:chExt cx="8493534" cy="2646573"/>
                  </a:xfrm>
                </p:grpSpPr>
                <p:grpSp>
                  <p:nvGrpSpPr>
                    <p:cNvPr id="12308" name="Group 12307"/>
                    <p:cNvGrpSpPr/>
                    <p:nvPr/>
                  </p:nvGrpSpPr>
                  <p:grpSpPr>
                    <a:xfrm>
                      <a:off x="395288" y="3455796"/>
                      <a:ext cx="8493534" cy="2646573"/>
                      <a:chOff x="395288" y="3455796"/>
                      <a:chExt cx="8493534" cy="2646573"/>
                    </a:xfrm>
                  </p:grpSpPr>
                  <p:grpSp>
                    <p:nvGrpSpPr>
                      <p:cNvPr id="12302" name="Group 12301"/>
                      <p:cNvGrpSpPr/>
                      <p:nvPr/>
                    </p:nvGrpSpPr>
                    <p:grpSpPr>
                      <a:xfrm>
                        <a:off x="395288" y="3455796"/>
                        <a:ext cx="8493534" cy="2646573"/>
                        <a:chOff x="139810" y="3471909"/>
                        <a:chExt cx="8493534" cy="2646573"/>
                      </a:xfrm>
                    </p:grpSpPr>
                    <p:sp>
                      <p:nvSpPr>
                        <p:cNvPr id="79" name="Oval 78"/>
                        <p:cNvSpPr/>
                        <p:nvPr/>
                      </p:nvSpPr>
                      <p:spPr>
                        <a:xfrm>
                          <a:off x="5692669" y="3960297"/>
                          <a:ext cx="144016" cy="144016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lt-LT"/>
                        </a:p>
                      </p:txBody>
                    </p:sp>
                    <p:sp>
                      <p:nvSpPr>
                        <p:cNvPr id="80" name="TextBox 79"/>
                        <p:cNvSpPr txBox="1"/>
                        <p:nvPr/>
                      </p:nvSpPr>
                      <p:spPr>
                        <a:xfrm>
                          <a:off x="5420423" y="3566161"/>
                          <a:ext cx="1350578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lt-LT" sz="1800" b="1" dirty="0" smtClean="0"/>
                            <a:t>K (1)[7]</a:t>
                          </a:r>
                          <a:endParaRPr lang="lt-LT" sz="1800" b="1" dirty="0"/>
                        </a:p>
                      </p:txBody>
                    </p:sp>
                    <p:sp>
                      <p:nvSpPr>
                        <p:cNvPr id="81" name="Oval 80"/>
                        <p:cNvSpPr/>
                        <p:nvPr/>
                      </p:nvSpPr>
                      <p:spPr>
                        <a:xfrm>
                          <a:off x="5145940" y="4642835"/>
                          <a:ext cx="144016" cy="144016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lt-LT"/>
                        </a:p>
                      </p:txBody>
                    </p:sp>
                    <p:sp>
                      <p:nvSpPr>
                        <p:cNvPr id="82" name="TextBox 81"/>
                        <p:cNvSpPr txBox="1"/>
                        <p:nvPr/>
                      </p:nvSpPr>
                      <p:spPr>
                        <a:xfrm>
                          <a:off x="4604887" y="4761760"/>
                          <a:ext cx="1350578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lt-LT" sz="1800" b="1" dirty="0" smtClean="0"/>
                            <a:t>L (4)[11]</a:t>
                          </a:r>
                          <a:endParaRPr lang="lt-LT" sz="1800" b="1" dirty="0"/>
                        </a:p>
                      </p:txBody>
                    </p:sp>
                    <p:grpSp>
                      <p:nvGrpSpPr>
                        <p:cNvPr id="12301" name="Group 12300"/>
                        <p:cNvGrpSpPr/>
                        <p:nvPr/>
                      </p:nvGrpSpPr>
                      <p:grpSpPr>
                        <a:xfrm>
                          <a:off x="139810" y="3471909"/>
                          <a:ext cx="8493534" cy="2646573"/>
                          <a:chOff x="139810" y="3471909"/>
                          <a:chExt cx="8493534" cy="2646573"/>
                        </a:xfrm>
                      </p:grpSpPr>
                      <p:grpSp>
                        <p:nvGrpSpPr>
                          <p:cNvPr id="12300" name="Group 12299"/>
                          <p:cNvGrpSpPr/>
                          <p:nvPr/>
                        </p:nvGrpSpPr>
                        <p:grpSpPr>
                          <a:xfrm>
                            <a:off x="139810" y="3471909"/>
                            <a:ext cx="8493534" cy="2646573"/>
                            <a:chOff x="139810" y="3471909"/>
                            <a:chExt cx="8493534" cy="2646573"/>
                          </a:xfrm>
                        </p:grpSpPr>
                        <p:grpSp>
                          <p:nvGrpSpPr>
                            <p:cNvPr id="49" name="Group 48"/>
                            <p:cNvGrpSpPr/>
                            <p:nvPr/>
                          </p:nvGrpSpPr>
                          <p:grpSpPr>
                            <a:xfrm>
                              <a:off x="139810" y="3471909"/>
                              <a:ext cx="8493534" cy="2646573"/>
                              <a:chOff x="1291819" y="3441762"/>
                              <a:chExt cx="8493534" cy="2646573"/>
                            </a:xfrm>
                          </p:grpSpPr>
                          <p:sp>
                            <p:nvSpPr>
                              <p:cNvPr id="39" name="Oval 38"/>
                              <p:cNvSpPr/>
                              <p:nvPr/>
                            </p:nvSpPr>
                            <p:spPr>
                              <a:xfrm>
                                <a:off x="5571499" y="5496877"/>
                                <a:ext cx="144016" cy="144016"/>
                              </a:xfrm>
                              <a:prstGeom prst="ellipse">
                                <a:avLst/>
                              </a:prstGeom>
                              <a:solidFill>
                                <a:schemeClr val="tx1"/>
                              </a:solidFill>
                              <a:ln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lt-LT"/>
                              </a:p>
                            </p:txBody>
                          </p:sp>
                          <p:grpSp>
                            <p:nvGrpSpPr>
                              <p:cNvPr id="48" name="Group 47"/>
                              <p:cNvGrpSpPr/>
                              <p:nvPr/>
                            </p:nvGrpSpPr>
                            <p:grpSpPr>
                              <a:xfrm>
                                <a:off x="1291819" y="3441762"/>
                                <a:ext cx="8493534" cy="2646573"/>
                                <a:chOff x="1291819" y="3441762"/>
                                <a:chExt cx="8493534" cy="2646573"/>
                              </a:xfrm>
                            </p:grpSpPr>
                            <p:grpSp>
                              <p:nvGrpSpPr>
                                <p:cNvPr id="47" name="Group 46"/>
                                <p:cNvGrpSpPr/>
                                <p:nvPr/>
                              </p:nvGrpSpPr>
                              <p:grpSpPr>
                                <a:xfrm>
                                  <a:off x="1291819" y="3441762"/>
                                  <a:ext cx="8493534" cy="2646573"/>
                                  <a:chOff x="1291819" y="3441762"/>
                                  <a:chExt cx="8493534" cy="2646573"/>
                                </a:xfrm>
                              </p:grpSpPr>
                              <p:grpSp>
                                <p:nvGrpSpPr>
                                  <p:cNvPr id="4" name="Group 3"/>
                                  <p:cNvGrpSpPr/>
                                  <p:nvPr/>
                                </p:nvGrpSpPr>
                                <p:grpSpPr>
                                  <a:xfrm>
                                    <a:off x="1291819" y="3441762"/>
                                    <a:ext cx="8493534" cy="2646573"/>
                                    <a:chOff x="1129186" y="3555226"/>
                                    <a:chExt cx="8493534" cy="2646573"/>
                                  </a:xfrm>
                                </p:grpSpPr>
                                <p:sp>
                                  <p:nvSpPr>
                                    <p:cNvPr id="5" name="TextBox 4"/>
                                    <p:cNvSpPr txBox="1"/>
                                    <p:nvPr/>
                                  </p:nvSpPr>
                                  <p:spPr>
                                    <a:xfrm>
                                      <a:off x="9129146" y="4176662"/>
                                      <a:ext cx="493574" cy="1384995"/>
                                    </a:xfrm>
                                    <a:prstGeom prst="rect">
                                      <a:avLst/>
                                    </a:prstGeom>
                                    <a:noFill/>
                                  </p:spPr>
                                  <p:txBody>
                                    <a:bodyPr wrap="square" rtlCol="0">
                                      <a:spAutoFit/>
                                    </a:bodyPr>
                                    <a:lstStyle/>
                                    <a:p>
                                      <a:r>
                                        <a:rPr lang="lt-LT" sz="1600" b="1" dirty="0" smtClean="0"/>
                                        <a:t>PABAIGA</a:t>
                                      </a:r>
                                      <a:r>
                                        <a:rPr lang="lt-LT" sz="1800" b="1" dirty="0" smtClean="0"/>
                                        <a:t> (0) </a:t>
                                      </a:r>
                                      <a:endParaRPr lang="lt-LT" sz="1800" b="1" dirty="0"/>
                                    </a:p>
                                  </p:txBody>
                                </p:sp>
                                <p:grpSp>
                                  <p:nvGrpSpPr>
                                    <p:cNvPr id="6" name="Group 5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1129186" y="3555226"/>
                                      <a:ext cx="8007673" cy="2646573"/>
                                      <a:chOff x="1129186" y="3555226"/>
                                      <a:chExt cx="8007673" cy="2646573"/>
                                    </a:xfrm>
                                  </p:grpSpPr>
                                  <p:sp>
                                    <p:nvSpPr>
                                      <p:cNvPr id="7" name="Oval 6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547664" y="4797152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8" name="Oval 7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435188" y="3995969"/>
                                        <a:ext cx="144016" cy="15641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9" name="Oval 8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540863" y="4508819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0" name="Oval 9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582530" y="5142401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1" name="Oval 10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5288362" y="4021580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2" name="Oval 11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3737013" y="4018810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3" name="Oval 12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4319661" y="5613586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4" name="Oval 13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4062351" y="4779512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sp>
                                    <p:nvSpPr>
                                      <p:cNvPr id="15" name="Oval 14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8992843" y="4740802"/>
                                        <a:ext cx="144016" cy="144016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chemeClr val="tx1"/>
                                      </a:solidFill>
                                      <a:ln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lt-LT"/>
                                      </a:p>
                                    </p:txBody>
                                  </p:sp>
                                  <p:cxnSp>
                                    <p:nvCxnSpPr>
                                      <p:cNvPr id="16" name="Straight Arrow Connector 15"/>
                                      <p:cNvCxnSpPr>
                                        <a:stCxn id="7" idx="7"/>
                                        <a:endCxn id="8" idx="3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1670589" y="4129473"/>
                                        <a:ext cx="785690" cy="688770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17" name="Straight Arrow Connector 16"/>
                                      <p:cNvCxnSpPr>
                                        <a:stCxn id="7" idx="6"/>
                                        <a:endCxn id="9" idx="2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1691680" y="4580827"/>
                                        <a:ext cx="849183" cy="288333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18" name="Straight Arrow Connector 17"/>
                                      <p:cNvCxnSpPr>
                                        <a:stCxn id="7" idx="5"/>
                                        <a:endCxn id="10" idx="2"/>
                                      </p:cNvCxnSpPr>
                                      <p:nvPr/>
                                    </p:nvCxnSpPr>
                                    <p:spPr>
                                      <a:xfrm>
                                        <a:off x="1670589" y="4920077"/>
                                        <a:ext cx="911941" cy="294332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19" name="Straight Arrow Connector 18"/>
                                      <p:cNvCxnSpPr>
                                        <a:stCxn id="10" idx="7"/>
                                        <a:endCxn id="14" idx="3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2705455" y="4902437"/>
                                        <a:ext cx="1377987" cy="261055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0" name="Straight Arrow Connector 19"/>
                                      <p:cNvCxnSpPr>
                                        <a:stCxn id="35" idx="6"/>
                                        <a:endCxn id="13" idx="3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2684879" y="5736511"/>
                                        <a:ext cx="1655873" cy="8717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1" name="Straight Arrow Connector 20"/>
                                      <p:cNvCxnSpPr>
                                        <a:stCxn id="7" idx="5"/>
                                        <a:endCxn id="35" idx="1"/>
                                      </p:cNvCxnSpPr>
                                      <p:nvPr/>
                                    </p:nvCxnSpPr>
                                    <p:spPr>
                                      <a:xfrm>
                                        <a:off x="1670589" y="4920077"/>
                                        <a:ext cx="891365" cy="774234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2" name="Straight Arrow Connector 21"/>
                                      <p:cNvCxnSpPr>
                                        <a:stCxn id="13" idx="6"/>
                                        <a:endCxn id="39" idx="2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4463677" y="5682349"/>
                                        <a:ext cx="945189" cy="3245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3" name="Straight Arrow Connector 22"/>
                                      <p:cNvCxnSpPr>
                                        <a:stCxn id="14" idx="4"/>
                                        <a:endCxn id="13" idx="0"/>
                                      </p:cNvCxnSpPr>
                                      <p:nvPr/>
                                    </p:nvCxnSpPr>
                                    <p:spPr>
                                      <a:xfrm>
                                        <a:off x="4134359" y="4923528"/>
                                        <a:ext cx="257310" cy="690058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4" name="Straight Arrow Connector 23"/>
                                      <p:cNvCxnSpPr>
                                        <a:stCxn id="9" idx="7"/>
                                        <a:endCxn id="12" idx="3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2663788" y="4141735"/>
                                        <a:ext cx="1094316" cy="388175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5" name="Straight Arrow Connector 24"/>
                                      <p:cNvCxnSpPr>
                                        <a:stCxn id="8" idx="6"/>
                                        <a:endCxn id="12" idx="1"/>
                                      </p:cNvCxnSpPr>
                                      <p:nvPr/>
                                    </p:nvCxnSpPr>
                                    <p:spPr>
                                      <a:xfrm flipV="1">
                                        <a:off x="2579204" y="4039901"/>
                                        <a:ext cx="1178900" cy="34273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6" name="Straight Arrow Connector 25"/>
                                      <p:cNvCxnSpPr>
                                        <a:stCxn id="12" idx="5"/>
                                        <a:endCxn id="14" idx="1"/>
                                      </p:cNvCxnSpPr>
                                      <p:nvPr/>
                                    </p:nvCxnSpPr>
                                    <p:spPr>
                                      <a:xfrm>
                                        <a:off x="3859938" y="4141735"/>
                                        <a:ext cx="223504" cy="658868"/>
                                      </a:xfrm>
                                      <a:prstGeom prst="straightConnector1">
                                        <a:avLst/>
                                      </a:prstGeom>
                                      <a:ln w="31750">
                                        <a:solidFill>
                                          <a:schemeClr val="tx1"/>
                                        </a:solidFill>
                                        <a:tailEnd type="triangle" w="lg" len="lg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sp>
                                    <p:nvSpPr>
                                      <p:cNvPr id="27" name="TextBox 26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1129186" y="4317191"/>
                                        <a:ext cx="468032" cy="1354217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600" b="1" dirty="0" smtClean="0"/>
                                          <a:t>PRADŽIA </a:t>
                                        </a:r>
                                        <a:r>
                                          <a:rPr lang="lt-LT" sz="1800" b="1" dirty="0" smtClean="0"/>
                                          <a:t>(0)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28" name="TextBox 27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2591648" y="5178026"/>
                                        <a:ext cx="1456505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C (6)[28]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29" name="TextBox 28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2192924" y="3555226"/>
                                        <a:ext cx="1368152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A (7)[34]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0" name="TextBox 29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2481968" y="4568611"/>
                                        <a:ext cx="1563406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B (5)[32]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1" name="TextBox 30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5197266" y="3616244"/>
                                        <a:ext cx="1350578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H (4)[11]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2" name="TextBox 31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4088676" y="4404590"/>
                                        <a:ext cx="1060697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F (7)[22]</a:t>
                                        </a:r>
                                        <a:r>
                                          <a:rPr lang="en-US" sz="1800" b="1" dirty="0" smtClean="0"/>
                                          <a:t> 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3" name="TextBox 32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3701034" y="3666874"/>
                                        <a:ext cx="1060697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E (5)[27]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34" name="TextBox 33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4165081" y="5832467"/>
                                        <a:ext cx="1267297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lt-LT" sz="1800" b="1" dirty="0" smtClean="0"/>
                                          <a:t>G (5)[10]</a:t>
                                        </a:r>
                                        <a:endParaRPr lang="lt-LT" sz="1800" b="1" dirty="0"/>
                                      </a:p>
                                    </p:txBody>
                                  </p:sp>
                                </p:grpSp>
                              </p:grpSp>
                              <p:sp>
                                <p:nvSpPr>
                                  <p:cNvPr id="35" name="Oval 34"/>
                                  <p:cNvSpPr/>
                                  <p:nvPr/>
                                </p:nvSpPr>
                                <p:spPr>
                                  <a:xfrm>
                                    <a:off x="2703496" y="5559756"/>
                                    <a:ext cx="144016" cy="144016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chemeClr val="tx1"/>
                                  </a:solidFill>
                                  <a:ln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lt-LT"/>
                                  </a:p>
                                </p:txBody>
                              </p:sp>
                              <p:sp>
                                <p:nvSpPr>
                                  <p:cNvPr id="36" name="TextBox 35"/>
                                  <p:cNvSpPr txBox="1"/>
                                  <p:nvPr/>
                                </p:nvSpPr>
                                <p:spPr>
                                  <a:xfrm>
                                    <a:off x="2574563" y="5671255"/>
                                    <a:ext cx="1456505" cy="369332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lt-LT" sz="1800" b="1" dirty="0" smtClean="0"/>
                                      <a:t>D (8)[18]</a:t>
                                    </a:r>
                                    <a:endParaRPr lang="lt-LT" sz="1800" b="1" dirty="0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7" name="Oval 36"/>
                                <p:cNvSpPr/>
                                <p:nvPr/>
                              </p:nvSpPr>
                              <p:spPr>
                                <a:xfrm>
                                  <a:off x="5233328" y="4673274"/>
                                  <a:ext cx="144016" cy="144016"/>
                                </a:xfrm>
                                <a:prstGeom prst="ellipse">
                                  <a:avLst/>
                                </a:prstGeom>
                                <a:solidFill>
                                  <a:schemeClr val="tx1"/>
                                </a:solidFill>
                                <a:ln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lt-LT"/>
                                </a:p>
                              </p:txBody>
                            </p:sp>
                            <p:sp>
                              <p:nvSpPr>
                                <p:cNvPr id="38" name="TextBox 37"/>
                                <p:cNvSpPr txBox="1"/>
                                <p:nvPr/>
                              </p:nvSpPr>
                              <p:spPr>
                                <a:xfrm>
                                  <a:off x="5172903" y="4342376"/>
                                  <a:ext cx="1350578" cy="369332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lt-LT" sz="1800" b="1" dirty="0" smtClean="0"/>
                                    <a:t>I (4)[15]</a:t>
                                  </a:r>
                                  <a:endParaRPr lang="lt-LT" sz="1800" b="1" dirty="0"/>
                                </a:p>
                              </p:txBody>
                            </p:sp>
                            <p:sp>
                              <p:nvSpPr>
                                <p:cNvPr id="40" name="TextBox 39"/>
                                <p:cNvSpPr txBox="1"/>
                                <p:nvPr/>
                              </p:nvSpPr>
                              <p:spPr>
                                <a:xfrm>
                                  <a:off x="5438583" y="5682703"/>
                                  <a:ext cx="1350578" cy="369332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lt-LT" sz="1800" b="1" dirty="0" smtClean="0"/>
                                    <a:t>J (3)[5]</a:t>
                                  </a:r>
                                  <a:endParaRPr lang="lt-LT" sz="1800" b="1" dirty="0"/>
                                </a:p>
                              </p:txBody>
                            </p:sp>
                          </p:grpSp>
                        </p:grpSp>
                        <p:cxnSp>
                          <p:nvCxnSpPr>
                            <p:cNvPr id="72" name="Straight Arrow Connector 71"/>
                            <p:cNvCxnSpPr>
                              <a:stCxn id="14" idx="6"/>
                              <a:endCxn id="37" idx="2"/>
                            </p:cNvCxnSpPr>
                            <p:nvPr/>
                          </p:nvCxnSpPr>
                          <p:spPr>
                            <a:xfrm>
                              <a:off x="3216991" y="4768203"/>
                              <a:ext cx="864328" cy="7226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  <p:cxnSp>
                          <p:nvCxnSpPr>
                            <p:cNvPr id="75" name="Straight Arrow Connector 74"/>
                            <p:cNvCxnSpPr>
                              <a:stCxn id="12" idx="6"/>
                              <a:endCxn id="11" idx="2"/>
                            </p:cNvCxnSpPr>
                            <p:nvPr/>
                          </p:nvCxnSpPr>
                          <p:spPr>
                            <a:xfrm>
                              <a:off x="2891653" y="4007501"/>
                              <a:ext cx="1407333" cy="2770"/>
                            </a:xfrm>
                            <a:prstGeom prst="straightConnector1">
                              <a:avLst/>
                            </a:prstGeom>
                            <a:ln w="31750">
                              <a:solidFill>
                                <a:schemeClr val="tx1"/>
                              </a:solidFill>
                              <a:tailEnd type="triangle" w="lg" len="lg"/>
                            </a:ln>
                          </p:spPr>
                          <p:style>
                            <a:lnRef idx="1">
                              <a:schemeClr val="accent1"/>
                            </a:lnRef>
                            <a:fillRef idx="0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tx1"/>
                            </a:fontRef>
                          </p:style>
                        </p:cxnSp>
                      </p:grpSp>
                      <p:sp>
                        <p:nvSpPr>
                          <p:cNvPr id="83" name="Oval 82"/>
                          <p:cNvSpPr/>
                          <p:nvPr/>
                        </p:nvSpPr>
                        <p:spPr>
                          <a:xfrm>
                            <a:off x="6459368" y="5463473"/>
                            <a:ext cx="144016" cy="144016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lt-LT"/>
                          </a:p>
                        </p:txBody>
                      </p:sp>
                      <p:sp>
                        <p:nvSpPr>
                          <p:cNvPr id="84" name="TextBox 83"/>
                          <p:cNvSpPr txBox="1"/>
                          <p:nvPr/>
                        </p:nvSpPr>
                        <p:spPr>
                          <a:xfrm>
                            <a:off x="6086695" y="5671040"/>
                            <a:ext cx="1350578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:r>
                              <a:rPr lang="lt-LT" sz="1800" b="1" dirty="0" smtClean="0"/>
                              <a:t>M (2)[2]</a:t>
                            </a:r>
                            <a:endParaRPr lang="lt-LT" sz="1800" b="1" dirty="0"/>
                          </a:p>
                        </p:txBody>
                      </p:sp>
                      <p:sp>
                        <p:nvSpPr>
                          <p:cNvPr id="85" name="Oval 84"/>
                          <p:cNvSpPr/>
                          <p:nvPr/>
                        </p:nvSpPr>
                        <p:spPr>
                          <a:xfrm>
                            <a:off x="6820527" y="3996301"/>
                            <a:ext cx="144016" cy="144016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lt-LT"/>
                          </a:p>
                        </p:txBody>
                      </p:sp>
                      <p:sp>
                        <p:nvSpPr>
                          <p:cNvPr id="86" name="TextBox 85"/>
                          <p:cNvSpPr txBox="1"/>
                          <p:nvPr/>
                        </p:nvSpPr>
                        <p:spPr>
                          <a:xfrm>
                            <a:off x="6729431" y="3590965"/>
                            <a:ext cx="1350578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:r>
                              <a:rPr lang="lt-LT" sz="1800" b="1" dirty="0" smtClean="0"/>
                              <a:t>N (6)[6]</a:t>
                            </a:r>
                            <a:endParaRPr lang="lt-LT" sz="1800" b="1" dirty="0"/>
                          </a:p>
                        </p:txBody>
                      </p:sp>
                      <p:sp>
                        <p:nvSpPr>
                          <p:cNvPr id="87" name="Oval 86"/>
                          <p:cNvSpPr/>
                          <p:nvPr/>
                        </p:nvSpPr>
                        <p:spPr>
                          <a:xfrm>
                            <a:off x="6660594" y="4642905"/>
                            <a:ext cx="144016" cy="144016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lt-LT"/>
                          </a:p>
                        </p:txBody>
                      </p:sp>
                      <p:sp>
                        <p:nvSpPr>
                          <p:cNvPr id="88" name="TextBox 87"/>
                          <p:cNvSpPr txBox="1"/>
                          <p:nvPr/>
                        </p:nvSpPr>
                        <p:spPr>
                          <a:xfrm>
                            <a:off x="6569498" y="4237569"/>
                            <a:ext cx="1350578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:r>
                              <a:rPr lang="lt-LT" sz="1800" b="1" dirty="0"/>
                              <a:t>O</a:t>
                            </a:r>
                            <a:r>
                              <a:rPr lang="lt-LT" sz="1800" b="1" dirty="0" smtClean="0"/>
                              <a:t> (3)[3]</a:t>
                            </a:r>
                            <a:endParaRPr lang="lt-LT" sz="1800" b="1" dirty="0"/>
                          </a:p>
                        </p:txBody>
                      </p:sp>
                    </p:grpSp>
                  </p:grpSp>
                  <p:cxnSp>
                    <p:nvCxnSpPr>
                      <p:cNvPr id="91" name="Straight Arrow Connector 90"/>
                      <p:cNvCxnSpPr>
                        <a:stCxn id="39" idx="6"/>
                        <a:endCxn id="83" idx="2"/>
                      </p:cNvCxnSpPr>
                      <p:nvPr/>
                    </p:nvCxnSpPr>
                    <p:spPr>
                      <a:xfrm flipV="1">
                        <a:off x="4818984" y="5519368"/>
                        <a:ext cx="1895862" cy="63551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" name="Straight Arrow Connector 94"/>
                      <p:cNvCxnSpPr>
                        <a:stCxn id="37" idx="4"/>
                        <a:endCxn id="39" idx="6"/>
                      </p:cNvCxnSpPr>
                      <p:nvPr/>
                    </p:nvCxnSpPr>
                    <p:spPr>
                      <a:xfrm>
                        <a:off x="4408805" y="4831324"/>
                        <a:ext cx="410179" cy="751595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cxnSp>
                  <p:nvCxnSpPr>
                    <p:cNvPr id="99" name="Straight Arrow Connector 98"/>
                    <p:cNvCxnSpPr>
                      <a:stCxn id="37" idx="6"/>
                      <a:endCxn id="81" idx="3"/>
                    </p:cNvCxnSpPr>
                    <p:nvPr/>
                  </p:nvCxnSpPr>
                  <p:spPr>
                    <a:xfrm flipV="1">
                      <a:off x="4480813" y="4749647"/>
                      <a:ext cx="941696" cy="9669"/>
                    </a:xfrm>
                    <a:prstGeom prst="straightConnector1">
                      <a:avLst/>
                    </a:prstGeom>
                    <a:ln w="31750">
                      <a:solidFill>
                        <a:schemeClr val="tx1"/>
                      </a:solidFill>
                      <a:tailEnd type="triangle" w="lg" len="lg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" name="Straight Arrow Connector 101"/>
                    <p:cNvCxnSpPr>
                      <a:stCxn id="11" idx="6"/>
                      <a:endCxn id="79" idx="2"/>
                    </p:cNvCxnSpPr>
                    <p:nvPr/>
                  </p:nvCxnSpPr>
                  <p:spPr>
                    <a:xfrm>
                      <a:off x="4698480" y="3994158"/>
                      <a:ext cx="1249667" cy="22034"/>
                    </a:xfrm>
                    <a:prstGeom prst="straightConnector1">
                      <a:avLst/>
                    </a:prstGeom>
                    <a:ln w="31750">
                      <a:solidFill>
                        <a:schemeClr val="tx1"/>
                      </a:solidFill>
                      <a:tailEnd type="triangle" w="lg" len="lg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07" name="Straight Arrow Connector 106"/>
                  <p:cNvCxnSpPr>
                    <a:stCxn id="79" idx="6"/>
                    <a:endCxn id="85" idx="2"/>
                  </p:cNvCxnSpPr>
                  <p:nvPr/>
                </p:nvCxnSpPr>
                <p:spPr>
                  <a:xfrm>
                    <a:off x="6092163" y="4016192"/>
                    <a:ext cx="983842" cy="36004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0" name="Straight Arrow Connector 109"/>
                  <p:cNvCxnSpPr>
                    <a:stCxn id="85" idx="6"/>
                    <a:endCxn id="15" idx="0"/>
                  </p:cNvCxnSpPr>
                  <p:nvPr/>
                </p:nvCxnSpPr>
                <p:spPr>
                  <a:xfrm>
                    <a:off x="7220021" y="4052196"/>
                    <a:ext cx="1110932" cy="589176"/>
                  </a:xfrm>
                  <a:prstGeom prst="straightConnector1">
                    <a:avLst/>
                  </a:prstGeom>
                  <a:ln w="31750">
                    <a:solidFill>
                      <a:schemeClr val="tx1"/>
                    </a:solidFill>
                    <a:tailEnd type="triangle" w="lg" len="lg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14" name="Straight Arrow Connector 113"/>
                <p:cNvCxnSpPr>
                  <a:stCxn id="81" idx="6"/>
                  <a:endCxn id="87" idx="2"/>
                </p:cNvCxnSpPr>
                <p:nvPr/>
              </p:nvCxnSpPr>
              <p:spPr>
                <a:xfrm>
                  <a:off x="5545434" y="4698730"/>
                  <a:ext cx="1370638" cy="70"/>
                </a:xfrm>
                <a:prstGeom prst="straightConnector1">
                  <a:avLst/>
                </a:prstGeom>
                <a:ln w="31750">
                  <a:solidFill>
                    <a:schemeClr val="tx1"/>
                  </a:solidFill>
                  <a:tailEnd type="triangle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18" name="Straight Arrow Connector 117"/>
              <p:cNvCxnSpPr>
                <a:stCxn id="81" idx="7"/>
                <a:endCxn id="79" idx="3"/>
              </p:cNvCxnSpPr>
              <p:nvPr/>
            </p:nvCxnSpPr>
            <p:spPr>
              <a:xfrm flipV="1">
                <a:off x="5524343" y="4067109"/>
                <a:ext cx="444895" cy="580704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24" name="Straight Arrow Connector 123"/>
            <p:cNvCxnSpPr>
              <a:stCxn id="81" idx="5"/>
              <a:endCxn id="83" idx="0"/>
            </p:cNvCxnSpPr>
            <p:nvPr/>
          </p:nvCxnSpPr>
          <p:spPr>
            <a:xfrm>
              <a:off x="5308567" y="4749647"/>
              <a:ext cx="1262511" cy="697713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Arrow Connector 126"/>
            <p:cNvCxnSpPr>
              <a:stCxn id="83" idx="6"/>
              <a:endCxn id="15" idx="4"/>
            </p:cNvCxnSpPr>
            <p:nvPr/>
          </p:nvCxnSpPr>
          <p:spPr>
            <a:xfrm flipV="1">
              <a:off x="6643086" y="4785388"/>
              <a:ext cx="1472091" cy="733980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Arrow Connector 130"/>
            <p:cNvCxnSpPr>
              <a:stCxn id="87" idx="6"/>
              <a:endCxn id="15" idx="6"/>
            </p:cNvCxnSpPr>
            <p:nvPr/>
          </p:nvCxnSpPr>
          <p:spPr>
            <a:xfrm>
              <a:off x="6844312" y="4698800"/>
              <a:ext cx="1342873" cy="14580"/>
            </a:xfrm>
            <a:prstGeom prst="straightConnector1">
              <a:avLst/>
            </a:prstGeom>
            <a:ln w="31750">
              <a:solidFill>
                <a:schemeClr val="tx1"/>
              </a:solidFill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8" name="Table 7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38430329"/>
                  </p:ext>
                </p:extLst>
              </p:nvPr>
            </p:nvGraphicFramePr>
            <p:xfrm>
              <a:off x="269520" y="3281940"/>
              <a:ext cx="8443566" cy="148336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sz="18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dirty="0" smtClean="0"/>
                            <a:t>G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sz="18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0329233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8" name="Table 7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38430329"/>
                  </p:ext>
                </p:extLst>
              </p:nvPr>
            </p:nvGraphicFramePr>
            <p:xfrm>
              <a:off x="269520" y="3281940"/>
              <a:ext cx="8443566" cy="148336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88444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901" t="-101639" r="-1150450" b="-2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6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800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sz="18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F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901" t="-201639" r="-1150450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dirty="0" smtClean="0"/>
                            <a:t>G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901" t="-301639" r="-1150450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33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H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sz="1800" b="0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0329233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9" name="Table 8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40968555"/>
                  </p:ext>
                </p:extLst>
              </p:nvPr>
            </p:nvGraphicFramePr>
            <p:xfrm>
              <a:off x="214733" y="5257526"/>
              <a:ext cx="8679958" cy="148336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K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C0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70C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70C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70C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70C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70C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70C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dirty="0" smtClean="0"/>
                            <a:t>G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dirty="0" smtClean="0"/>
                            <a:t>G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dirty="0" smtClean="0"/>
                            <a:t>G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M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M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83087534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9" name="Table 8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40968555"/>
                  </p:ext>
                </p:extLst>
              </p:nvPr>
            </p:nvGraphicFramePr>
            <p:xfrm>
              <a:off x="214733" y="5257526"/>
              <a:ext cx="8679958" cy="148336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74686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177887012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587277929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431642595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4143020703"/>
                        </a:ext>
                      </a:extLst>
                    </a:gridCol>
                    <a:gridCol w="363876">
                      <a:extLst>
                        <a:ext uri="{9D8B030D-6E8A-4147-A177-3AD203B41FA5}">
                          <a16:colId xmlns:a16="http://schemas.microsoft.com/office/drawing/2014/main" val="23837135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901" t="-101639" r="-1185586" b="-2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I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L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K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C0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70C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70C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70C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70C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70C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N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70C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901" t="-201639" r="-1185586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dirty="0" smtClean="0"/>
                            <a:t>G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dirty="0" smtClean="0"/>
                            <a:t>G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dirty="0" smtClean="0"/>
                            <a:t>G</a:t>
                          </a:r>
                          <a:endParaRPr lang="lt-LT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G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J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1">
                            <a:lumMod val="75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O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901" t="-301639" r="-1185586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+mn-lt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M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b="0" dirty="0" smtClean="0">
                              <a:solidFill>
                                <a:schemeClr val="tx1"/>
                              </a:solidFill>
                            </a:rPr>
                            <a:t>M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kumimoji="0" lang="lt-LT" sz="1800" b="0" i="0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Times New Roman"/>
                              <a:ea typeface="+mn-ea"/>
                              <a:cs typeface="+mn-cs"/>
                              <a:sym typeface="Wingdings" panose="05000000000000000000" pitchFamily="2" charset="2"/>
                            </a:rPr>
                            <a:t>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83087534"/>
                      </a:ext>
                    </a:extLst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39432673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Box 1"/>
              <p:cNvSpPr txBox="1"/>
              <p:nvPr/>
            </p:nvSpPr>
            <p:spPr>
              <a:xfrm>
                <a:off x="179512" y="260648"/>
                <a:ext cx="8640960" cy="17543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sz="2800" b="1" i="1" dirty="0" smtClean="0"/>
                  <a:t>Kotletų uždavinys.</a:t>
                </a:r>
                <a:r>
                  <a:rPr lang="lt-LT" sz="2800" dirty="0" smtClean="0"/>
                  <a:t> </a:t>
                </a:r>
                <a:r>
                  <a:rPr lang="lt-LT" sz="1600" dirty="0" smtClean="0"/>
                  <a:t>Tegu turime </a:t>
                </a:r>
              </a:p>
              <a:p>
                <a:endParaRPr lang="lt-LT" sz="1600" b="0" i="1" dirty="0" smtClean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lt-LT" sz="1600" b="0" i="1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lt-LT" sz="1600" dirty="0" smtClean="0"/>
                  <a:t>  - kotletų, kuriuos reikia apkepti iš dviejų pusių, skaičius;</a:t>
                </a:r>
              </a:p>
              <a:p>
                <a14:m>
                  <m:oMath xmlns:m="http://schemas.openxmlformats.org/officeDocument/2006/math">
                    <m:r>
                      <a:rPr lang="lt-LT" sz="1600" b="0" i="1" smtClean="0"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lt-LT" sz="1600" dirty="0" smtClean="0"/>
                  <a:t>  - kotletų, kurie vienu metu telpa keptuvėje, skaičius;</a:t>
                </a:r>
              </a:p>
              <a:p>
                <a14:m>
                  <m:oMath xmlns:m="http://schemas.openxmlformats.org/officeDocument/2006/math">
                    <m:r>
                      <a:rPr lang="lt-LT" sz="1600" b="0" i="1" smtClean="0"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r>
                  <a:rPr lang="lt-LT" sz="1600" dirty="0" smtClean="0"/>
                  <a:t>  - vienos kotleto pusės kepimo laikas.</a:t>
                </a:r>
              </a:p>
              <a:p>
                <a:r>
                  <a:rPr lang="lt-LT" sz="1600" dirty="0" smtClean="0"/>
                  <a:t>Kiek laiko reikės visam darbui atlikti?</a:t>
                </a:r>
                <a:endParaRPr lang="lt-LT" sz="1600" dirty="0"/>
              </a:p>
            </p:txBody>
          </p:sp>
        </mc:Choice>
        <mc:Fallback xmlns="">
          <p:sp>
            <p:nvSpPr>
              <p:cNvPr id="2" name="TextBox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9512" y="260648"/>
                <a:ext cx="8640960" cy="1754326"/>
              </a:xfrm>
              <a:prstGeom prst="rect">
                <a:avLst/>
              </a:prstGeom>
              <a:blipFill>
                <a:blip r:embed="rId2"/>
                <a:stretch>
                  <a:fillRect l="-1410" t="-3819" b="-3472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2" name="Group 51"/>
          <p:cNvGrpSpPr/>
          <p:nvPr/>
        </p:nvGrpSpPr>
        <p:grpSpPr>
          <a:xfrm>
            <a:off x="3635896" y="908720"/>
            <a:ext cx="5688632" cy="2550830"/>
            <a:chOff x="611560" y="3284984"/>
            <a:chExt cx="7068641" cy="3009012"/>
          </a:xfrm>
        </p:grpSpPr>
        <p:sp>
          <p:nvSpPr>
            <p:cNvPr id="37" name="Oval 36"/>
            <p:cNvSpPr/>
            <p:nvPr/>
          </p:nvSpPr>
          <p:spPr>
            <a:xfrm>
              <a:off x="3196127" y="4892658"/>
              <a:ext cx="144016" cy="14401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t-LT"/>
            </a:p>
          </p:txBody>
        </p:sp>
        <p:grpSp>
          <p:nvGrpSpPr>
            <p:cNvPr id="51" name="Group 50"/>
            <p:cNvGrpSpPr/>
            <p:nvPr/>
          </p:nvGrpSpPr>
          <p:grpSpPr>
            <a:xfrm>
              <a:off x="611560" y="3284984"/>
              <a:ext cx="7068641" cy="3009012"/>
              <a:chOff x="611560" y="3284984"/>
              <a:chExt cx="7068641" cy="3009012"/>
            </a:xfrm>
          </p:grpSpPr>
          <p:grpSp>
            <p:nvGrpSpPr>
              <p:cNvPr id="5" name="Group 4"/>
              <p:cNvGrpSpPr/>
              <p:nvPr/>
            </p:nvGrpSpPr>
            <p:grpSpPr>
              <a:xfrm>
                <a:off x="611560" y="3284984"/>
                <a:ext cx="7068641" cy="3009012"/>
                <a:chOff x="-1058523" y="3531337"/>
                <a:chExt cx="7068641" cy="3009012"/>
              </a:xfrm>
            </p:grpSpPr>
            <p:grpSp>
              <p:nvGrpSpPr>
                <p:cNvPr id="6" name="Group 5"/>
                <p:cNvGrpSpPr/>
                <p:nvPr/>
              </p:nvGrpSpPr>
              <p:grpSpPr>
                <a:xfrm>
                  <a:off x="-1058523" y="3531337"/>
                  <a:ext cx="7068641" cy="3009012"/>
                  <a:chOff x="93486" y="3501190"/>
                  <a:chExt cx="7068641" cy="3009012"/>
                </a:xfrm>
              </p:grpSpPr>
              <p:grpSp>
                <p:nvGrpSpPr>
                  <p:cNvPr id="9" name="Group 8"/>
                  <p:cNvGrpSpPr/>
                  <p:nvPr/>
                </p:nvGrpSpPr>
                <p:grpSpPr>
                  <a:xfrm>
                    <a:off x="93486" y="3501190"/>
                    <a:ext cx="7068641" cy="3009012"/>
                    <a:chOff x="-69147" y="3614654"/>
                    <a:chExt cx="7068641" cy="3009012"/>
                  </a:xfrm>
                </p:grpSpPr>
                <p:sp>
                  <p:nvSpPr>
                    <p:cNvPr id="11" name="TextBox 10"/>
                    <p:cNvSpPr txBox="1"/>
                    <p:nvPr/>
                  </p:nvSpPr>
                  <p:spPr>
                    <a:xfrm>
                      <a:off x="5400013" y="4633577"/>
                      <a:ext cx="1599481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lt-LT" sz="1600" b="1" dirty="0" smtClean="0"/>
                        <a:t>PABAIGA</a:t>
                      </a:r>
                      <a:r>
                        <a:rPr lang="lt-LT" sz="1800" b="1" dirty="0" smtClean="0"/>
                        <a:t> (0) </a:t>
                      </a:r>
                      <a:endParaRPr lang="lt-LT" sz="1800" b="1" dirty="0"/>
                    </a:p>
                  </p:txBody>
                </p:sp>
                <p:grpSp>
                  <p:nvGrpSpPr>
                    <p:cNvPr id="12" name="Group 11"/>
                    <p:cNvGrpSpPr/>
                    <p:nvPr/>
                  </p:nvGrpSpPr>
                  <p:grpSpPr>
                    <a:xfrm>
                      <a:off x="-69147" y="3614654"/>
                      <a:ext cx="5262767" cy="3009012"/>
                      <a:chOff x="-69147" y="3614654"/>
                      <a:chExt cx="5262767" cy="3009012"/>
                    </a:xfrm>
                  </p:grpSpPr>
                  <p:sp>
                    <p:nvSpPr>
                      <p:cNvPr id="13" name="Oval 12"/>
                      <p:cNvSpPr/>
                      <p:nvPr/>
                    </p:nvSpPr>
                    <p:spPr>
                      <a:xfrm>
                        <a:off x="1547664" y="4797152"/>
                        <a:ext cx="144016" cy="14401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lt-LT"/>
                      </a:p>
                    </p:txBody>
                  </p:sp>
                  <p:sp>
                    <p:nvSpPr>
                      <p:cNvPr id="14" name="Oval 13"/>
                      <p:cNvSpPr/>
                      <p:nvPr/>
                    </p:nvSpPr>
                    <p:spPr>
                      <a:xfrm>
                        <a:off x="2525151" y="3996149"/>
                        <a:ext cx="144016" cy="156410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lt-LT"/>
                      </a:p>
                    </p:txBody>
                  </p:sp>
                  <p:sp>
                    <p:nvSpPr>
                      <p:cNvPr id="15" name="Oval 14"/>
                      <p:cNvSpPr/>
                      <p:nvPr/>
                    </p:nvSpPr>
                    <p:spPr>
                      <a:xfrm>
                        <a:off x="2554143" y="4646201"/>
                        <a:ext cx="144016" cy="14401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lt-LT"/>
                      </a:p>
                    </p:txBody>
                  </p:sp>
                  <p:sp>
                    <p:nvSpPr>
                      <p:cNvPr id="16" name="Oval 15"/>
                      <p:cNvSpPr/>
                      <p:nvPr/>
                    </p:nvSpPr>
                    <p:spPr>
                      <a:xfrm>
                        <a:off x="2555507" y="6100380"/>
                        <a:ext cx="144016" cy="14401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lt-LT"/>
                      </a:p>
                    </p:txBody>
                  </p:sp>
                  <p:sp>
                    <p:nvSpPr>
                      <p:cNvPr id="17" name="Oval 16"/>
                      <p:cNvSpPr/>
                      <p:nvPr/>
                    </p:nvSpPr>
                    <p:spPr>
                      <a:xfrm>
                        <a:off x="3758104" y="4068838"/>
                        <a:ext cx="144016" cy="14401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lt-LT"/>
                      </a:p>
                    </p:txBody>
                  </p:sp>
                  <p:sp>
                    <p:nvSpPr>
                      <p:cNvPr id="18" name="Oval 17"/>
                      <p:cNvSpPr/>
                      <p:nvPr/>
                    </p:nvSpPr>
                    <p:spPr>
                      <a:xfrm>
                        <a:off x="3779195" y="6100380"/>
                        <a:ext cx="144016" cy="14401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lt-LT"/>
                      </a:p>
                    </p:txBody>
                  </p:sp>
                  <p:sp>
                    <p:nvSpPr>
                      <p:cNvPr id="19" name="Oval 18"/>
                      <p:cNvSpPr/>
                      <p:nvPr/>
                    </p:nvSpPr>
                    <p:spPr>
                      <a:xfrm>
                        <a:off x="3845643" y="4665242"/>
                        <a:ext cx="144016" cy="144016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lt-LT"/>
                      </a:p>
                    </p:txBody>
                  </p:sp>
                  <p:cxnSp>
                    <p:nvCxnSpPr>
                      <p:cNvPr id="20" name="Straight Arrow Connector 19"/>
                      <p:cNvCxnSpPr>
                        <a:stCxn id="13" idx="7"/>
                        <a:endCxn id="14" idx="3"/>
                      </p:cNvCxnSpPr>
                      <p:nvPr/>
                    </p:nvCxnSpPr>
                    <p:spPr>
                      <a:xfrm flipV="1">
                        <a:off x="1670589" y="4129653"/>
                        <a:ext cx="875653" cy="688590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" name="Straight Arrow Connector 20"/>
                      <p:cNvCxnSpPr>
                        <a:stCxn id="13" idx="6"/>
                        <a:endCxn id="15" idx="2"/>
                      </p:cNvCxnSpPr>
                      <p:nvPr/>
                    </p:nvCxnSpPr>
                    <p:spPr>
                      <a:xfrm flipV="1">
                        <a:off x="1691680" y="4718209"/>
                        <a:ext cx="862463" cy="150951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" name="Straight Arrow Connector 21"/>
                      <p:cNvCxnSpPr>
                        <a:stCxn id="13" idx="5"/>
                        <a:endCxn id="16" idx="2"/>
                      </p:cNvCxnSpPr>
                      <p:nvPr/>
                    </p:nvCxnSpPr>
                    <p:spPr>
                      <a:xfrm>
                        <a:off x="1670589" y="4920077"/>
                        <a:ext cx="884918" cy="1252311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3" name="Straight Arrow Connector 22"/>
                      <p:cNvCxnSpPr>
                        <a:stCxn id="16" idx="6"/>
                        <a:endCxn id="18" idx="2"/>
                      </p:cNvCxnSpPr>
                      <p:nvPr/>
                    </p:nvCxnSpPr>
                    <p:spPr>
                      <a:xfrm>
                        <a:off x="2699523" y="6172388"/>
                        <a:ext cx="1079672" cy="0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4" name="Straight Arrow Connector 23"/>
                      <p:cNvCxnSpPr>
                        <a:stCxn id="18" idx="6"/>
                        <a:endCxn id="10" idx="5"/>
                      </p:cNvCxnSpPr>
                      <p:nvPr/>
                    </p:nvCxnSpPr>
                    <p:spPr>
                      <a:xfrm flipV="1">
                        <a:off x="3923211" y="4909663"/>
                        <a:ext cx="1270409" cy="1262725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5" name="Straight Arrow Connector 24"/>
                      <p:cNvCxnSpPr>
                        <a:stCxn id="15" idx="6"/>
                        <a:endCxn id="19" idx="2"/>
                      </p:cNvCxnSpPr>
                      <p:nvPr/>
                    </p:nvCxnSpPr>
                    <p:spPr>
                      <a:xfrm>
                        <a:off x="2698159" y="4718209"/>
                        <a:ext cx="1147484" cy="19041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6" name="Straight Arrow Connector 25"/>
                      <p:cNvCxnSpPr>
                        <a:stCxn id="14" idx="6"/>
                        <a:endCxn id="17" idx="1"/>
                      </p:cNvCxnSpPr>
                      <p:nvPr/>
                    </p:nvCxnSpPr>
                    <p:spPr>
                      <a:xfrm>
                        <a:off x="2669167" y="4074354"/>
                        <a:ext cx="1110028" cy="15575"/>
                      </a:xfrm>
                      <a:prstGeom prst="straightConnector1">
                        <a:avLst/>
                      </a:prstGeom>
                      <a:ln w="31750">
                        <a:solidFill>
                          <a:schemeClr val="tx1"/>
                        </a:solidFill>
                        <a:tailEnd type="triangle" w="lg" len="lg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27" name="TextBox 26"/>
                      <p:cNvSpPr txBox="1"/>
                      <p:nvPr/>
                    </p:nvSpPr>
                    <p:spPr>
                      <a:xfrm>
                        <a:off x="-69147" y="4696367"/>
                        <a:ext cx="1519744" cy="369332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lt-LT" sz="1600" b="1" dirty="0" smtClean="0"/>
                          <a:t>PRADŽIA </a:t>
                        </a:r>
                        <a:r>
                          <a:rPr lang="lt-LT" sz="1800" b="1" dirty="0" smtClean="0"/>
                          <a:t>(0)</a:t>
                        </a:r>
                        <a:endParaRPr lang="lt-LT" sz="1800" b="1" dirty="0"/>
                      </a:p>
                    </p:txBody>
                  </p: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28" name="TextBox 27"/>
                          <p:cNvSpPr txBox="1"/>
                          <p:nvPr/>
                        </p:nvSpPr>
                        <p:spPr>
                          <a:xfrm>
                            <a:off x="2301964" y="6183824"/>
                            <a:ext cx="1456505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14:m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>
                                        <a:latin typeface="Cambria Math" panose="02040503050406030204" pitchFamily="18" charset="0"/>
                                      </a:rPr>
                                      <m:t>𝑨</m:t>
                                    </m:r>
                                  </m:e>
                                  <m:sub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𝒏</m:t>
                                    </m:r>
                                  </m:sub>
                                </m:sSub>
                              </m:oMath>
                            </a14:m>
                            <a:r>
                              <a:rPr lang="lt-LT" sz="1800" b="1" dirty="0" smtClean="0"/>
                              <a:t>(k)</a:t>
                            </a:r>
                            <a:endParaRPr lang="lt-LT" sz="1800" b="1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28" name="TextBox 27"/>
                          <p:cNvSpPr txBox="1"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>
                          <a:xfrm>
                            <a:off x="2301964" y="6183824"/>
                            <a:ext cx="1456505" cy="369332"/>
                          </a:xfrm>
                          <a:prstGeom prst="rect">
                            <a:avLst/>
                          </a:prstGeom>
                          <a:blipFill>
                            <a:blip r:embed="rId3"/>
                            <a:stretch>
                              <a:fillRect t="-11765" b="-49020"/>
                            </a:stretch>
                          </a:blipFill>
                        </p:spPr>
                        <p:txBody>
                          <a:bodyPr/>
                          <a:lstStyle/>
                          <a:p>
                            <a:r>
                              <a:rPr lang="lt-LT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29" name="TextBox 28"/>
                          <p:cNvSpPr txBox="1"/>
                          <p:nvPr/>
                        </p:nvSpPr>
                        <p:spPr>
                          <a:xfrm>
                            <a:off x="2230533" y="3614654"/>
                            <a:ext cx="908691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14:m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𝑨</m:t>
                                    </m:r>
                                  </m:e>
                                  <m:sub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𝟏</m:t>
                                    </m:r>
                                  </m:sub>
                                </m:sSub>
                              </m:oMath>
                            </a14:m>
                            <a:r>
                              <a:rPr lang="lt-LT" sz="1800" b="1" dirty="0" smtClean="0"/>
                              <a:t>(k)</a:t>
                            </a:r>
                            <a:endParaRPr lang="lt-LT" sz="1800" b="1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29" name="TextBox 28"/>
                          <p:cNvSpPr txBox="1"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>
                          <a:xfrm>
                            <a:off x="2230533" y="3614654"/>
                            <a:ext cx="908691" cy="369332"/>
                          </a:xfrm>
                          <a:prstGeom prst="rect">
                            <a:avLst/>
                          </a:prstGeom>
                          <a:blipFill>
                            <a:blip r:embed="rId4"/>
                            <a:stretch>
                              <a:fillRect t="-11765" r="-5833" b="-49020"/>
                            </a:stretch>
                          </a:blipFill>
                        </p:spPr>
                        <p:txBody>
                          <a:bodyPr/>
                          <a:lstStyle/>
                          <a:p>
                            <a:r>
                              <a:rPr lang="lt-LT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30" name="TextBox 29"/>
                          <p:cNvSpPr txBox="1"/>
                          <p:nvPr/>
                        </p:nvSpPr>
                        <p:spPr>
                          <a:xfrm>
                            <a:off x="2247819" y="4287436"/>
                            <a:ext cx="900677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14:m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>
                                        <a:latin typeface="Cambria Math" panose="02040503050406030204" pitchFamily="18" charset="0"/>
                                      </a:rPr>
                                      <m:t>𝑨</m:t>
                                    </m:r>
                                  </m:e>
                                  <m:sub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𝟐</m:t>
                                    </m:r>
                                  </m:sub>
                                </m:sSub>
                              </m:oMath>
                            </a14:m>
                            <a:r>
                              <a:rPr lang="lt-LT" sz="1800" b="1" dirty="0" smtClean="0"/>
                              <a:t>(k)</a:t>
                            </a:r>
                            <a:endParaRPr lang="lt-LT" sz="1800" b="1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30" name="TextBox 29"/>
                          <p:cNvSpPr txBox="1"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>
                          <a:xfrm>
                            <a:off x="2247819" y="4287436"/>
                            <a:ext cx="900677" cy="369332"/>
                          </a:xfrm>
                          <a:prstGeom prst="rect">
                            <a:avLst/>
                          </a:prstGeom>
                          <a:blipFill>
                            <a:blip r:embed="rId5"/>
                            <a:stretch>
                              <a:fillRect t="-9615" r="-7563" b="-46154"/>
                            </a:stretch>
                          </a:blipFill>
                        </p:spPr>
                        <p:txBody>
                          <a:bodyPr/>
                          <a:lstStyle/>
                          <a:p>
                            <a:r>
                              <a:rPr lang="lt-LT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31" name="TextBox 30"/>
                          <p:cNvSpPr txBox="1"/>
                          <p:nvPr/>
                        </p:nvSpPr>
                        <p:spPr>
                          <a:xfrm>
                            <a:off x="3541029" y="4290310"/>
                            <a:ext cx="1285476" cy="646331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14:m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𝑩</m:t>
                                    </m:r>
                                  </m:e>
                                  <m:sub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𝟐</m:t>
                                    </m:r>
                                  </m:sub>
                                </m:sSub>
                              </m:oMath>
                            </a14:m>
                            <a:r>
                              <a:rPr lang="lt-LT" sz="1800" b="1" dirty="0" smtClean="0"/>
                              <a:t>(k)</a:t>
                            </a:r>
                            <a:endParaRPr lang="lt-LT" sz="1800" b="1" dirty="0"/>
                          </a:p>
                          <a:p>
                            <a:r>
                              <a:rPr lang="en-US" sz="1800" b="1" dirty="0" smtClean="0"/>
                              <a:t> </a:t>
                            </a:r>
                            <a:endParaRPr lang="lt-LT" sz="1800" b="1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31" name="TextBox 30"/>
                          <p:cNvSpPr txBox="1"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>
                          <a:xfrm>
                            <a:off x="3541029" y="4290310"/>
                            <a:ext cx="1285476" cy="646331"/>
                          </a:xfrm>
                          <a:prstGeom prst="rect">
                            <a:avLst/>
                          </a:prstGeom>
                          <a:blipFill>
                            <a:blip r:embed="rId6"/>
                            <a:stretch>
                              <a:fillRect t="-6667"/>
                            </a:stretch>
                          </a:blipFill>
                        </p:spPr>
                        <p:txBody>
                          <a:bodyPr/>
                          <a:lstStyle/>
                          <a:p>
                            <a:r>
                              <a:rPr lang="lt-LT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32" name="TextBox 31"/>
                          <p:cNvSpPr txBox="1"/>
                          <p:nvPr/>
                        </p:nvSpPr>
                        <p:spPr>
                          <a:xfrm>
                            <a:off x="3428026" y="3625206"/>
                            <a:ext cx="1060697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14:m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𝑩</m:t>
                                    </m:r>
                                  </m:e>
                                  <m:sub>
                                    <m:r>
                                      <a:rPr lang="lt-LT" sz="1800" b="1" i="1">
                                        <a:latin typeface="Cambria Math" panose="02040503050406030204" pitchFamily="18" charset="0"/>
                                      </a:rPr>
                                      <m:t>𝟏</m:t>
                                    </m:r>
                                  </m:sub>
                                </m:sSub>
                              </m:oMath>
                            </a14:m>
                            <a:r>
                              <a:rPr lang="lt-LT" sz="1800" b="1" dirty="0" smtClean="0"/>
                              <a:t>(k)</a:t>
                            </a:r>
                            <a:endParaRPr lang="lt-LT" sz="1800" b="1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32" name="TextBox 31"/>
                          <p:cNvSpPr txBox="1"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>
                          <a:xfrm>
                            <a:off x="3428026" y="3625206"/>
                            <a:ext cx="1060697" cy="369332"/>
                          </a:xfrm>
                          <a:prstGeom prst="rect">
                            <a:avLst/>
                          </a:prstGeom>
                          <a:blipFill>
                            <a:blip r:embed="rId7"/>
                            <a:stretch>
                              <a:fillRect t="-9615" b="-46154"/>
                            </a:stretch>
                          </a:blipFill>
                        </p:spPr>
                        <p:txBody>
                          <a:bodyPr/>
                          <a:lstStyle/>
                          <a:p>
                            <a:r>
                              <a:rPr lang="lt-LT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33" name="TextBox 32"/>
                          <p:cNvSpPr txBox="1"/>
                          <p:nvPr/>
                        </p:nvSpPr>
                        <p:spPr>
                          <a:xfrm>
                            <a:off x="3497718" y="6254334"/>
                            <a:ext cx="1060697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14:m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𝑩</m:t>
                                    </m:r>
                                  </m:e>
                                  <m:sub>
                                    <m:r>
                                      <a:rPr lang="lt-LT" sz="1800" b="1" i="1" smtClean="0">
                                        <a:latin typeface="Cambria Math" panose="02040503050406030204" pitchFamily="18" charset="0"/>
                                      </a:rPr>
                                      <m:t>𝒏</m:t>
                                    </m:r>
                                  </m:sub>
                                </m:sSub>
                              </m:oMath>
                            </a14:m>
                            <a:r>
                              <a:rPr lang="lt-LT" sz="1800" b="1" dirty="0" smtClean="0"/>
                              <a:t>(k)</a:t>
                            </a:r>
                            <a:endParaRPr lang="lt-LT" sz="1800" b="1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33" name="TextBox 32"/>
                          <p:cNvSpPr txBox="1"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>
                          <a:xfrm>
                            <a:off x="3497718" y="6254334"/>
                            <a:ext cx="1060697" cy="369332"/>
                          </a:xfrm>
                          <a:prstGeom prst="rect">
                            <a:avLst/>
                          </a:prstGeom>
                          <a:blipFill>
                            <a:blip r:embed="rId8"/>
                            <a:stretch>
                              <a:fillRect t="-11765" b="-49020"/>
                            </a:stretch>
                          </a:blipFill>
                        </p:spPr>
                        <p:txBody>
                          <a:bodyPr/>
                          <a:lstStyle/>
                          <a:p>
                            <a:r>
                              <a:rPr lang="lt-LT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</p:grpSp>
              <p:sp>
                <p:nvSpPr>
                  <p:cNvPr id="10" name="Oval 9"/>
                  <p:cNvSpPr/>
                  <p:nvPr/>
                </p:nvSpPr>
                <p:spPr>
                  <a:xfrm>
                    <a:off x="5233328" y="4673274"/>
                    <a:ext cx="144016" cy="14401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lt-LT"/>
                  </a:p>
                </p:txBody>
              </p:sp>
            </p:grpSp>
            <p:cxnSp>
              <p:nvCxnSpPr>
                <p:cNvPr id="7" name="Straight Arrow Connector 6"/>
                <p:cNvCxnSpPr>
                  <a:stCxn id="19" idx="6"/>
                  <a:endCxn id="10" idx="2"/>
                </p:cNvCxnSpPr>
                <p:nvPr/>
              </p:nvCxnSpPr>
              <p:spPr>
                <a:xfrm>
                  <a:off x="3000283" y="4653933"/>
                  <a:ext cx="1081036" cy="121496"/>
                </a:xfrm>
                <a:prstGeom prst="straightConnector1">
                  <a:avLst/>
                </a:prstGeom>
                <a:ln w="31750">
                  <a:solidFill>
                    <a:schemeClr val="tx1"/>
                  </a:solidFill>
                  <a:tailEnd type="triangle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" name="Straight Arrow Connector 7"/>
                <p:cNvCxnSpPr>
                  <a:stCxn id="17" idx="6"/>
                  <a:endCxn id="10" idx="0"/>
                </p:cNvCxnSpPr>
                <p:nvPr/>
              </p:nvCxnSpPr>
              <p:spPr>
                <a:xfrm>
                  <a:off x="2912744" y="4057529"/>
                  <a:ext cx="1240583" cy="645892"/>
                </a:xfrm>
                <a:prstGeom prst="straightConnector1">
                  <a:avLst/>
                </a:prstGeom>
                <a:ln w="31750">
                  <a:solidFill>
                    <a:schemeClr val="tx1"/>
                  </a:solidFill>
                  <a:tailEnd type="triangle" w="lg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8" name="Straight Arrow Connector 37"/>
              <p:cNvCxnSpPr>
                <a:stCxn id="13" idx="5"/>
                <a:endCxn id="37" idx="2"/>
              </p:cNvCxnSpPr>
              <p:nvPr/>
            </p:nvCxnSpPr>
            <p:spPr>
              <a:xfrm>
                <a:off x="2351296" y="4590407"/>
                <a:ext cx="844831" cy="374259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Arrow Connector 38"/>
              <p:cNvCxnSpPr>
                <a:stCxn id="37" idx="6"/>
              </p:cNvCxnSpPr>
              <p:nvPr/>
            </p:nvCxnSpPr>
            <p:spPr>
              <a:xfrm flipV="1">
                <a:off x="3340143" y="4964392"/>
                <a:ext cx="1103301" cy="274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Arrow Connector 39"/>
              <p:cNvCxnSpPr>
                <a:endCxn id="10" idx="3"/>
              </p:cNvCxnSpPr>
              <p:nvPr/>
            </p:nvCxnSpPr>
            <p:spPr>
              <a:xfrm flipV="1">
                <a:off x="4587460" y="4579993"/>
                <a:ext cx="1185033" cy="384399"/>
              </a:xfrm>
              <a:prstGeom prst="straightConnector1">
                <a:avLst/>
              </a:prstGeom>
              <a:ln w="31750">
                <a:solidFill>
                  <a:schemeClr val="tx1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Oval 44"/>
              <p:cNvSpPr/>
              <p:nvPr/>
            </p:nvSpPr>
            <p:spPr>
              <a:xfrm>
                <a:off x="4428479" y="4895881"/>
                <a:ext cx="144016" cy="14401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lt-LT"/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8" name="TextBox 47"/>
                  <p:cNvSpPr txBox="1"/>
                  <p:nvPr/>
                </p:nvSpPr>
                <p:spPr>
                  <a:xfrm>
                    <a:off x="2967529" y="4502562"/>
                    <a:ext cx="908691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14:m>
                      <m:oMath xmlns:m="http://schemas.openxmlformats.org/officeDocument/2006/math">
                        <m:sSub>
                          <m:sSubPr>
                            <m:ctrlPr>
                              <a:rPr lang="lt-LT" sz="1800" b="1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lt-LT" sz="1800" b="1" i="1" smtClean="0">
                                <a:latin typeface="Cambria Math" panose="02040503050406030204" pitchFamily="18" charset="0"/>
                              </a:rPr>
                              <m:t>𝑨</m:t>
                            </m:r>
                          </m:e>
                          <m:sub>
                            <m:r>
                              <a:rPr lang="lt-LT" sz="1800" b="1" i="1" smtClean="0">
                                <a:latin typeface="Cambria Math" panose="02040503050406030204" pitchFamily="18" charset="0"/>
                              </a:rPr>
                              <m:t>𝟑</m:t>
                            </m:r>
                          </m:sub>
                        </m:sSub>
                      </m:oMath>
                    </a14:m>
                    <a:r>
                      <a:rPr lang="lt-LT" sz="1800" b="1" dirty="0" smtClean="0"/>
                      <a:t>(k)</a:t>
                    </a:r>
                    <a:endParaRPr lang="lt-LT" sz="1800" b="1" dirty="0"/>
                  </a:p>
                </p:txBody>
              </p:sp>
            </mc:Choice>
            <mc:Fallback xmlns="">
              <p:sp>
                <p:nvSpPr>
                  <p:cNvPr id="48" name="TextBox 47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967529" y="4502562"/>
                    <a:ext cx="908691" cy="369332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t="-9804" r="-6667" b="-49020"/>
                    </a:stretch>
                  </a:blipFill>
                </p:spPr>
                <p:txBody>
                  <a:bodyPr/>
                  <a:lstStyle/>
                  <a:p>
                    <a:r>
                      <a:rPr lang="lt-LT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9" name="TextBox 48"/>
                  <p:cNvSpPr txBox="1"/>
                  <p:nvPr/>
                </p:nvSpPr>
                <p:spPr>
                  <a:xfrm>
                    <a:off x="4165022" y="4513114"/>
                    <a:ext cx="1060697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14:m>
                      <m:oMath xmlns:m="http://schemas.openxmlformats.org/officeDocument/2006/math">
                        <m:sSub>
                          <m:sSubPr>
                            <m:ctrlPr>
                              <a:rPr lang="lt-LT" sz="1800" b="1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lt-LT" sz="1800" b="1" i="1" smtClean="0">
                                <a:latin typeface="Cambria Math" panose="02040503050406030204" pitchFamily="18" charset="0"/>
                              </a:rPr>
                              <m:t>𝑩</m:t>
                            </m:r>
                          </m:e>
                          <m:sub>
                            <m:r>
                              <a:rPr lang="lt-LT" sz="1800" b="1" i="1" smtClean="0">
                                <a:latin typeface="Cambria Math" panose="02040503050406030204" pitchFamily="18" charset="0"/>
                              </a:rPr>
                              <m:t>𝟑</m:t>
                            </m:r>
                          </m:sub>
                        </m:sSub>
                      </m:oMath>
                    </a14:m>
                    <a:r>
                      <a:rPr lang="lt-LT" sz="1800" b="1" dirty="0" smtClean="0"/>
                      <a:t>(k)</a:t>
                    </a:r>
                    <a:endParaRPr lang="lt-LT" sz="1800" b="1" dirty="0"/>
                  </a:p>
                </p:txBody>
              </p:sp>
            </mc:Choice>
            <mc:Fallback xmlns="">
              <p:sp>
                <p:nvSpPr>
                  <p:cNvPr id="49" name="TextBox 48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165022" y="4513114"/>
                    <a:ext cx="1060697" cy="369332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t="-9615" b="-46154"/>
                    </a:stretch>
                  </a:blipFill>
                </p:spPr>
                <p:txBody>
                  <a:bodyPr/>
                  <a:lstStyle/>
                  <a:p>
                    <a:r>
                      <a:rPr lang="lt-LT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50" name="TextBox 49"/>
              <p:cNvSpPr txBox="1"/>
              <p:nvPr/>
            </p:nvSpPr>
            <p:spPr>
              <a:xfrm>
                <a:off x="3340142" y="5102999"/>
                <a:ext cx="1625182" cy="471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dirty="0" smtClean="0"/>
                  <a:t>... ... ... ... </a:t>
                </a:r>
                <a:endParaRPr lang="lt-LT" dirty="0"/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TextBox 52"/>
              <p:cNvSpPr txBox="1"/>
              <p:nvPr/>
            </p:nvSpPr>
            <p:spPr>
              <a:xfrm>
                <a:off x="0" y="3585844"/>
                <a:ext cx="9144000" cy="286232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457200" indent="-457200">
                  <a:buAutoNum type="arabicPeriod"/>
                </a:pPr>
                <a:r>
                  <a:rPr lang="lt-LT" dirty="0" smtClean="0"/>
                  <a:t>Jei </a:t>
                </a:r>
                <a14:m>
                  <m:oMath xmlns:m="http://schemas.openxmlformats.org/officeDocument/2006/math">
                    <m:r>
                      <a:rPr lang="lt-LT" i="1" dirty="0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lt-LT" b="0" i="1" dirty="0" smtClean="0">
                        <a:latin typeface="Cambria Math" panose="02040503050406030204" pitchFamily="18" charset="0"/>
                      </a:rPr>
                      <m:t>≤</m:t>
                    </m:r>
                    <m:r>
                      <a:rPr lang="lt-LT" b="0" i="1" dirty="0" smtClean="0"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lt-LT" dirty="0" smtClean="0"/>
                  <a:t>, tai į keptuvę galime sutalpinti visus kotletus iš karto, taigi panaudotas laikas bus</a:t>
                </a:r>
                <a:r>
                  <a:rPr lang="en-US" dirty="0" smtClean="0"/>
                  <a:t>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2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r>
                  <a:rPr lang="en-US" dirty="0" smtClean="0"/>
                  <a:t>;</a:t>
                </a:r>
              </a:p>
              <a:p>
                <a:pPr marL="457200" indent="-457200">
                  <a:buAutoNum type="arabicPeriod"/>
                </a:pPr>
                <a:endParaRPr lang="en-US" dirty="0" smtClean="0"/>
              </a:p>
              <a:p>
                <a:pPr marL="457200" indent="-457200">
                  <a:buAutoNum type="arabicPeriod"/>
                </a:pPr>
                <a:r>
                  <a:rPr lang="lt-LT" dirty="0" smtClean="0"/>
                  <a:t> </a:t>
                </a:r>
                <a:r>
                  <a:rPr lang="lt-LT" dirty="0"/>
                  <a:t>Jei </a:t>
                </a:r>
                <a14:m>
                  <m:oMath xmlns:m="http://schemas.openxmlformats.org/officeDocument/2006/math">
                    <m:r>
                      <a:rPr lang="lt-LT" i="1" dirty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&gt;</m:t>
                    </m:r>
                    <m:r>
                      <a:rPr lang="lt-LT" i="1" dirty="0"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en-US" dirty="0" smtClean="0"/>
                  <a:t>, </a:t>
                </a:r>
                <a:r>
                  <a:rPr lang="lt-LT" dirty="0" smtClean="0"/>
                  <a:t> </a:t>
                </a:r>
                <a14:m>
                  <m:oMath xmlns:m="http://schemas.openxmlformats.org/officeDocument/2006/math">
                    <m:r>
                      <a:rPr lang="lt-LT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𝑟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⋅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en-US" dirty="0" smtClean="0"/>
                  <a:t>, tai</a:t>
                </a:r>
                <a:r>
                  <a:rPr lang="lt-LT" dirty="0" smtClean="0"/>
                  <a:t> turėsime</a:t>
                </a:r>
                <a:r>
                  <a:rPr lang="en-US" dirty="0" smtClean="0"/>
                  <a:t>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𝑟</m:t>
                    </m:r>
                  </m:oMath>
                </a14:m>
                <a:r>
                  <a:rPr lang="lt-LT" dirty="0" smtClean="0"/>
                  <a:t> pilnų keptuvių kotletų (bendras laikas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2</m:t>
                    </m:r>
                    <m:r>
                      <a:rPr lang="lt-LT" b="0" i="1" smtClean="0">
                        <a:latin typeface="Cambria Math" panose="02040503050406030204" pitchFamily="18" charset="0"/>
                      </a:rPr>
                      <m:t>𝑟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r>
                  <a:rPr lang="lt-LT" dirty="0" smtClean="0"/>
                  <a:t>).</a:t>
                </a:r>
              </a:p>
              <a:p>
                <a:pPr marL="457200" indent="-457200">
                  <a:buAutoNum type="arabicPeriod"/>
                </a:pPr>
                <a:endParaRPr lang="lt-LT" dirty="0"/>
              </a:p>
              <a:p>
                <a:pPr marL="457200" indent="-457200">
                  <a:buFontTx/>
                  <a:buAutoNum type="arabicPeriod"/>
                </a:pPr>
                <a:r>
                  <a:rPr lang="lt-LT" dirty="0"/>
                  <a:t>Jei </a:t>
                </a:r>
                <a14:m>
                  <m:oMath xmlns:m="http://schemas.openxmlformats.org/officeDocument/2006/math">
                    <m:r>
                      <a:rPr lang="lt-LT" i="1" dirty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i="1" dirty="0">
                        <a:latin typeface="Cambria Math" panose="02040503050406030204" pitchFamily="18" charset="0"/>
                      </a:rPr>
                      <m:t>&gt;</m:t>
                    </m:r>
                    <m:r>
                      <a:rPr lang="lt-LT" i="1" dirty="0"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en-US" dirty="0"/>
                  <a:t>, </a:t>
                </a:r>
                <a:r>
                  <a:rPr lang="lt-LT" dirty="0"/>
                  <a:t> </a:t>
                </a:r>
                <a14:m>
                  <m:oMath xmlns:m="http://schemas.openxmlformats.org/officeDocument/2006/math">
                    <m:r>
                      <a:rPr lang="lt-LT" i="1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𝑟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⋅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𝑚</m:t>
                    </m:r>
                    <m:r>
                      <a:rPr lang="lt-LT" b="0" i="1" smtClean="0">
                        <a:latin typeface="Cambria Math" panose="02040503050406030204" pitchFamily="18" charset="0"/>
                      </a:rPr>
                      <m:t>+</m:t>
                    </m:r>
                    <m:r>
                      <a:rPr lang="lt-LT" b="0" i="1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dirty="0"/>
                  <a:t>, tai</a:t>
                </a:r>
                <a:r>
                  <a:rPr lang="lt-LT" dirty="0"/>
                  <a:t> turėsime</a:t>
                </a:r>
                <a:r>
                  <a:rPr lang="en-US" dirty="0"/>
                  <a:t>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𝑟</m:t>
                    </m:r>
                  </m:oMath>
                </a14:m>
                <a:r>
                  <a:rPr lang="lt-LT" dirty="0"/>
                  <a:t> pilnų keptuvių </a:t>
                </a:r>
                <a:r>
                  <a:rPr lang="lt-LT" dirty="0" smtClean="0"/>
                  <a:t>kotletų, kuriuos apkepsime iš vienos pusės (per </a:t>
                </a:r>
                <a14:m>
                  <m:oMath xmlns:m="http://schemas.openxmlformats.org/officeDocument/2006/math">
                    <m:r>
                      <a:rPr lang="lt-LT" i="1">
                        <a:latin typeface="Cambria Math" panose="02040503050406030204" pitchFamily="18" charset="0"/>
                      </a:rPr>
                      <m:t>𝑟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r>
                  <a:rPr lang="lt-LT" dirty="0" smtClean="0"/>
                  <a:t>), tuomet </a:t>
                </a:r>
                <a14:m>
                  <m:oMath xmlns:m="http://schemas.openxmlformats.org/officeDocument/2006/math">
                    <m:r>
                      <a:rPr lang="lt-LT" i="1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lt-LT" dirty="0" smtClean="0"/>
                  <a:t> dar keptuvėje nebuvusių kotletų papildysime </a:t>
                </a:r>
                <a14:m>
                  <m:oMath xmlns:m="http://schemas.openxmlformats.org/officeDocument/2006/math">
                    <m:r>
                      <a:rPr lang="lt-LT" b="0" i="1" smtClean="0">
                        <a:latin typeface="Cambria Math" panose="02040503050406030204" pitchFamily="18" charset="0"/>
                      </a:rPr>
                      <m:t>𝑚</m:t>
                    </m:r>
                    <m:r>
                      <a:rPr lang="lt-LT" b="0" i="1" smtClean="0">
                        <a:latin typeface="Cambria Math" panose="02040503050406030204" pitchFamily="18" charset="0"/>
                      </a:rPr>
                      <m:t>−</m:t>
                    </m:r>
                    <m:r>
                      <a:rPr lang="lt-LT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lt-LT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lt-LT" dirty="0" smtClean="0"/>
                  <a:t> apkeptais iš vienos pusės </a:t>
                </a:r>
                <a:r>
                  <a:rPr lang="lt-LT" dirty="0"/>
                  <a:t>(per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r>
                  <a:rPr lang="lt-LT" dirty="0" smtClean="0"/>
                  <a:t>), ir kepame iš kitos pusės dar </a:t>
                </a:r>
                <a14:m>
                  <m:oMath xmlns:m="http://schemas.openxmlformats.org/officeDocument/2006/math">
                    <m:r>
                      <a:rPr lang="lt-LT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lt-LT" i="1">
                        <a:latin typeface="Cambria Math" panose="02040503050406030204" pitchFamily="18" charset="0"/>
                      </a:rPr>
                      <m:t>−</m:t>
                    </m:r>
                    <m:r>
                      <a:rPr lang="lt-LT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lt-LT" b="0" i="1" smtClean="0">
                        <a:latin typeface="Cambria Math" panose="02040503050406030204" pitchFamily="18" charset="0"/>
                      </a:rPr>
                      <m:t>𝑚</m:t>
                    </m:r>
                    <m:r>
                      <a:rPr lang="lt-LT" b="0" i="1" smtClean="0">
                        <a:latin typeface="Cambria Math" panose="02040503050406030204" pitchFamily="18" charset="0"/>
                      </a:rPr>
                      <m:t>−</m:t>
                    </m:r>
                    <m:r>
                      <a:rPr lang="lt-LT" i="1">
                        <a:latin typeface="Cambria Math" panose="02040503050406030204" pitchFamily="18" charset="0"/>
                      </a:rPr>
                      <m:t>𝑡</m:t>
                    </m:r>
                    <m:r>
                      <a:rPr lang="lt-LT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lt-LT" dirty="0" smtClean="0"/>
                  <a:t>  kotletų (kiek laiko reikia šiam žingsniui?).</a:t>
                </a:r>
                <a:endParaRPr lang="lt-LT" dirty="0"/>
              </a:p>
            </p:txBody>
          </p:sp>
        </mc:Choice>
        <mc:Fallback xmlns="">
          <p:sp>
            <p:nvSpPr>
              <p:cNvPr id="53" name="TextBox 5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3585844"/>
                <a:ext cx="9144000" cy="2862322"/>
              </a:xfrm>
              <a:prstGeom prst="rect">
                <a:avLst/>
              </a:prstGeom>
              <a:blipFill>
                <a:blip r:embed="rId11"/>
                <a:stretch>
                  <a:fillRect l="-533" t="-1064" r="-1333" b="-2766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3" name="TextBox 42"/>
          <p:cNvSpPr txBox="1"/>
          <p:nvPr/>
        </p:nvSpPr>
        <p:spPr>
          <a:xfrm>
            <a:off x="68844" y="6374405"/>
            <a:ext cx="88956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dirty="0" smtClean="0">
                <a:solidFill>
                  <a:srgbClr val="FF0000"/>
                </a:solidFill>
              </a:rPr>
              <a:t>Pabandykite užrašyti paskutinį žingsnį formule.</a:t>
            </a:r>
            <a:endParaRPr lang="lt-LT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42175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53" grpId="0"/>
      <p:bldP spid="4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extBox 1"/>
          <p:cNvSpPr txBox="1">
            <a:spLocks noChangeArrowheads="1"/>
          </p:cNvSpPr>
          <p:nvPr/>
        </p:nvSpPr>
        <p:spPr bwMode="auto">
          <a:xfrm>
            <a:off x="323850" y="404813"/>
            <a:ext cx="8424863" cy="637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lt-LT" altLang="lt-LT" sz="2400" dirty="0"/>
          </a:p>
          <a:p>
            <a:pPr eaLnBrk="1" hangingPunct="1"/>
            <a:r>
              <a:rPr lang="lt-LT" altLang="lt-LT" sz="2400" dirty="0"/>
              <a:t>Užduotis gali būti:</a:t>
            </a:r>
            <a:endParaRPr lang="en-US" altLang="lt-LT" sz="2400" dirty="0"/>
          </a:p>
          <a:p>
            <a:pPr lvl="1" eaLnBrk="1" hangingPunct="1"/>
            <a:r>
              <a:rPr lang="lt-LT" altLang="lt-LT" sz="2400" b="1" dirty="0"/>
              <a:t>neparengta – </a:t>
            </a:r>
            <a:r>
              <a:rPr lang="lt-LT" altLang="lt-LT" sz="2400" dirty="0"/>
              <a:t>tuo momentu</a:t>
            </a:r>
            <a:r>
              <a:rPr lang="lt-LT" altLang="lt-LT" sz="2400" b="1" dirty="0"/>
              <a:t> </a:t>
            </a:r>
            <a:r>
              <a:rPr lang="lt-LT" altLang="lt-LT" sz="2400" dirty="0"/>
              <a:t>užduotis negali būti pradėta vykdyti;</a:t>
            </a:r>
            <a:endParaRPr lang="en-US" altLang="lt-LT" sz="2400" dirty="0"/>
          </a:p>
          <a:p>
            <a:pPr lvl="1" eaLnBrk="1" hangingPunct="1"/>
            <a:r>
              <a:rPr lang="lt-LT" altLang="lt-LT" sz="2400" b="1" dirty="0"/>
              <a:t>parengta –</a:t>
            </a:r>
            <a:r>
              <a:rPr lang="lt-LT" altLang="lt-LT" sz="2400" dirty="0"/>
              <a:t> užduotį jau galima vykdyti;</a:t>
            </a:r>
            <a:endParaRPr lang="en-US" altLang="lt-LT" sz="2400" dirty="0"/>
          </a:p>
          <a:p>
            <a:pPr lvl="1" eaLnBrk="1" hangingPunct="1"/>
            <a:r>
              <a:rPr lang="lt-LT" altLang="lt-LT" sz="2400" b="1" dirty="0"/>
              <a:t>vykdoma –</a:t>
            </a:r>
            <a:r>
              <a:rPr lang="lt-LT" altLang="lt-LT" sz="2400" dirty="0"/>
              <a:t> kai tam tikras vykdytojas užduotį jau atlieka;</a:t>
            </a:r>
            <a:endParaRPr lang="en-US" altLang="lt-LT" sz="2400" dirty="0"/>
          </a:p>
          <a:p>
            <a:pPr lvl="1" eaLnBrk="1" hangingPunct="1"/>
            <a:r>
              <a:rPr lang="lt-LT" altLang="lt-LT" sz="2400" b="1" dirty="0"/>
              <a:t>įvykdyta –</a:t>
            </a:r>
            <a:r>
              <a:rPr lang="lt-LT" altLang="lt-LT" sz="2400" dirty="0"/>
              <a:t> kai tam tikras vykdytojas užduotį jau atliko.</a:t>
            </a:r>
          </a:p>
          <a:p>
            <a:pPr lvl="1" eaLnBrk="1" hangingPunct="1"/>
            <a:endParaRPr lang="en-US" altLang="lt-LT" sz="2400" dirty="0"/>
          </a:p>
          <a:p>
            <a:pPr eaLnBrk="1" hangingPunct="1"/>
            <a:r>
              <a:rPr lang="lt-LT" altLang="lt-LT" sz="2400" b="1" dirty="0"/>
              <a:t>Vykdymo trukmės </a:t>
            </a:r>
            <a:r>
              <a:rPr lang="lt-LT" altLang="lt-LT" sz="2400" dirty="0"/>
              <a:t>– kiekvienai užduočiai skirtas skaičius. Jis reiškia nepertraukiamą laiko intervalą, per kurį vienas vykdytojas atlieka užduotį. </a:t>
            </a:r>
          </a:p>
          <a:p>
            <a:pPr eaLnBrk="1" hangingPunct="1"/>
            <a:endParaRPr lang="lt-LT" altLang="lt-LT" sz="2400" dirty="0"/>
          </a:p>
          <a:p>
            <a:pPr eaLnBrk="1" hangingPunct="1"/>
            <a:r>
              <a:rPr lang="lt-LT" altLang="lt-LT" sz="2400" b="1" dirty="0"/>
              <a:t>Nuoseklumo sąryšiai </a:t>
            </a:r>
            <a:r>
              <a:rPr lang="lt-LT" altLang="lt-LT" sz="2400" dirty="0"/>
              <a:t>– tai apribojimai užduočių vykdymo tvarkai. Nuoseklumo nurodymo forma: užduotis X eina prieš užduotį Y, ir tai reiškia, kad užduotis Y negali būti pradėta vykdyti tol, kol neįvykdyta užduotis X.</a:t>
            </a:r>
            <a:endParaRPr lang="en-US" altLang="lt-LT" sz="2400" dirty="0"/>
          </a:p>
          <a:p>
            <a:pPr eaLnBrk="1" hangingPunct="1"/>
            <a:endParaRPr lang="en-US" altLang="lt-LT" sz="2400" dirty="0"/>
          </a:p>
        </p:txBody>
      </p:sp>
    </p:spTree>
    <p:extLst>
      <p:ext uri="{BB962C8B-B14F-4D97-AF65-F5344CB8AC3E}">
        <p14:creationId xmlns:p14="http://schemas.microsoft.com/office/powerpoint/2010/main" val="2369654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2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extBox 1"/>
          <p:cNvSpPr txBox="1">
            <a:spLocks noChangeArrowheads="1"/>
          </p:cNvSpPr>
          <p:nvPr/>
        </p:nvSpPr>
        <p:spPr bwMode="auto">
          <a:xfrm>
            <a:off x="468313" y="333375"/>
            <a:ext cx="38163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lt-LT"/>
              <a:t>Prioritetų sąrašo modelis</a:t>
            </a:r>
          </a:p>
        </p:txBody>
      </p:sp>
      <p:sp>
        <p:nvSpPr>
          <p:cNvPr id="6147" name="TextBox 2"/>
          <p:cNvSpPr txBox="1">
            <a:spLocks noChangeArrowheads="1"/>
          </p:cNvSpPr>
          <p:nvPr/>
        </p:nvSpPr>
        <p:spPr bwMode="auto">
          <a:xfrm>
            <a:off x="611188" y="1052513"/>
            <a:ext cx="8064500" cy="5324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914400" indent="-4572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lt-LT" altLang="lt-LT" dirty="0"/>
              <a:t>Pagrindinės taisyklės, pagal kurias, remdamiesi prioritetų sąrašu, skiriame užduotis vykdytojams</a:t>
            </a:r>
            <a:r>
              <a:rPr lang="lt-LT" altLang="lt-LT" dirty="0" smtClean="0"/>
              <a:t>:</a:t>
            </a:r>
          </a:p>
          <a:p>
            <a:pPr eaLnBrk="1" hangingPunct="1"/>
            <a:endParaRPr lang="en-US" altLang="lt-LT" dirty="0"/>
          </a:p>
          <a:p>
            <a:pPr lvl="1" eaLnBrk="1" hangingPunct="1">
              <a:buFont typeface="Times New Roman" panose="02020603050405020304" pitchFamily="18" charset="0"/>
              <a:buAutoNum type="arabicPeriod"/>
            </a:pPr>
            <a:r>
              <a:rPr lang="lt-LT" altLang="lt-LT" dirty="0"/>
              <a:t>Visi vykdytojai yra užimti. Nieko nelieka daryti, tik laukti.</a:t>
            </a:r>
            <a:endParaRPr lang="en-US" altLang="lt-LT" dirty="0"/>
          </a:p>
          <a:p>
            <a:pPr lvl="1" eaLnBrk="1" hangingPunct="1">
              <a:buFont typeface="Times New Roman" panose="02020603050405020304" pitchFamily="18" charset="0"/>
              <a:buAutoNum type="arabicPeriod"/>
            </a:pPr>
            <a:endParaRPr lang="lt-LT" altLang="lt-LT" dirty="0"/>
          </a:p>
          <a:p>
            <a:pPr lvl="1" eaLnBrk="1" hangingPunct="1">
              <a:buFont typeface="Times New Roman" panose="02020603050405020304" pitchFamily="18" charset="0"/>
              <a:buAutoNum type="arabicPeriod"/>
            </a:pPr>
            <a:r>
              <a:rPr lang="lt-LT" altLang="lt-LT" dirty="0"/>
              <a:t>Vienas vykdytojas yra laisvas. Peržvelgimas prioritetų sąrašas nuo pradžios, ieškant pirmos parengtos užduoties, ir ji paskiriama tam vykdytojui. (Užduotis yra parengta, jei visos užduotys, kurios projekto </a:t>
            </a:r>
            <a:r>
              <a:rPr lang="lt-LT" altLang="lt-LT" dirty="0" err="1"/>
              <a:t>orgrafe</a:t>
            </a:r>
            <a:r>
              <a:rPr lang="lt-LT" altLang="lt-LT" dirty="0"/>
              <a:t> nukreiptos į ją, yra užbaigtos). Jei parengtų užduočių nėra, tai vykdytojas turi laukti, kol padėtis pasikeis.</a:t>
            </a:r>
            <a:endParaRPr lang="en-US" altLang="lt-LT" dirty="0"/>
          </a:p>
          <a:p>
            <a:pPr lvl="1" eaLnBrk="1" hangingPunct="1">
              <a:buFont typeface="Times New Roman" panose="02020603050405020304" pitchFamily="18" charset="0"/>
              <a:buAutoNum type="arabicPeriod"/>
            </a:pPr>
            <a:endParaRPr lang="lt-LT" altLang="lt-LT" dirty="0"/>
          </a:p>
          <a:p>
            <a:pPr lvl="1" eaLnBrk="1" hangingPunct="1">
              <a:buFont typeface="Times New Roman" panose="02020603050405020304" pitchFamily="18" charset="0"/>
              <a:buAutoNum type="arabicPeriod"/>
            </a:pPr>
            <a:r>
              <a:rPr lang="lt-LT" altLang="lt-LT" dirty="0"/>
              <a:t>Daugiau kaip vienas vykdytojas yra laisvas. Tokiu atveju pirma prioritetų sąraše esanti parengta užduotis skiriama pirmam laisvam vykdytojui, antra užduotis – antram laisvam vykdytojui ir t.t. Jei laisvų vykdytojų yra daugiau negu parengtų užduočių, tai kai kurie vykdytojai turi laukti. </a:t>
            </a:r>
            <a:endParaRPr lang="en-US" altLang="lt-LT" dirty="0"/>
          </a:p>
          <a:p>
            <a:pPr eaLnBrk="1" hangingPunct="1"/>
            <a:endParaRPr lang="en-US" altLang="lt-LT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7" grpId="0" uiExpand="1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/>
          <p:cNvSpPr txBox="1"/>
          <p:nvPr/>
        </p:nvSpPr>
        <p:spPr>
          <a:xfrm>
            <a:off x="275520" y="3639258"/>
            <a:ext cx="3614522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/>
              <a:t>Prioritetų sąrašas gali būti</a:t>
            </a:r>
          </a:p>
          <a:p>
            <a:pPr>
              <a:defRPr/>
            </a:pPr>
            <a:endParaRPr lang="lt-LT" dirty="0"/>
          </a:p>
          <a:p>
            <a:pPr marL="457200" indent="-457200">
              <a:buFontTx/>
              <a:buAutoNum type="alphaLcParenR"/>
              <a:defRPr/>
            </a:pPr>
            <a:r>
              <a:rPr lang="lt-LT" dirty="0"/>
              <a:t>A, B, C, D, </a:t>
            </a:r>
            <a:r>
              <a:rPr lang="lt-LT" dirty="0" smtClean="0"/>
              <a:t>E</a:t>
            </a:r>
            <a:r>
              <a:rPr lang="en-US" dirty="0" smtClean="0"/>
              <a:t>;</a:t>
            </a:r>
            <a:endParaRPr lang="lt-LT" dirty="0"/>
          </a:p>
          <a:p>
            <a:pPr marL="457200" indent="-457200">
              <a:buFontTx/>
              <a:buAutoNum type="alphaLcParenR"/>
              <a:defRPr/>
            </a:pPr>
            <a:r>
              <a:rPr lang="lt-LT" dirty="0"/>
              <a:t>A, B, D, C, </a:t>
            </a:r>
            <a:r>
              <a:rPr lang="lt-LT" dirty="0" smtClean="0"/>
              <a:t>E</a:t>
            </a:r>
            <a:r>
              <a:rPr lang="en-US" dirty="0" smtClean="0"/>
              <a:t>;</a:t>
            </a:r>
            <a:endParaRPr lang="lt-LT" dirty="0"/>
          </a:p>
          <a:p>
            <a:pPr marL="457200" indent="-457200">
              <a:buFontTx/>
              <a:buAutoNum type="alphaLcParenR"/>
              <a:defRPr/>
            </a:pPr>
            <a:r>
              <a:rPr lang="lt-LT" dirty="0"/>
              <a:t>C, E, B, A, </a:t>
            </a:r>
            <a:r>
              <a:rPr lang="lt-LT" dirty="0" smtClean="0"/>
              <a:t>D</a:t>
            </a:r>
            <a:r>
              <a:rPr lang="en-US" dirty="0" smtClean="0"/>
              <a:t>;</a:t>
            </a:r>
          </a:p>
          <a:p>
            <a:pPr marL="457200" indent="-457200">
              <a:buFontTx/>
              <a:buAutoNum type="alphaLcParenR"/>
              <a:defRPr/>
            </a:pPr>
            <a:r>
              <a:rPr lang="en-US" dirty="0" smtClean="0"/>
              <a:t>C, A, E, B, D;</a:t>
            </a:r>
            <a:endParaRPr lang="lt-LT" dirty="0"/>
          </a:p>
          <a:p>
            <a:pPr marL="457200" indent="-457200">
              <a:buFontTx/>
              <a:buAutoNum type="alphaLcParenR"/>
              <a:defRPr/>
            </a:pPr>
            <a:r>
              <a:rPr lang="lt-LT" dirty="0"/>
              <a:t>........</a:t>
            </a:r>
            <a:endParaRPr lang="en-US" dirty="0"/>
          </a:p>
        </p:txBody>
      </p:sp>
      <p:grpSp>
        <p:nvGrpSpPr>
          <p:cNvPr id="31" name="Group 30"/>
          <p:cNvGrpSpPr/>
          <p:nvPr/>
        </p:nvGrpSpPr>
        <p:grpSpPr>
          <a:xfrm>
            <a:off x="611560" y="476672"/>
            <a:ext cx="8141786" cy="2217980"/>
            <a:chOff x="410509" y="1435100"/>
            <a:chExt cx="8141786" cy="2217980"/>
          </a:xfrm>
        </p:grpSpPr>
        <p:grpSp>
          <p:nvGrpSpPr>
            <p:cNvPr id="32" name="Group 4"/>
            <p:cNvGrpSpPr>
              <a:grpSpLocks noChangeAspect="1"/>
            </p:cNvGrpSpPr>
            <p:nvPr/>
          </p:nvGrpSpPr>
          <p:grpSpPr bwMode="auto">
            <a:xfrm>
              <a:off x="1856220" y="1435100"/>
              <a:ext cx="6696075" cy="2217980"/>
              <a:chOff x="3011" y="6549"/>
              <a:chExt cx="7017" cy="2325"/>
            </a:xfrm>
          </p:grpSpPr>
          <p:sp>
            <p:nvSpPr>
              <p:cNvPr id="34" name="AutoShape 30"/>
              <p:cNvSpPr>
                <a:spLocks noChangeAspect="1" noChangeArrowheads="1" noTextEdit="1"/>
              </p:cNvSpPr>
              <p:nvPr/>
            </p:nvSpPr>
            <p:spPr bwMode="auto">
              <a:xfrm>
                <a:off x="3011" y="6714"/>
                <a:ext cx="7017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35" name="AutoShape 29"/>
              <p:cNvSpPr>
                <a:spLocks noChangeArrowheads="1"/>
              </p:cNvSpPr>
              <p:nvPr/>
            </p:nvSpPr>
            <p:spPr bwMode="auto">
              <a:xfrm>
                <a:off x="4722" y="7876"/>
                <a:ext cx="120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36" name="AutoShape 28"/>
              <p:cNvSpPr>
                <a:spLocks noChangeArrowheads="1"/>
              </p:cNvSpPr>
              <p:nvPr/>
            </p:nvSpPr>
            <p:spPr bwMode="auto">
              <a:xfrm>
                <a:off x="4803" y="7068"/>
                <a:ext cx="118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37" name="Line 27"/>
              <p:cNvSpPr>
                <a:spLocks noChangeShapeType="1"/>
              </p:cNvSpPr>
              <p:nvPr/>
            </p:nvSpPr>
            <p:spPr bwMode="auto">
              <a:xfrm flipV="1">
                <a:off x="3501" y="7074"/>
                <a:ext cx="1260" cy="72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38" name="Line 26"/>
              <p:cNvSpPr>
                <a:spLocks noChangeShapeType="1"/>
              </p:cNvSpPr>
              <p:nvPr/>
            </p:nvSpPr>
            <p:spPr bwMode="auto">
              <a:xfrm>
                <a:off x="3524" y="7876"/>
                <a:ext cx="119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39" name="Line 25"/>
              <p:cNvSpPr>
                <a:spLocks noChangeShapeType="1"/>
              </p:cNvSpPr>
              <p:nvPr/>
            </p:nvSpPr>
            <p:spPr bwMode="auto">
              <a:xfrm>
                <a:off x="3524" y="8047"/>
                <a:ext cx="1198" cy="68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0" name="AutoShape 24"/>
              <p:cNvSpPr>
                <a:spLocks noChangeArrowheads="1"/>
              </p:cNvSpPr>
              <p:nvPr/>
            </p:nvSpPr>
            <p:spPr bwMode="auto">
              <a:xfrm>
                <a:off x="3406" y="7876"/>
                <a:ext cx="118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1" name="AutoShape 23"/>
              <p:cNvSpPr>
                <a:spLocks noChangeArrowheads="1"/>
              </p:cNvSpPr>
              <p:nvPr/>
            </p:nvSpPr>
            <p:spPr bwMode="auto">
              <a:xfrm>
                <a:off x="5722" y="7495"/>
                <a:ext cx="119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2" name="AutoShape 22"/>
              <p:cNvSpPr>
                <a:spLocks noChangeArrowheads="1"/>
              </p:cNvSpPr>
              <p:nvPr/>
            </p:nvSpPr>
            <p:spPr bwMode="auto">
              <a:xfrm>
                <a:off x="6021" y="8694"/>
                <a:ext cx="119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3" name="Line 21"/>
              <p:cNvSpPr>
                <a:spLocks noChangeShapeType="1"/>
              </p:cNvSpPr>
              <p:nvPr/>
            </p:nvSpPr>
            <p:spPr bwMode="auto">
              <a:xfrm flipV="1">
                <a:off x="4894" y="8694"/>
                <a:ext cx="1127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4" name="AutoShape 20"/>
              <p:cNvSpPr>
                <a:spLocks noChangeArrowheads="1"/>
              </p:cNvSpPr>
              <p:nvPr/>
            </p:nvSpPr>
            <p:spPr bwMode="auto">
              <a:xfrm>
                <a:off x="6561" y="7876"/>
                <a:ext cx="119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5" name="Line 19"/>
              <p:cNvSpPr>
                <a:spLocks noChangeShapeType="1"/>
              </p:cNvSpPr>
              <p:nvPr/>
            </p:nvSpPr>
            <p:spPr bwMode="auto">
              <a:xfrm flipV="1">
                <a:off x="8145" y="8047"/>
                <a:ext cx="343" cy="685"/>
              </a:xfrm>
              <a:prstGeom prst="line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round/>
                    <a:headEnd/>
                    <a:tailEnd type="triangl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6" name="Line 18"/>
              <p:cNvSpPr>
                <a:spLocks noChangeShapeType="1"/>
              </p:cNvSpPr>
              <p:nvPr/>
            </p:nvSpPr>
            <p:spPr bwMode="auto">
              <a:xfrm flipV="1">
                <a:off x="8145" y="8047"/>
                <a:ext cx="343" cy="685"/>
              </a:xfrm>
              <a:prstGeom prst="line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round/>
                    <a:headEnd/>
                    <a:tailEnd type="triangl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7" name="AutoShape 17"/>
              <p:cNvSpPr>
                <a:spLocks noChangeArrowheads="1"/>
              </p:cNvSpPr>
              <p:nvPr/>
            </p:nvSpPr>
            <p:spPr bwMode="auto">
              <a:xfrm>
                <a:off x="4761" y="8694"/>
                <a:ext cx="125" cy="125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8" name="Line 16"/>
              <p:cNvSpPr>
                <a:spLocks noChangeShapeType="1"/>
              </p:cNvSpPr>
              <p:nvPr/>
            </p:nvSpPr>
            <p:spPr bwMode="auto">
              <a:xfrm>
                <a:off x="4842" y="7146"/>
                <a:ext cx="900" cy="36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9" name="Line 15"/>
              <p:cNvSpPr>
                <a:spLocks noChangeShapeType="1"/>
              </p:cNvSpPr>
              <p:nvPr/>
            </p:nvSpPr>
            <p:spPr bwMode="auto">
              <a:xfrm flipV="1">
                <a:off x="4894" y="7614"/>
                <a:ext cx="767" cy="3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50" name="Line 14"/>
              <p:cNvSpPr>
                <a:spLocks noChangeShapeType="1"/>
              </p:cNvSpPr>
              <p:nvPr/>
            </p:nvSpPr>
            <p:spPr bwMode="auto">
              <a:xfrm flipV="1">
                <a:off x="6201" y="7974"/>
                <a:ext cx="360" cy="72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51" name="Line 13"/>
              <p:cNvSpPr>
                <a:spLocks noChangeShapeType="1"/>
              </p:cNvSpPr>
              <p:nvPr/>
            </p:nvSpPr>
            <p:spPr bwMode="auto">
              <a:xfrm>
                <a:off x="5841" y="7614"/>
                <a:ext cx="720" cy="36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52" name="Rectangle 12"/>
              <p:cNvSpPr>
                <a:spLocks noChangeArrowheads="1"/>
              </p:cNvSpPr>
              <p:nvPr/>
            </p:nvSpPr>
            <p:spPr bwMode="auto">
              <a:xfrm>
                <a:off x="4424" y="8206"/>
                <a:ext cx="95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C(7)</a:t>
                </a:r>
                <a:endParaRPr lang="en-US" altLang="en-US" sz="2400" dirty="0"/>
              </a:p>
              <a:p>
                <a:endParaRPr lang="en-US" altLang="en-US" dirty="0"/>
              </a:p>
            </p:txBody>
          </p:sp>
          <p:sp>
            <p:nvSpPr>
              <p:cNvPr id="53" name="Rectangle 11"/>
              <p:cNvSpPr>
                <a:spLocks noChangeArrowheads="1"/>
              </p:cNvSpPr>
              <p:nvPr/>
            </p:nvSpPr>
            <p:spPr bwMode="auto">
              <a:xfrm>
                <a:off x="5841" y="7254"/>
                <a:ext cx="95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D(2)</a:t>
                </a:r>
                <a:endParaRPr lang="en-US" altLang="en-US" sz="2400" dirty="0"/>
              </a:p>
            </p:txBody>
          </p:sp>
          <p:sp>
            <p:nvSpPr>
              <p:cNvPr id="54" name="Rectangle 10"/>
              <p:cNvSpPr>
                <a:spLocks noChangeArrowheads="1"/>
              </p:cNvSpPr>
              <p:nvPr/>
            </p:nvSpPr>
            <p:spPr bwMode="auto">
              <a:xfrm>
                <a:off x="4412" y="6549"/>
                <a:ext cx="90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A(6)</a:t>
                </a:r>
                <a:endParaRPr lang="en-US" altLang="en-US" sz="2400" dirty="0"/>
              </a:p>
            </p:txBody>
          </p:sp>
          <p:sp>
            <p:nvSpPr>
              <p:cNvPr id="55" name="Rectangle 9"/>
              <p:cNvSpPr>
                <a:spLocks noChangeArrowheads="1"/>
              </p:cNvSpPr>
              <p:nvPr/>
            </p:nvSpPr>
            <p:spPr bwMode="auto">
              <a:xfrm>
                <a:off x="4424" y="7389"/>
                <a:ext cx="1179" cy="23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B(5)</a:t>
                </a:r>
                <a:endParaRPr lang="en-US" altLang="en-US" sz="2400" dirty="0"/>
              </a:p>
            </p:txBody>
          </p:sp>
          <p:sp>
            <p:nvSpPr>
              <p:cNvPr id="56" name="Rectangle 8"/>
              <p:cNvSpPr>
                <a:spLocks noChangeArrowheads="1"/>
              </p:cNvSpPr>
              <p:nvPr/>
            </p:nvSpPr>
            <p:spPr bwMode="auto">
              <a:xfrm>
                <a:off x="4581" y="8874"/>
                <a:ext cx="180" cy="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57" name="Rectangle 7"/>
              <p:cNvSpPr>
                <a:spLocks noChangeArrowheads="1"/>
              </p:cNvSpPr>
              <p:nvPr/>
            </p:nvSpPr>
            <p:spPr bwMode="auto">
              <a:xfrm>
                <a:off x="4631" y="8334"/>
                <a:ext cx="72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58" name="Rectangle 6"/>
              <p:cNvSpPr>
                <a:spLocks noChangeArrowheads="1"/>
              </p:cNvSpPr>
              <p:nvPr/>
            </p:nvSpPr>
            <p:spPr bwMode="auto">
              <a:xfrm>
                <a:off x="6791" y="7794"/>
                <a:ext cx="2224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PABAIGA (0)</a:t>
                </a:r>
                <a:endParaRPr lang="en-US" altLang="en-US" sz="2400" dirty="0"/>
              </a:p>
            </p:txBody>
          </p:sp>
          <p:sp>
            <p:nvSpPr>
              <p:cNvPr id="59" name="Rectangle 5"/>
              <p:cNvSpPr>
                <a:spLocks noChangeArrowheads="1"/>
              </p:cNvSpPr>
              <p:nvPr/>
            </p:nvSpPr>
            <p:spPr bwMode="auto">
              <a:xfrm>
                <a:off x="5531" y="8158"/>
                <a:ext cx="90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E(5)</a:t>
                </a:r>
                <a:endParaRPr lang="en-US" altLang="en-US" sz="2400" dirty="0"/>
              </a:p>
            </p:txBody>
          </p:sp>
        </p:grpSp>
        <p:sp>
          <p:nvSpPr>
            <p:cNvPr id="33" name="Rectangle 1"/>
            <p:cNvSpPr>
              <a:spLocks noChangeArrowheads="1"/>
            </p:cNvSpPr>
            <p:nvPr/>
          </p:nvSpPr>
          <p:spPr bwMode="auto">
            <a:xfrm>
              <a:off x="410509" y="2537111"/>
              <a:ext cx="1829325" cy="2286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CCC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003B76"/>
                    </a:outerShdw>
                  </a:effectLst>
                </a14:hiddenEffects>
              </a:ext>
            </a:extLst>
          </p:spPr>
          <p:txBody>
            <a:bodyPr/>
            <a:lstStyle>
              <a:lvl1pPr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900" dirty="0"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b="1" dirty="0">
                  <a:ea typeface="Calibri" panose="020F0502020204030204" pitchFamily="34" charset="0"/>
                  <a:cs typeface="Calibri" panose="020F0502020204030204" pitchFamily="34" charset="0"/>
                </a:rPr>
                <a:t>PRADŽIA (0)</a:t>
              </a:r>
              <a:endParaRPr lang="en-US" altLang="en-US" dirty="0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4743485" y="3936721"/>
            <a:ext cx="330869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Sudarykime</a:t>
            </a:r>
            <a:r>
              <a:rPr lang="en-US" dirty="0" smtClean="0"/>
              <a:t> </a:t>
            </a:r>
            <a:r>
              <a:rPr lang="en-US" dirty="0" err="1" smtClean="0"/>
              <a:t>tvarkara</a:t>
            </a:r>
            <a:r>
              <a:rPr lang="lt-LT" dirty="0" err="1" smtClean="0"/>
              <a:t>ščius</a:t>
            </a:r>
            <a:r>
              <a:rPr lang="lt-LT" dirty="0" smtClean="0"/>
              <a:t> dviem vykdytojams ir palyginkime rezultatus</a:t>
            </a:r>
            <a:endParaRPr lang="lt-LT" dirty="0"/>
          </a:p>
        </p:txBody>
      </p:sp>
    </p:spTree>
    <p:extLst>
      <p:ext uri="{BB962C8B-B14F-4D97-AF65-F5344CB8AC3E}">
        <p14:creationId xmlns:p14="http://schemas.microsoft.com/office/powerpoint/2010/main" val="4125711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build="p"/>
      <p:bldP spid="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/>
          <p:cNvSpPr txBox="1"/>
          <p:nvPr/>
        </p:nvSpPr>
        <p:spPr>
          <a:xfrm>
            <a:off x="554937" y="2820366"/>
            <a:ext cx="361452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/>
              <a:t>Prioritetų </a:t>
            </a:r>
            <a:r>
              <a:rPr lang="lt-LT" dirty="0" smtClean="0"/>
              <a:t>sąrašas A</a:t>
            </a:r>
            <a:r>
              <a:rPr lang="lt-LT" dirty="0"/>
              <a:t>, B, C, D, </a:t>
            </a:r>
            <a:r>
              <a:rPr lang="lt-LT" dirty="0" smtClean="0"/>
              <a:t>E</a:t>
            </a:r>
            <a:r>
              <a:rPr lang="en-US" dirty="0" smtClean="0"/>
              <a:t>;</a:t>
            </a:r>
            <a:endParaRPr lang="lt-LT" dirty="0"/>
          </a:p>
        </p:txBody>
      </p:sp>
      <p:grpSp>
        <p:nvGrpSpPr>
          <p:cNvPr id="31" name="Group 30"/>
          <p:cNvGrpSpPr/>
          <p:nvPr/>
        </p:nvGrpSpPr>
        <p:grpSpPr>
          <a:xfrm>
            <a:off x="539552" y="116632"/>
            <a:ext cx="8141786" cy="2217980"/>
            <a:chOff x="410509" y="1435100"/>
            <a:chExt cx="8141786" cy="2217980"/>
          </a:xfrm>
        </p:grpSpPr>
        <p:grpSp>
          <p:nvGrpSpPr>
            <p:cNvPr id="32" name="Group 4"/>
            <p:cNvGrpSpPr>
              <a:grpSpLocks noChangeAspect="1"/>
            </p:cNvGrpSpPr>
            <p:nvPr/>
          </p:nvGrpSpPr>
          <p:grpSpPr bwMode="auto">
            <a:xfrm>
              <a:off x="1856220" y="1435100"/>
              <a:ext cx="6696075" cy="2217980"/>
              <a:chOff x="3011" y="6549"/>
              <a:chExt cx="7017" cy="2325"/>
            </a:xfrm>
          </p:grpSpPr>
          <p:sp>
            <p:nvSpPr>
              <p:cNvPr id="34" name="AutoShape 30"/>
              <p:cNvSpPr>
                <a:spLocks noChangeAspect="1" noChangeArrowheads="1" noTextEdit="1"/>
              </p:cNvSpPr>
              <p:nvPr/>
            </p:nvSpPr>
            <p:spPr bwMode="auto">
              <a:xfrm>
                <a:off x="3011" y="6714"/>
                <a:ext cx="7017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35" name="AutoShape 29"/>
              <p:cNvSpPr>
                <a:spLocks noChangeArrowheads="1"/>
              </p:cNvSpPr>
              <p:nvPr/>
            </p:nvSpPr>
            <p:spPr bwMode="auto">
              <a:xfrm>
                <a:off x="4722" y="7876"/>
                <a:ext cx="120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36" name="AutoShape 28"/>
              <p:cNvSpPr>
                <a:spLocks noChangeArrowheads="1"/>
              </p:cNvSpPr>
              <p:nvPr/>
            </p:nvSpPr>
            <p:spPr bwMode="auto">
              <a:xfrm>
                <a:off x="4803" y="7068"/>
                <a:ext cx="118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37" name="Line 27"/>
              <p:cNvSpPr>
                <a:spLocks noChangeShapeType="1"/>
              </p:cNvSpPr>
              <p:nvPr/>
            </p:nvSpPr>
            <p:spPr bwMode="auto">
              <a:xfrm flipV="1">
                <a:off x="3501" y="7074"/>
                <a:ext cx="1260" cy="72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38" name="Line 26"/>
              <p:cNvSpPr>
                <a:spLocks noChangeShapeType="1"/>
              </p:cNvSpPr>
              <p:nvPr/>
            </p:nvSpPr>
            <p:spPr bwMode="auto">
              <a:xfrm>
                <a:off x="3524" y="7876"/>
                <a:ext cx="119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39" name="Line 25"/>
              <p:cNvSpPr>
                <a:spLocks noChangeShapeType="1"/>
              </p:cNvSpPr>
              <p:nvPr/>
            </p:nvSpPr>
            <p:spPr bwMode="auto">
              <a:xfrm>
                <a:off x="3524" y="8047"/>
                <a:ext cx="1198" cy="68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0" name="AutoShape 24"/>
              <p:cNvSpPr>
                <a:spLocks noChangeArrowheads="1"/>
              </p:cNvSpPr>
              <p:nvPr/>
            </p:nvSpPr>
            <p:spPr bwMode="auto">
              <a:xfrm>
                <a:off x="3406" y="7876"/>
                <a:ext cx="118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1" name="AutoShape 23"/>
              <p:cNvSpPr>
                <a:spLocks noChangeArrowheads="1"/>
              </p:cNvSpPr>
              <p:nvPr/>
            </p:nvSpPr>
            <p:spPr bwMode="auto">
              <a:xfrm>
                <a:off x="5722" y="7495"/>
                <a:ext cx="119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2" name="AutoShape 22"/>
              <p:cNvSpPr>
                <a:spLocks noChangeArrowheads="1"/>
              </p:cNvSpPr>
              <p:nvPr/>
            </p:nvSpPr>
            <p:spPr bwMode="auto">
              <a:xfrm>
                <a:off x="6021" y="8694"/>
                <a:ext cx="119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3" name="Line 21"/>
              <p:cNvSpPr>
                <a:spLocks noChangeShapeType="1"/>
              </p:cNvSpPr>
              <p:nvPr/>
            </p:nvSpPr>
            <p:spPr bwMode="auto">
              <a:xfrm flipV="1">
                <a:off x="4894" y="8694"/>
                <a:ext cx="1127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4" name="AutoShape 20"/>
              <p:cNvSpPr>
                <a:spLocks noChangeArrowheads="1"/>
              </p:cNvSpPr>
              <p:nvPr/>
            </p:nvSpPr>
            <p:spPr bwMode="auto">
              <a:xfrm>
                <a:off x="6561" y="7876"/>
                <a:ext cx="119" cy="119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5" name="Line 19"/>
              <p:cNvSpPr>
                <a:spLocks noChangeShapeType="1"/>
              </p:cNvSpPr>
              <p:nvPr/>
            </p:nvSpPr>
            <p:spPr bwMode="auto">
              <a:xfrm flipV="1">
                <a:off x="8145" y="8047"/>
                <a:ext cx="343" cy="685"/>
              </a:xfrm>
              <a:prstGeom prst="line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round/>
                    <a:headEnd/>
                    <a:tailEnd type="triangl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6" name="Line 18"/>
              <p:cNvSpPr>
                <a:spLocks noChangeShapeType="1"/>
              </p:cNvSpPr>
              <p:nvPr/>
            </p:nvSpPr>
            <p:spPr bwMode="auto">
              <a:xfrm flipV="1">
                <a:off x="8145" y="8047"/>
                <a:ext cx="343" cy="685"/>
              </a:xfrm>
              <a:prstGeom prst="line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round/>
                    <a:headEnd/>
                    <a:tailEnd type="triangl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7" name="AutoShape 17"/>
              <p:cNvSpPr>
                <a:spLocks noChangeArrowheads="1"/>
              </p:cNvSpPr>
              <p:nvPr/>
            </p:nvSpPr>
            <p:spPr bwMode="auto">
              <a:xfrm>
                <a:off x="4761" y="8694"/>
                <a:ext cx="125" cy="125"/>
              </a:xfrm>
              <a:prstGeom prst="flowChartConnector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48" name="Line 16"/>
              <p:cNvSpPr>
                <a:spLocks noChangeShapeType="1"/>
              </p:cNvSpPr>
              <p:nvPr/>
            </p:nvSpPr>
            <p:spPr bwMode="auto">
              <a:xfrm>
                <a:off x="4842" y="7146"/>
                <a:ext cx="900" cy="36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49" name="Line 15"/>
              <p:cNvSpPr>
                <a:spLocks noChangeShapeType="1"/>
              </p:cNvSpPr>
              <p:nvPr/>
            </p:nvSpPr>
            <p:spPr bwMode="auto">
              <a:xfrm flipV="1">
                <a:off x="4894" y="7614"/>
                <a:ext cx="767" cy="3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50" name="Line 14"/>
              <p:cNvSpPr>
                <a:spLocks noChangeShapeType="1"/>
              </p:cNvSpPr>
              <p:nvPr/>
            </p:nvSpPr>
            <p:spPr bwMode="auto">
              <a:xfrm flipV="1">
                <a:off x="6201" y="7974"/>
                <a:ext cx="360" cy="72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51" name="Line 13"/>
              <p:cNvSpPr>
                <a:spLocks noChangeShapeType="1"/>
              </p:cNvSpPr>
              <p:nvPr/>
            </p:nvSpPr>
            <p:spPr bwMode="auto">
              <a:xfrm>
                <a:off x="5841" y="7614"/>
                <a:ext cx="720" cy="36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lt-LT"/>
              </a:p>
            </p:txBody>
          </p:sp>
          <p:sp>
            <p:nvSpPr>
              <p:cNvPr id="52" name="Rectangle 12"/>
              <p:cNvSpPr>
                <a:spLocks noChangeArrowheads="1"/>
              </p:cNvSpPr>
              <p:nvPr/>
            </p:nvSpPr>
            <p:spPr bwMode="auto">
              <a:xfrm>
                <a:off x="4424" y="8206"/>
                <a:ext cx="95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C(7)</a:t>
                </a:r>
                <a:endParaRPr lang="en-US" altLang="en-US" sz="2400" dirty="0"/>
              </a:p>
              <a:p>
                <a:endParaRPr lang="en-US" altLang="en-US" dirty="0"/>
              </a:p>
            </p:txBody>
          </p:sp>
          <p:sp>
            <p:nvSpPr>
              <p:cNvPr id="53" name="Rectangle 11"/>
              <p:cNvSpPr>
                <a:spLocks noChangeArrowheads="1"/>
              </p:cNvSpPr>
              <p:nvPr/>
            </p:nvSpPr>
            <p:spPr bwMode="auto">
              <a:xfrm>
                <a:off x="5841" y="7254"/>
                <a:ext cx="95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D(2)</a:t>
                </a:r>
                <a:endParaRPr lang="en-US" altLang="en-US" sz="2400" dirty="0"/>
              </a:p>
            </p:txBody>
          </p:sp>
          <p:sp>
            <p:nvSpPr>
              <p:cNvPr id="54" name="Rectangle 10"/>
              <p:cNvSpPr>
                <a:spLocks noChangeArrowheads="1"/>
              </p:cNvSpPr>
              <p:nvPr/>
            </p:nvSpPr>
            <p:spPr bwMode="auto">
              <a:xfrm>
                <a:off x="4412" y="6549"/>
                <a:ext cx="90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A(6)</a:t>
                </a:r>
                <a:endParaRPr lang="en-US" altLang="en-US" sz="2400" dirty="0"/>
              </a:p>
            </p:txBody>
          </p:sp>
          <p:sp>
            <p:nvSpPr>
              <p:cNvPr id="55" name="Rectangle 9"/>
              <p:cNvSpPr>
                <a:spLocks noChangeArrowheads="1"/>
              </p:cNvSpPr>
              <p:nvPr/>
            </p:nvSpPr>
            <p:spPr bwMode="auto">
              <a:xfrm>
                <a:off x="4424" y="7389"/>
                <a:ext cx="1179" cy="23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B(5)</a:t>
                </a:r>
                <a:endParaRPr lang="en-US" altLang="en-US" sz="2400" dirty="0"/>
              </a:p>
            </p:txBody>
          </p:sp>
          <p:sp>
            <p:nvSpPr>
              <p:cNvPr id="56" name="Rectangle 8"/>
              <p:cNvSpPr>
                <a:spLocks noChangeArrowheads="1"/>
              </p:cNvSpPr>
              <p:nvPr/>
            </p:nvSpPr>
            <p:spPr bwMode="auto">
              <a:xfrm>
                <a:off x="4581" y="8874"/>
                <a:ext cx="180" cy="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57" name="Rectangle 7"/>
              <p:cNvSpPr>
                <a:spLocks noChangeArrowheads="1"/>
              </p:cNvSpPr>
              <p:nvPr/>
            </p:nvSpPr>
            <p:spPr bwMode="auto">
              <a:xfrm>
                <a:off x="4631" y="8334"/>
                <a:ext cx="72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lt-LT" altLang="lt-LT"/>
              </a:p>
            </p:txBody>
          </p:sp>
          <p:sp>
            <p:nvSpPr>
              <p:cNvPr id="58" name="Rectangle 6"/>
              <p:cNvSpPr>
                <a:spLocks noChangeArrowheads="1"/>
              </p:cNvSpPr>
              <p:nvPr/>
            </p:nvSpPr>
            <p:spPr bwMode="auto">
              <a:xfrm>
                <a:off x="6791" y="7794"/>
                <a:ext cx="2224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PABAIGA (0)</a:t>
                </a:r>
                <a:endParaRPr lang="en-US" altLang="en-US" sz="2400" dirty="0"/>
              </a:p>
            </p:txBody>
          </p:sp>
          <p:sp>
            <p:nvSpPr>
              <p:cNvPr id="59" name="Rectangle 5"/>
              <p:cNvSpPr>
                <a:spLocks noChangeArrowheads="1"/>
              </p:cNvSpPr>
              <p:nvPr/>
            </p:nvSpPr>
            <p:spPr bwMode="auto">
              <a:xfrm>
                <a:off x="5531" y="8158"/>
                <a:ext cx="900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33CCCC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F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003B76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2400" b="1" dirty="0">
                    <a:ea typeface="Calibri" panose="020F0502020204030204" pitchFamily="34" charset="0"/>
                    <a:cs typeface="Calibri" panose="020F0502020204030204" pitchFamily="34" charset="0"/>
                  </a:rPr>
                  <a:t>E(5)</a:t>
                </a:r>
                <a:endParaRPr lang="en-US" altLang="en-US" sz="2400" dirty="0"/>
              </a:p>
            </p:txBody>
          </p:sp>
        </p:grpSp>
        <p:sp>
          <p:nvSpPr>
            <p:cNvPr id="33" name="Rectangle 1"/>
            <p:cNvSpPr>
              <a:spLocks noChangeArrowheads="1"/>
            </p:cNvSpPr>
            <p:nvPr/>
          </p:nvSpPr>
          <p:spPr bwMode="auto">
            <a:xfrm>
              <a:off x="410509" y="2537111"/>
              <a:ext cx="1829325" cy="2286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CCC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003B76"/>
                    </a:outerShdw>
                  </a:effectLst>
                </a14:hiddenEffects>
              </a:ext>
            </a:extLst>
          </p:spPr>
          <p:txBody>
            <a:bodyPr/>
            <a:lstStyle>
              <a:lvl1pPr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900" dirty="0"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b="1" dirty="0">
                  <a:ea typeface="Calibri" panose="020F0502020204030204" pitchFamily="34" charset="0"/>
                  <a:cs typeface="Calibri" panose="020F0502020204030204" pitchFamily="34" charset="0"/>
                </a:rPr>
                <a:t>PRADŽIA (0)</a:t>
              </a:r>
              <a:endParaRPr lang="en-US" alt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5" name="Table 6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790874243"/>
                  </p:ext>
                </p:extLst>
              </p:nvPr>
            </p:nvGraphicFramePr>
            <p:xfrm>
              <a:off x="304904" y="4818773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5" name="Table 6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790874243"/>
                  </p:ext>
                </p:extLst>
              </p:nvPr>
            </p:nvGraphicFramePr>
            <p:xfrm>
              <a:off x="304904" y="4818773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2000" t="-101639" r="-1081000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2000" t="-201639" r="-1081000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4" name="Table 6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620792352"/>
                  </p:ext>
                </p:extLst>
              </p:nvPr>
            </p:nvGraphicFramePr>
            <p:xfrm>
              <a:off x="304904" y="4818773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4" name="Table 6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620792352"/>
                  </p:ext>
                </p:extLst>
              </p:nvPr>
            </p:nvGraphicFramePr>
            <p:xfrm>
              <a:off x="304904" y="4818773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00" t="-101639" r="-1081000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00" t="-201639" r="-1081000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2" name="Table 6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91773948"/>
                  </p:ext>
                </p:extLst>
              </p:nvPr>
            </p:nvGraphicFramePr>
            <p:xfrm>
              <a:off x="304904" y="4818773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2" name="Table 6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91773948"/>
                  </p:ext>
                </p:extLst>
              </p:nvPr>
            </p:nvGraphicFramePr>
            <p:xfrm>
              <a:off x="304904" y="4818773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2000" t="-101639" r="-1081000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2000" t="-201639" r="-1081000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3" name="Table 6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94740123"/>
                  </p:ext>
                </p:extLst>
              </p:nvPr>
            </p:nvGraphicFramePr>
            <p:xfrm>
              <a:off x="304904" y="4818773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3" name="Table 6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94740123"/>
                  </p:ext>
                </p:extLst>
              </p:nvPr>
            </p:nvGraphicFramePr>
            <p:xfrm>
              <a:off x="304904" y="4818773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2000" t="-101639" r="-1081000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2000" t="-201639" r="-1081000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3" name="Table 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03823942"/>
                  </p:ext>
                </p:extLst>
              </p:nvPr>
            </p:nvGraphicFramePr>
            <p:xfrm>
              <a:off x="304904" y="4829771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𝑉</m:t>
                                    </m:r>
                                  </m:e>
                                  <m:sub>
                                    <m:r>
                                      <a:rPr lang="lt-LT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3" name="Table 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03823942"/>
                  </p:ext>
                </p:extLst>
              </p:nvPr>
            </p:nvGraphicFramePr>
            <p:xfrm>
              <a:off x="304904" y="4829771"/>
              <a:ext cx="7182548" cy="111252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09600">
                      <a:extLst>
                        <a:ext uri="{9D8B030D-6E8A-4147-A177-3AD203B41FA5}">
                          <a16:colId xmlns:a16="http://schemas.microsoft.com/office/drawing/2014/main" val="277150112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64203877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66359120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816899123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3662364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85794470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143657086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5745211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766492988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8164640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358394944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255740730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527141244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959173359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26180569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1357314587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2652268615"/>
                        </a:ext>
                      </a:extLst>
                    </a:gridCol>
                    <a:gridCol w="386644">
                      <a:extLst>
                        <a:ext uri="{9D8B030D-6E8A-4147-A177-3AD203B41FA5}">
                          <a16:colId xmlns:a16="http://schemas.microsoft.com/office/drawing/2014/main" val="40570876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8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9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10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11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12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13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14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15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16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sz="1400" b="0" dirty="0" smtClean="0">
                              <a:solidFill>
                                <a:schemeClr val="tx1"/>
                              </a:solidFill>
                            </a:rPr>
                            <a:t>17</a:t>
                          </a:r>
                          <a:endParaRPr lang="lt-LT" sz="1400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4992131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2000" t="-101639" r="-1081000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A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D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92D05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0263815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2000" t="-201639" r="-1081000" b="-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B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66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C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lt-LT" b="0" dirty="0" smtClean="0">
                              <a:solidFill>
                                <a:schemeClr val="tx1"/>
                              </a:solidFill>
                            </a:rPr>
                            <a:t>E</a:t>
                          </a:r>
                          <a:endParaRPr lang="lt-LT" b="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00B0F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0491316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66" name="TextBox 65"/>
          <p:cNvSpPr txBox="1"/>
          <p:nvPr/>
        </p:nvSpPr>
        <p:spPr>
          <a:xfrm>
            <a:off x="539552" y="3706229"/>
            <a:ext cx="4380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 smtClean="0"/>
              <a:t>A</a:t>
            </a:r>
            <a:endParaRPr lang="lt-LT" dirty="0"/>
          </a:p>
        </p:txBody>
      </p:sp>
      <p:sp>
        <p:nvSpPr>
          <p:cNvPr id="67" name="TextBox 66"/>
          <p:cNvSpPr txBox="1"/>
          <p:nvPr/>
        </p:nvSpPr>
        <p:spPr>
          <a:xfrm>
            <a:off x="1016195" y="3706229"/>
            <a:ext cx="4380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 smtClean="0"/>
              <a:t>B</a:t>
            </a:r>
            <a:endParaRPr lang="lt-LT" dirty="0"/>
          </a:p>
        </p:txBody>
      </p:sp>
      <p:sp>
        <p:nvSpPr>
          <p:cNvPr id="68" name="TextBox 67"/>
          <p:cNvSpPr txBox="1"/>
          <p:nvPr/>
        </p:nvSpPr>
        <p:spPr>
          <a:xfrm>
            <a:off x="1492838" y="3711055"/>
            <a:ext cx="4380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 smtClean="0"/>
              <a:t>C</a:t>
            </a:r>
            <a:endParaRPr lang="lt-LT" dirty="0"/>
          </a:p>
        </p:txBody>
      </p:sp>
      <p:sp>
        <p:nvSpPr>
          <p:cNvPr id="69" name="TextBox 68"/>
          <p:cNvSpPr txBox="1"/>
          <p:nvPr/>
        </p:nvSpPr>
        <p:spPr>
          <a:xfrm>
            <a:off x="1969481" y="3706229"/>
            <a:ext cx="4380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 smtClean="0"/>
              <a:t>D</a:t>
            </a:r>
            <a:endParaRPr lang="lt-LT" dirty="0"/>
          </a:p>
        </p:txBody>
      </p:sp>
      <p:sp>
        <p:nvSpPr>
          <p:cNvPr id="70" name="TextBox 69"/>
          <p:cNvSpPr txBox="1"/>
          <p:nvPr/>
        </p:nvSpPr>
        <p:spPr>
          <a:xfrm>
            <a:off x="2446124" y="3694262"/>
            <a:ext cx="4380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lt-LT" dirty="0" smtClean="0"/>
              <a:t>E</a:t>
            </a:r>
            <a:endParaRPr lang="lt-LT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67" grpId="0"/>
      <p:bldP spid="68" grpId="0"/>
      <p:bldP spid="69" grpId="0"/>
      <p:bldP spid="70" grpId="0"/>
    </p:bld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10544</TotalTime>
  <Words>7587</Words>
  <Application>Microsoft Office PowerPoint</Application>
  <PresentationFormat>On-screen Show (4:3)</PresentationFormat>
  <Paragraphs>4888</Paragraphs>
  <Slides>55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55</vt:i4>
      </vt:variant>
    </vt:vector>
  </HeadingPairs>
  <TitlesOfParts>
    <vt:vector size="60" baseType="lpstr">
      <vt:lpstr>Calibri</vt:lpstr>
      <vt:lpstr>Cambria Math</vt:lpstr>
      <vt:lpstr>Times New Roman</vt:lpstr>
      <vt:lpstr>Wingdings</vt:lpstr>
      <vt:lpstr>Default Design</vt:lpstr>
      <vt:lpstr>Orientuotieji grafai. Taikymo pavyzdys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Olga Suboč</dc:creator>
  <cp:lastModifiedBy>Olga Suboč</cp:lastModifiedBy>
  <cp:revision>198</cp:revision>
  <dcterms:created xsi:type="dcterms:W3CDTF">1601-01-01T00:00:00Z</dcterms:created>
  <dcterms:modified xsi:type="dcterms:W3CDTF">2018-04-18T15:49:34Z</dcterms:modified>
</cp:coreProperties>
</file>