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60" r:id="rId5"/>
    <p:sldId id="302" r:id="rId6"/>
    <p:sldId id="303" r:id="rId7"/>
    <p:sldId id="301" r:id="rId8"/>
    <p:sldId id="262" r:id="rId9"/>
    <p:sldId id="261" r:id="rId10"/>
    <p:sldId id="263" r:id="rId11"/>
    <p:sldId id="265" r:id="rId12"/>
    <p:sldId id="281" r:id="rId13"/>
    <p:sldId id="282" r:id="rId14"/>
    <p:sldId id="266" r:id="rId15"/>
    <p:sldId id="290" r:id="rId16"/>
    <p:sldId id="304" r:id="rId17"/>
    <p:sldId id="305" r:id="rId18"/>
    <p:sldId id="291" r:id="rId19"/>
    <p:sldId id="306" r:id="rId20"/>
    <p:sldId id="295" r:id="rId21"/>
    <p:sldId id="294" r:id="rId22"/>
    <p:sldId id="308" r:id="rId23"/>
    <p:sldId id="309" r:id="rId24"/>
    <p:sldId id="307" r:id="rId25"/>
    <p:sldId id="292" r:id="rId26"/>
    <p:sldId id="293" r:id="rId27"/>
    <p:sldId id="296" r:id="rId28"/>
    <p:sldId id="297" r:id="rId29"/>
    <p:sldId id="299" r:id="rId30"/>
    <p:sldId id="298" r:id="rId31"/>
    <p:sldId id="300" r:id="rId32"/>
    <p:sldId id="289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94660"/>
  </p:normalViewPr>
  <p:slideViewPr>
    <p:cSldViewPr>
      <p:cViewPr varScale="1">
        <p:scale>
          <a:sx n="109" d="100"/>
          <a:sy n="109" d="100"/>
        </p:scale>
        <p:origin x="19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9684-5B50-4DC7-8DE4-6525F7188787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61325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FE33-B287-4E94-B06E-11E5A2C41063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61025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0EEC-B61B-442C-8ECC-F2BA20C9D541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64499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4C562-0F76-4D41-A925-97C727F3B0C7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41333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793F5-E609-401B-8F6E-833426F3B1EF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56365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9539E-1DAC-4F66-90A2-73FAC5678A13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6430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4411-5336-4D8F-BC14-D4A6DDB04844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70535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D80C9-68D1-4A38-BE09-1445DB97458A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35816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1EF4F-D846-4BF1-8AEE-1D9D46733AC8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44120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1445-1155-4429-B8EA-99016F96A26C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97524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8436E-4656-4727-999A-2E6617DD1389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5134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text styles</a:t>
            </a:r>
          </a:p>
          <a:p>
            <a:pPr lvl="1"/>
            <a:r>
              <a:rPr lang="lt-LT" altLang="en-US" smtClean="0"/>
              <a:t>Second level</a:t>
            </a:r>
          </a:p>
          <a:p>
            <a:pPr lvl="2"/>
            <a:r>
              <a:rPr lang="lt-LT" altLang="en-US" smtClean="0"/>
              <a:t>Third level</a:t>
            </a:r>
          </a:p>
          <a:p>
            <a:pPr lvl="3"/>
            <a:r>
              <a:rPr lang="lt-LT" altLang="en-US" smtClean="0"/>
              <a:t>Fourth level</a:t>
            </a:r>
          </a:p>
          <a:p>
            <a:pPr lvl="4"/>
            <a:r>
              <a:rPr lang="lt-LT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C47B84F-1ADA-492A-B309-150A8E3214A9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600"/>
            <a:ext cx="7772400" cy="1470025"/>
          </a:xfrm>
        </p:spPr>
        <p:txBody>
          <a:bodyPr/>
          <a:lstStyle/>
          <a:p>
            <a:pPr eaLnBrk="1" hangingPunct="1"/>
            <a:r>
              <a:rPr lang="lt-LT" altLang="en-US" smtClean="0"/>
              <a:t>Grafų </a:t>
            </a:r>
            <a:r>
              <a:rPr lang="en-US" altLang="en-US" smtClean="0"/>
              <a:t>tyrimo elementai</a:t>
            </a:r>
            <a:r>
              <a:rPr lang="lt-LT" altLang="en-US" smtClean="0"/>
              <a:t/>
            </a:r>
            <a:br>
              <a:rPr lang="lt-LT" altLang="en-US" smtClean="0"/>
            </a:br>
            <a:endParaRPr lang="lt-LT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45241" y="4230981"/>
            <a:ext cx="4686101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800" dirty="0"/>
              <a:t>Kelias ar ciklas?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800" dirty="0"/>
              <a:t>1) c, b, d, 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800" dirty="0"/>
              <a:t>2)  a, b, c, f, e, a, d, b;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800" dirty="0"/>
              <a:t>3)  a, b, c, f, e, a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0837" y="353882"/>
            <a:ext cx="397489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Ar tai maršrutas?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1) a, b, c, f, e, a, d, b, a, 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2) e, a, d, c, b.</a:t>
            </a:r>
            <a:endParaRPr lang="en-US" altLang="en-US" sz="2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5241" y="2188941"/>
            <a:ext cx="50736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Ar tai grandinė?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1) a, b, c, f, e, a, d, b, a,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2) a, b, c, f, e, a, d,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10363" y="5492750"/>
            <a:ext cx="23907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 dirty="0"/>
              <a:t>Kai kuriuos, </a:t>
            </a:r>
            <a:r>
              <a:rPr lang="lt-LT" altLang="en-US" sz="2000" dirty="0" err="1"/>
              <a:t>pvz</a:t>
            </a:r>
            <a:r>
              <a:rPr lang="lt-LT" altLang="en-US" sz="2000" dirty="0"/>
              <a:t>, </a:t>
            </a:r>
            <a:r>
              <a:rPr lang="lt-LT" altLang="en-US" sz="2000" dirty="0" err="1"/>
              <a:t>Eulerio</a:t>
            </a:r>
            <a:r>
              <a:rPr lang="lt-LT" altLang="en-US" sz="2000" dirty="0"/>
              <a:t> ir Hamiltono ciklus, nagrinėsime atskirai.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233910" y="700725"/>
            <a:ext cx="2562225" cy="2232025"/>
            <a:chOff x="6055939" y="404664"/>
            <a:chExt cx="2561828" cy="2231553"/>
          </a:xfrm>
        </p:grpSpPr>
        <p:grpSp>
          <p:nvGrpSpPr>
            <p:cNvPr id="11278" name="Group 25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5003498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336791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500339" y="4419738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6774874" y="4400692"/>
                <a:ext cx="287293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3" name="Straight Connector 12"/>
              <p:cNvCxnSpPr>
                <a:stCxn id="9" idx="6"/>
                <a:endCxn id="10" idx="2"/>
              </p:cNvCxnSpPr>
              <p:nvPr/>
            </p:nvCxnSpPr>
            <p:spPr bwMode="auto">
              <a:xfrm>
                <a:off x="5290792" y="3573778"/>
                <a:ext cx="104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12" idx="2"/>
              </p:cNvCxnSpPr>
              <p:nvPr/>
            </p:nvCxnSpPr>
            <p:spPr bwMode="auto">
              <a:xfrm flipV="1">
                <a:off x="4781282" y="4545123"/>
                <a:ext cx="1993591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22" idx="7"/>
                <a:endCxn id="12" idx="3"/>
              </p:cNvCxnSpPr>
              <p:nvPr/>
            </p:nvCxnSpPr>
            <p:spPr bwMode="auto">
              <a:xfrm flipV="1">
                <a:off x="5249523" y="4646702"/>
                <a:ext cx="1566619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1" idx="7"/>
                <a:endCxn id="10" idx="3"/>
              </p:cNvCxnSpPr>
              <p:nvPr/>
            </p:nvCxnSpPr>
            <p:spPr bwMode="auto">
              <a:xfrm flipV="1">
                <a:off x="4746363" y="3675357"/>
                <a:ext cx="16316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 bwMode="auto">
              <a:xfrm>
                <a:off x="5003498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6336791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28" name="Straight Connector 27"/>
              <p:cNvCxnSpPr>
                <a:stCxn id="10" idx="5"/>
                <a:endCxn id="12" idx="0"/>
              </p:cNvCxnSpPr>
              <p:nvPr/>
            </p:nvCxnSpPr>
            <p:spPr bwMode="auto">
              <a:xfrm>
                <a:off x="6581229" y="3675357"/>
                <a:ext cx="336498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 bwMode="auto">
            <a:xfrm>
              <a:off x="6846392" y="2491785"/>
              <a:ext cx="104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>
              <a:off x="6805123" y="669720"/>
              <a:ext cx="1128537" cy="17411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84674" y="733614"/>
            <a:ext cx="23812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1) taip</a:t>
            </a:r>
            <a:endParaRPr lang="en-US" altLang="en-US" sz="28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12456" y="1172109"/>
            <a:ext cx="1081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2) ne</a:t>
            </a:r>
            <a:endParaRPr lang="en-US" altLang="en-US" sz="280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452287" y="2583223"/>
            <a:ext cx="1081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1) ne</a:t>
            </a:r>
            <a:endParaRPr lang="en-US" altLang="en-US" sz="28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452287" y="3051355"/>
            <a:ext cx="16584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2) taip</a:t>
            </a:r>
            <a:endParaRPr lang="en-US" altLang="en-US" sz="2800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938509" y="5490110"/>
            <a:ext cx="21856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2) kelias</a:t>
            </a:r>
            <a:endParaRPr lang="en-US" altLang="en-US" sz="2800" dirty="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936262" y="6223581"/>
            <a:ext cx="20334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3) ciklas</a:t>
            </a:r>
            <a:endParaRPr lang="en-US" altLang="en-US" sz="2800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936262" y="4798252"/>
            <a:ext cx="37856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1) nei kelias, nei ciklas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" grpId="0"/>
      <p:bldP spid="3" grpId="0"/>
      <p:bldP spid="5" grpId="0"/>
      <p:bldP spid="4" grpId="0"/>
      <p:bldP spid="24" grpId="0"/>
      <p:bldP spid="25" grpId="0"/>
      <p:bldP spid="26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5"/>
          <p:cNvGrpSpPr>
            <a:grpSpLocks/>
          </p:cNvGrpSpPr>
          <p:nvPr/>
        </p:nvGrpSpPr>
        <p:grpSpPr bwMode="auto">
          <a:xfrm>
            <a:off x="6056313" y="404813"/>
            <a:ext cx="2562225" cy="2232025"/>
            <a:chOff x="4500339" y="3429347"/>
            <a:chExt cx="2561828" cy="2231553"/>
          </a:xfrm>
        </p:grpSpPr>
        <p:sp>
          <p:nvSpPr>
            <p:cNvPr id="9" name="Oval 8"/>
            <p:cNvSpPr/>
            <p:nvPr/>
          </p:nvSpPr>
          <p:spPr bwMode="auto">
            <a:xfrm>
              <a:off x="5003498" y="3429347"/>
              <a:ext cx="287293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336791" y="3429347"/>
              <a:ext cx="287293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500339" y="4419738"/>
              <a:ext cx="287292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774874" y="4400692"/>
              <a:ext cx="287293" cy="288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stCxn id="9" idx="6"/>
              <a:endCxn id="10" idx="2"/>
            </p:cNvCxnSpPr>
            <p:nvPr/>
          </p:nvCxnSpPr>
          <p:spPr bwMode="auto">
            <a:xfrm>
              <a:off x="5290792" y="3573778"/>
              <a:ext cx="104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2" idx="2"/>
            </p:cNvCxnSpPr>
            <p:nvPr/>
          </p:nvCxnSpPr>
          <p:spPr bwMode="auto">
            <a:xfrm flipV="1">
              <a:off x="4781282" y="4545123"/>
              <a:ext cx="1993591" cy="39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2" idx="7"/>
              <a:endCxn id="12" idx="3"/>
            </p:cNvCxnSpPr>
            <p:nvPr/>
          </p:nvCxnSpPr>
          <p:spPr bwMode="auto">
            <a:xfrm flipV="1">
              <a:off x="5249523" y="4646702"/>
              <a:ext cx="1566619" cy="7681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7"/>
              <a:endCxn id="10" idx="3"/>
            </p:cNvCxnSpPr>
            <p:nvPr/>
          </p:nvCxnSpPr>
          <p:spPr bwMode="auto">
            <a:xfrm flipV="1">
              <a:off x="4746363" y="3675357"/>
              <a:ext cx="1631697" cy="785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 bwMode="auto">
            <a:xfrm>
              <a:off x="5003498" y="5373623"/>
              <a:ext cx="287293" cy="28727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336791" y="5373623"/>
              <a:ext cx="287293" cy="28727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f</a:t>
              </a:r>
            </a:p>
          </p:txBody>
        </p:sp>
        <p:cxnSp>
          <p:nvCxnSpPr>
            <p:cNvPr id="28" name="Straight Connector 27"/>
            <p:cNvCxnSpPr>
              <a:stCxn id="10" idx="5"/>
              <a:endCxn id="12" idx="0"/>
            </p:cNvCxnSpPr>
            <p:nvPr/>
          </p:nvCxnSpPr>
          <p:spPr bwMode="auto">
            <a:xfrm>
              <a:off x="6581229" y="3675357"/>
              <a:ext cx="336498" cy="725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006" y="404813"/>
            <a:ext cx="5752306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Grafas vadinamas </a:t>
            </a:r>
            <a:r>
              <a:rPr lang="lt-LT" altLang="en-US" sz="2800" b="1" i="1" dirty="0"/>
              <a:t>jungiuoju, </a:t>
            </a:r>
            <a:r>
              <a:rPr lang="lt-LT" altLang="en-US" sz="2800" dirty="0"/>
              <a:t> jeigu bet kurias jo viršūnes galima sujungti keliu.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Pavaizduotas grafas nėra jungus: nėra kelio, jungiančio viršūnę </a:t>
            </a:r>
            <a:r>
              <a:rPr lang="lt-LT" altLang="en-US" sz="2800" b="1" i="1" dirty="0"/>
              <a:t>f </a:t>
            </a:r>
            <a:r>
              <a:rPr lang="lt-LT" altLang="en-US" sz="2800" dirty="0"/>
              <a:t> su kitomis viršūnėmis.</a:t>
            </a:r>
            <a:endParaRPr lang="en-US" altLang="en-US" sz="2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66344" y="3400187"/>
            <a:ext cx="50720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Grafo maksimalius jungiuosius </a:t>
            </a:r>
            <a:r>
              <a:rPr lang="lt-LT" altLang="en-US" sz="2800" dirty="0" err="1"/>
              <a:t>pografius</a:t>
            </a:r>
            <a:r>
              <a:rPr lang="lt-LT" altLang="en-US" sz="2800" dirty="0"/>
              <a:t> vadinsime jungiosiomis komponentėmis</a:t>
            </a:r>
            <a:endParaRPr lang="en-US" altLang="en-US" sz="2800" dirty="0"/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899592" y="4427538"/>
            <a:ext cx="2562225" cy="2230437"/>
            <a:chOff x="4500339" y="3429347"/>
            <a:chExt cx="2561828" cy="2231553"/>
          </a:xfrm>
        </p:grpSpPr>
        <p:sp>
          <p:nvSpPr>
            <p:cNvPr id="21" name="Oval 20"/>
            <p:cNvSpPr/>
            <p:nvPr/>
          </p:nvSpPr>
          <p:spPr bwMode="auto">
            <a:xfrm>
              <a:off x="5003499" y="3429347"/>
              <a:ext cx="287292" cy="28748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336792" y="3429347"/>
              <a:ext cx="287292" cy="28748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500339" y="4420443"/>
              <a:ext cx="287293" cy="2858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774875" y="4401383"/>
              <a:ext cx="287292" cy="28748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30" name="Straight Connector 29"/>
            <p:cNvCxnSpPr>
              <a:stCxn id="21" idx="6"/>
              <a:endCxn id="24" idx="2"/>
            </p:cNvCxnSpPr>
            <p:nvPr/>
          </p:nvCxnSpPr>
          <p:spPr bwMode="auto">
            <a:xfrm>
              <a:off x="5290792" y="3572293"/>
              <a:ext cx="104600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9" idx="2"/>
            </p:cNvCxnSpPr>
            <p:nvPr/>
          </p:nvCxnSpPr>
          <p:spPr bwMode="auto">
            <a:xfrm flipV="1">
              <a:off x="4781283" y="4545917"/>
              <a:ext cx="1993591" cy="381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4" idx="7"/>
              <a:endCxn id="29" idx="3"/>
            </p:cNvCxnSpPr>
            <p:nvPr/>
          </p:nvCxnSpPr>
          <p:spPr bwMode="auto">
            <a:xfrm flipV="1">
              <a:off x="5249523" y="4645980"/>
              <a:ext cx="1566620" cy="770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5" idx="7"/>
              <a:endCxn id="24" idx="3"/>
            </p:cNvCxnSpPr>
            <p:nvPr/>
          </p:nvCxnSpPr>
          <p:spPr bwMode="auto">
            <a:xfrm flipV="1">
              <a:off x="4746364" y="3673944"/>
              <a:ext cx="1631697" cy="787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 bwMode="auto">
            <a:xfrm>
              <a:off x="5003499" y="5373419"/>
              <a:ext cx="287292" cy="28748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cxnSp>
          <p:nvCxnSpPr>
            <p:cNvPr id="36" name="Straight Connector 35"/>
            <p:cNvCxnSpPr>
              <a:stCxn id="24" idx="5"/>
              <a:endCxn id="29" idx="0"/>
            </p:cNvCxnSpPr>
            <p:nvPr/>
          </p:nvCxnSpPr>
          <p:spPr bwMode="auto">
            <a:xfrm>
              <a:off x="6581230" y="3673944"/>
              <a:ext cx="336498" cy="7274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 bwMode="auto">
          <a:xfrm>
            <a:off x="4699274" y="5306159"/>
            <a:ext cx="287338" cy="2873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f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72528" y="5306159"/>
            <a:ext cx="292344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Šis grafas turi dvi jungiąsias komponentes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7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68313" y="3817938"/>
            <a:ext cx="1739900" cy="1274762"/>
            <a:chOff x="4885648" y="3429346"/>
            <a:chExt cx="1738436" cy="1274343"/>
          </a:xfrm>
        </p:grpSpPr>
        <p:sp>
          <p:nvSpPr>
            <p:cNvPr id="3" name="Oval 2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9" name="Straight Connector 8"/>
            <p:cNvCxnSpPr>
              <a:stCxn id="4" idx="4"/>
              <a:endCxn id="6" idx="0"/>
            </p:cNvCxnSpPr>
            <p:nvPr/>
          </p:nvCxnSpPr>
          <p:spPr bwMode="auto">
            <a:xfrm>
              <a:off x="6479743" y="3716589"/>
              <a:ext cx="0" cy="6966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3635375" y="3789363"/>
            <a:ext cx="1739900" cy="1274762"/>
            <a:chOff x="4885648" y="3429346"/>
            <a:chExt cx="1738436" cy="1274343"/>
          </a:xfrm>
        </p:grpSpPr>
        <p:sp>
          <p:nvSpPr>
            <p:cNvPr id="11" name="Oval 10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13" idx="7"/>
              <a:endCxn id="12" idx="2"/>
            </p:cNvCxnSpPr>
            <p:nvPr/>
          </p:nvCxnSpPr>
          <p:spPr bwMode="auto">
            <a:xfrm flipV="1">
              <a:off x="5131504" y="3573761"/>
              <a:ext cx="1205485" cy="8839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" name="Group 25"/>
          <p:cNvGrpSpPr>
            <a:grpSpLocks/>
          </p:cNvGrpSpPr>
          <p:nvPr/>
        </p:nvGrpSpPr>
        <p:grpSpPr bwMode="auto">
          <a:xfrm>
            <a:off x="7011988" y="3852863"/>
            <a:ext cx="1739900" cy="1274762"/>
            <a:chOff x="4885648" y="3429346"/>
            <a:chExt cx="1738436" cy="1274343"/>
          </a:xfrm>
        </p:grpSpPr>
        <p:sp>
          <p:nvSpPr>
            <p:cNvPr id="18" name="Oval 17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20" idx="6"/>
              <a:endCxn id="21" idx="2"/>
            </p:cNvCxnSpPr>
            <p:nvPr/>
          </p:nvCxnSpPr>
          <p:spPr bwMode="auto">
            <a:xfrm flipV="1">
              <a:off x="5172743" y="4557687"/>
              <a:ext cx="116424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4" name="Group 25"/>
          <p:cNvGrpSpPr>
            <a:grpSpLocks/>
          </p:cNvGrpSpPr>
          <p:nvPr/>
        </p:nvGrpSpPr>
        <p:grpSpPr bwMode="auto">
          <a:xfrm>
            <a:off x="3124200" y="566738"/>
            <a:ext cx="1739900" cy="1274762"/>
            <a:chOff x="4885648" y="3429346"/>
            <a:chExt cx="1738436" cy="1274343"/>
          </a:xfrm>
        </p:grpSpPr>
        <p:sp>
          <p:nvSpPr>
            <p:cNvPr id="25" name="Oval 24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</p:grp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102350" y="868363"/>
            <a:ext cx="26495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4 jungiosios komponentės</a:t>
            </a:r>
            <a:endParaRPr lang="en-US" altLang="en-US" sz="2800" dirty="0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755683" y="5672752"/>
            <a:ext cx="4284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3 jungiosios komponentės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65138" y="636588"/>
            <a:ext cx="1738312" cy="1274762"/>
            <a:chOff x="4885648" y="3429346"/>
            <a:chExt cx="1738436" cy="1274343"/>
          </a:xfrm>
        </p:grpSpPr>
        <p:sp>
          <p:nvSpPr>
            <p:cNvPr id="3" name="Oval 2"/>
            <p:cNvSpPr/>
            <p:nvPr/>
          </p:nvSpPr>
          <p:spPr bwMode="auto">
            <a:xfrm>
              <a:off x="4885648" y="3429346"/>
              <a:ext cx="287357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6336727" y="3429346"/>
              <a:ext cx="287357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4885648" y="4416446"/>
              <a:ext cx="287357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336727" y="4413272"/>
              <a:ext cx="287357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7" name="Straight Connector 6"/>
            <p:cNvCxnSpPr>
              <a:stCxn id="5" idx="6"/>
              <a:endCxn id="6" idx="2"/>
            </p:cNvCxnSpPr>
            <p:nvPr/>
          </p:nvCxnSpPr>
          <p:spPr bwMode="auto">
            <a:xfrm flipV="1">
              <a:off x="5173005" y="4557687"/>
              <a:ext cx="1163721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5" idx="7"/>
              <a:endCxn id="4" idx="3"/>
            </p:cNvCxnSpPr>
            <p:nvPr/>
          </p:nvCxnSpPr>
          <p:spPr bwMode="auto">
            <a:xfrm flipV="1">
              <a:off x="5130140" y="3675327"/>
              <a:ext cx="1249451" cy="7823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4"/>
              <a:endCxn id="6" idx="0"/>
            </p:cNvCxnSpPr>
            <p:nvPr/>
          </p:nvCxnSpPr>
          <p:spPr bwMode="auto">
            <a:xfrm>
              <a:off x="6481199" y="3716589"/>
              <a:ext cx="0" cy="6966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2582863" y="654050"/>
            <a:ext cx="1738312" cy="1274763"/>
            <a:chOff x="4885648" y="3429346"/>
            <a:chExt cx="1738436" cy="1274343"/>
          </a:xfrm>
        </p:grpSpPr>
        <p:sp>
          <p:nvSpPr>
            <p:cNvPr id="11" name="Oval 10"/>
            <p:cNvSpPr/>
            <p:nvPr/>
          </p:nvSpPr>
          <p:spPr bwMode="auto">
            <a:xfrm>
              <a:off x="4885648" y="3429346"/>
              <a:ext cx="287357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336727" y="3429346"/>
              <a:ext cx="287357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885648" y="4416446"/>
              <a:ext cx="287357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336727" y="4413272"/>
              <a:ext cx="287357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13" idx="7"/>
              <a:endCxn id="12" idx="2"/>
            </p:cNvCxnSpPr>
            <p:nvPr/>
          </p:nvCxnSpPr>
          <p:spPr bwMode="auto">
            <a:xfrm flipV="1">
              <a:off x="5130140" y="3573761"/>
              <a:ext cx="1206586" cy="88394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4"/>
              <a:endCxn id="14" idx="0"/>
            </p:cNvCxnSpPr>
            <p:nvPr/>
          </p:nvCxnSpPr>
          <p:spPr bwMode="auto">
            <a:xfrm>
              <a:off x="6481199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" name="Group 25"/>
          <p:cNvGrpSpPr>
            <a:grpSpLocks/>
          </p:cNvGrpSpPr>
          <p:nvPr/>
        </p:nvGrpSpPr>
        <p:grpSpPr bwMode="auto">
          <a:xfrm>
            <a:off x="4762500" y="654050"/>
            <a:ext cx="1738313" cy="1274763"/>
            <a:chOff x="4885648" y="3429346"/>
            <a:chExt cx="1738436" cy="1274343"/>
          </a:xfrm>
        </p:grpSpPr>
        <p:sp>
          <p:nvSpPr>
            <p:cNvPr id="18" name="Oval 17"/>
            <p:cNvSpPr/>
            <p:nvPr/>
          </p:nvSpPr>
          <p:spPr bwMode="auto">
            <a:xfrm>
              <a:off x="4885648" y="34293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336726" y="34293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885648" y="44164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336726" y="4413272"/>
              <a:ext cx="287358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20" idx="6"/>
              <a:endCxn id="21" idx="2"/>
            </p:cNvCxnSpPr>
            <p:nvPr/>
          </p:nvCxnSpPr>
          <p:spPr bwMode="auto">
            <a:xfrm flipV="1">
              <a:off x="5173006" y="4557687"/>
              <a:ext cx="1163719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0" idx="0"/>
              <a:endCxn id="18" idx="4"/>
            </p:cNvCxnSpPr>
            <p:nvPr/>
          </p:nvCxnSpPr>
          <p:spPr bwMode="auto">
            <a:xfrm flipV="1">
              <a:off x="5028533" y="3716589"/>
              <a:ext cx="0" cy="6998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4" name="Group 25"/>
          <p:cNvGrpSpPr>
            <a:grpSpLocks/>
          </p:cNvGrpSpPr>
          <p:nvPr/>
        </p:nvGrpSpPr>
        <p:grpSpPr bwMode="auto">
          <a:xfrm>
            <a:off x="7019925" y="681038"/>
            <a:ext cx="1738313" cy="1274762"/>
            <a:chOff x="4885648" y="3429346"/>
            <a:chExt cx="1738436" cy="1274343"/>
          </a:xfrm>
        </p:grpSpPr>
        <p:sp>
          <p:nvSpPr>
            <p:cNvPr id="25" name="Oval 24"/>
            <p:cNvSpPr/>
            <p:nvPr/>
          </p:nvSpPr>
          <p:spPr bwMode="auto">
            <a:xfrm>
              <a:off x="4885648" y="34293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6336726" y="34293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885648" y="44164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336726" y="4413272"/>
              <a:ext cx="287358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29" name="Straight Connector 28"/>
            <p:cNvCxnSpPr>
              <a:stCxn id="27" idx="6"/>
              <a:endCxn id="26" idx="3"/>
            </p:cNvCxnSpPr>
            <p:nvPr/>
          </p:nvCxnSpPr>
          <p:spPr bwMode="auto">
            <a:xfrm flipV="1">
              <a:off x="5173006" y="3675327"/>
              <a:ext cx="1206585" cy="8839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8" idx="1"/>
              <a:endCxn id="25" idx="5"/>
            </p:cNvCxnSpPr>
            <p:nvPr/>
          </p:nvCxnSpPr>
          <p:spPr bwMode="auto">
            <a:xfrm flipH="1" flipV="1">
              <a:off x="5130140" y="3675327"/>
              <a:ext cx="1249451" cy="7807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726531" y="2465576"/>
            <a:ext cx="5076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2 jungiosios komponentės</a:t>
            </a:r>
            <a:endParaRPr lang="en-US" altLang="en-US" sz="2800" dirty="0"/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327025" y="3409950"/>
            <a:ext cx="1738313" cy="1274763"/>
            <a:chOff x="3680743" y="3573016"/>
            <a:chExt cx="1738706" cy="1274612"/>
          </a:xfrm>
        </p:grpSpPr>
        <p:grpSp>
          <p:nvGrpSpPr>
            <p:cNvPr id="14374" name="Group 25"/>
            <p:cNvGrpSpPr>
              <a:grpSpLocks/>
            </p:cNvGrpSpPr>
            <p:nvPr/>
          </p:nvGrpSpPr>
          <p:grpSpPr bwMode="auto">
            <a:xfrm>
              <a:off x="3680743" y="3573016"/>
              <a:ext cx="1738706" cy="1274612"/>
              <a:chOff x="4885648" y="3429346"/>
              <a:chExt cx="1738436" cy="1274343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4885648" y="34293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6336726" y="34293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4885648" y="44164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6336726" y="4413272"/>
                <a:ext cx="287358" cy="28883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41" name="Straight Connector 40"/>
              <p:cNvCxnSpPr>
                <a:stCxn id="39" idx="6"/>
                <a:endCxn id="40" idx="2"/>
              </p:cNvCxnSpPr>
              <p:nvPr/>
            </p:nvCxnSpPr>
            <p:spPr bwMode="auto">
              <a:xfrm flipV="1">
                <a:off x="5173006" y="4557687"/>
                <a:ext cx="1163719" cy="15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39" idx="7"/>
                <a:endCxn id="38" idx="3"/>
              </p:cNvCxnSpPr>
              <p:nvPr/>
            </p:nvCxnSpPr>
            <p:spPr bwMode="auto">
              <a:xfrm flipV="1">
                <a:off x="5130140" y="3675328"/>
                <a:ext cx="1249451" cy="7823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8" idx="4"/>
                <a:endCxn id="40" idx="0"/>
              </p:cNvCxnSpPr>
              <p:nvPr/>
            </p:nvCxnSpPr>
            <p:spPr bwMode="auto">
              <a:xfrm>
                <a:off x="6481199" y="3716589"/>
                <a:ext cx="0" cy="696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>
              <a:stCxn id="37" idx="4"/>
            </p:cNvCxnSpPr>
            <p:nvPr/>
          </p:nvCxnSpPr>
          <p:spPr bwMode="auto">
            <a:xfrm>
              <a:off x="3823650" y="3860320"/>
              <a:ext cx="0" cy="7412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 flipV="1">
              <a:off x="3968146" y="3703176"/>
              <a:ext cx="1163900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492375" y="3408363"/>
            <a:ext cx="1738313" cy="1274762"/>
            <a:chOff x="3680743" y="3573016"/>
            <a:chExt cx="1738706" cy="1274612"/>
          </a:xfrm>
        </p:grpSpPr>
        <p:grpSp>
          <p:nvGrpSpPr>
            <p:cNvPr id="14365" name="Group 25"/>
            <p:cNvGrpSpPr>
              <a:grpSpLocks/>
            </p:cNvGrpSpPr>
            <p:nvPr/>
          </p:nvGrpSpPr>
          <p:grpSpPr bwMode="auto">
            <a:xfrm>
              <a:off x="3680743" y="3573016"/>
              <a:ext cx="1738706" cy="1274612"/>
              <a:chOff x="4885648" y="3429346"/>
              <a:chExt cx="1738436" cy="1274343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4885648" y="34293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6336726" y="34293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4885648" y="44164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6336726" y="4413272"/>
                <a:ext cx="287358" cy="28883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6" name="Straight Connector 55"/>
              <p:cNvCxnSpPr>
                <a:stCxn id="54" idx="6"/>
                <a:endCxn id="55" idx="2"/>
              </p:cNvCxnSpPr>
              <p:nvPr/>
            </p:nvCxnSpPr>
            <p:spPr bwMode="auto">
              <a:xfrm flipV="1">
                <a:off x="5173006" y="4557687"/>
                <a:ext cx="1163719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3" idx="4"/>
                <a:endCxn id="55" idx="0"/>
              </p:cNvCxnSpPr>
              <p:nvPr/>
            </p:nvCxnSpPr>
            <p:spPr bwMode="auto">
              <a:xfrm>
                <a:off x="6481199" y="3716589"/>
                <a:ext cx="0" cy="6966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>
              <a:stCxn id="52" idx="4"/>
            </p:cNvCxnSpPr>
            <p:nvPr/>
          </p:nvCxnSpPr>
          <p:spPr bwMode="auto">
            <a:xfrm>
              <a:off x="3823650" y="3860319"/>
              <a:ext cx="0" cy="7412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flipV="1">
              <a:off x="3968146" y="3703176"/>
              <a:ext cx="1163900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4800600" y="3409950"/>
            <a:ext cx="1738313" cy="1274763"/>
            <a:chOff x="3680743" y="3573016"/>
            <a:chExt cx="1738706" cy="1274612"/>
          </a:xfrm>
        </p:grpSpPr>
        <p:grpSp>
          <p:nvGrpSpPr>
            <p:cNvPr id="14356" name="Group 25"/>
            <p:cNvGrpSpPr>
              <a:grpSpLocks/>
            </p:cNvGrpSpPr>
            <p:nvPr/>
          </p:nvGrpSpPr>
          <p:grpSpPr bwMode="auto">
            <a:xfrm>
              <a:off x="3680743" y="3573016"/>
              <a:ext cx="1738706" cy="1274612"/>
              <a:chOff x="4885648" y="3429346"/>
              <a:chExt cx="1738436" cy="1274343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4885648" y="34293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6336726" y="34293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4885648" y="44164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6336726" y="4413272"/>
                <a:ext cx="287358" cy="28883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7" name="Straight Connector 66"/>
              <p:cNvCxnSpPr>
                <a:stCxn id="65" idx="6"/>
                <a:endCxn id="66" idx="2"/>
              </p:cNvCxnSpPr>
              <p:nvPr/>
            </p:nvCxnSpPr>
            <p:spPr bwMode="auto">
              <a:xfrm flipV="1">
                <a:off x="5173006" y="4557687"/>
                <a:ext cx="1163719" cy="15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65" idx="7"/>
                <a:endCxn id="64" idx="3"/>
              </p:cNvCxnSpPr>
              <p:nvPr/>
            </p:nvCxnSpPr>
            <p:spPr bwMode="auto">
              <a:xfrm flipV="1">
                <a:off x="5130140" y="3675328"/>
                <a:ext cx="1249451" cy="7823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64" idx="4"/>
                <a:endCxn id="66" idx="0"/>
              </p:cNvCxnSpPr>
              <p:nvPr/>
            </p:nvCxnSpPr>
            <p:spPr bwMode="auto">
              <a:xfrm>
                <a:off x="6481199" y="3716589"/>
                <a:ext cx="0" cy="696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 bwMode="auto">
            <a:xfrm flipV="1">
              <a:off x="3968146" y="3703176"/>
              <a:ext cx="1163900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7059613" y="3429000"/>
            <a:ext cx="1738312" cy="1274763"/>
            <a:chOff x="3680743" y="3573016"/>
            <a:chExt cx="1738706" cy="1274612"/>
          </a:xfrm>
        </p:grpSpPr>
        <p:grpSp>
          <p:nvGrpSpPr>
            <p:cNvPr id="14348" name="Group 25"/>
            <p:cNvGrpSpPr>
              <a:grpSpLocks/>
            </p:cNvGrpSpPr>
            <p:nvPr/>
          </p:nvGrpSpPr>
          <p:grpSpPr bwMode="auto">
            <a:xfrm>
              <a:off x="3680743" y="3573016"/>
              <a:ext cx="1738706" cy="1274612"/>
              <a:chOff x="4885648" y="3429346"/>
              <a:chExt cx="1738436" cy="1274343"/>
            </a:xfrm>
          </p:grpSpPr>
          <p:sp>
            <p:nvSpPr>
              <p:cNvPr id="74" name="Oval 73"/>
              <p:cNvSpPr/>
              <p:nvPr/>
            </p:nvSpPr>
            <p:spPr bwMode="auto">
              <a:xfrm>
                <a:off x="4885648" y="3429346"/>
                <a:ext cx="287357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6336727" y="3429346"/>
                <a:ext cx="287357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4885648" y="4416446"/>
                <a:ext cx="287357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6336727" y="4413272"/>
                <a:ext cx="287357" cy="28883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78" name="Straight Connector 77"/>
              <p:cNvCxnSpPr>
                <a:stCxn id="76" idx="6"/>
                <a:endCxn id="77" idx="2"/>
              </p:cNvCxnSpPr>
              <p:nvPr/>
            </p:nvCxnSpPr>
            <p:spPr bwMode="auto">
              <a:xfrm flipV="1">
                <a:off x="5173005" y="4557687"/>
                <a:ext cx="1163721" cy="15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5" idx="4"/>
                <a:endCxn id="77" idx="0"/>
              </p:cNvCxnSpPr>
              <p:nvPr/>
            </p:nvCxnSpPr>
            <p:spPr bwMode="auto">
              <a:xfrm>
                <a:off x="6481199" y="3716589"/>
                <a:ext cx="0" cy="696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 bwMode="auto">
            <a:xfrm flipV="1">
              <a:off x="3968145" y="3703176"/>
              <a:ext cx="1163902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2875544" y="5021918"/>
            <a:ext cx="45007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1 jungioji komponentė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913"/>
            <a:ext cx="885698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lt-LT" sz="2800" b="1" i="1" dirty="0"/>
              <a:t>Pastabos</a:t>
            </a:r>
          </a:p>
          <a:p>
            <a:pPr eaLnBrk="1" hangingPunct="1">
              <a:defRPr/>
            </a:pPr>
            <a:endParaRPr lang="lt-LT" sz="2800" b="1" i="1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lt-LT" sz="2800" dirty="0"/>
              <a:t>Bet kuris n-tosios eilės grafas turi ne daugiau kaip n jungiųjų komponenčių;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lt-LT" sz="28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lt-LT" sz="2800" dirty="0"/>
              <a:t>Jei n-</a:t>
            </a:r>
            <a:r>
              <a:rPr lang="lt-LT" sz="2800" dirty="0" err="1"/>
              <a:t>osios</a:t>
            </a:r>
            <a:r>
              <a:rPr lang="lt-LT" sz="2800" dirty="0"/>
              <a:t> eilės grafas turi n jungiųjų komponenčių, tai jos yra izoliuotosios grafo viršūnės;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lt-LT" sz="28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lt-LT" sz="2800" dirty="0"/>
              <a:t>Antrosios eilės jungusis grafas turi vieną briauną;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lt-LT" sz="28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lt-LT" sz="2800" dirty="0"/>
              <a:t>Trečiosios eilės jungusis grafas turi dvi arba tris briaunas.</a:t>
            </a:r>
            <a:endParaRPr lang="en-US" sz="28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470525" y="5170488"/>
            <a:ext cx="1336675" cy="1260475"/>
            <a:chOff x="5724475" y="3429347"/>
            <a:chExt cx="1337692" cy="1259445"/>
          </a:xfrm>
        </p:grpSpPr>
        <p:sp>
          <p:nvSpPr>
            <p:cNvPr id="7" name="Oval 6"/>
            <p:cNvSpPr/>
            <p:nvPr/>
          </p:nvSpPr>
          <p:spPr bwMode="auto">
            <a:xfrm>
              <a:off x="5724475" y="4401689"/>
              <a:ext cx="287557" cy="2871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336128" y="3429347"/>
              <a:ext cx="287556" cy="287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774611" y="4401689"/>
              <a:ext cx="287556" cy="2871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6"/>
              <a:endCxn id="10" idx="2"/>
            </p:cNvCxnSpPr>
            <p:nvPr/>
          </p:nvCxnSpPr>
          <p:spPr bwMode="auto">
            <a:xfrm>
              <a:off x="6012032" y="4544447"/>
              <a:ext cx="7625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5"/>
              <a:endCxn id="10" idx="0"/>
            </p:cNvCxnSpPr>
            <p:nvPr/>
          </p:nvCxnSpPr>
          <p:spPr bwMode="auto">
            <a:xfrm>
              <a:off x="6582377" y="3675208"/>
              <a:ext cx="336806" cy="7264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7308850" y="5157788"/>
            <a:ext cx="1336675" cy="1258887"/>
            <a:chOff x="5724475" y="3429347"/>
            <a:chExt cx="1337692" cy="1259445"/>
          </a:xfrm>
        </p:grpSpPr>
        <p:sp>
          <p:nvSpPr>
            <p:cNvPr id="23" name="Oval 22"/>
            <p:cNvSpPr/>
            <p:nvPr/>
          </p:nvSpPr>
          <p:spPr bwMode="auto">
            <a:xfrm>
              <a:off x="5724475" y="4401328"/>
              <a:ext cx="287557" cy="2874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336128" y="3429347"/>
              <a:ext cx="287556" cy="2874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6774611" y="4401328"/>
              <a:ext cx="287556" cy="2874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26" name="Straight Connector 25"/>
            <p:cNvCxnSpPr>
              <a:stCxn id="23" idx="7"/>
              <a:endCxn id="24" idx="3"/>
            </p:cNvCxnSpPr>
            <p:nvPr/>
          </p:nvCxnSpPr>
          <p:spPr bwMode="auto">
            <a:xfrm flipV="1">
              <a:off x="5969136" y="3673930"/>
              <a:ext cx="409887" cy="7702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4" idx="5"/>
              <a:endCxn id="25" idx="0"/>
            </p:cNvCxnSpPr>
            <p:nvPr/>
          </p:nvCxnSpPr>
          <p:spPr bwMode="auto">
            <a:xfrm>
              <a:off x="6582377" y="3673930"/>
              <a:ext cx="336806" cy="7273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790950" y="5195888"/>
            <a:ext cx="1336675" cy="1258887"/>
            <a:chOff x="5724475" y="3429347"/>
            <a:chExt cx="1337692" cy="1259445"/>
          </a:xfrm>
        </p:grpSpPr>
        <p:sp>
          <p:nvSpPr>
            <p:cNvPr id="29" name="Oval 28"/>
            <p:cNvSpPr/>
            <p:nvPr/>
          </p:nvSpPr>
          <p:spPr bwMode="auto">
            <a:xfrm>
              <a:off x="5724475" y="4401328"/>
              <a:ext cx="287557" cy="2874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6336128" y="3429347"/>
              <a:ext cx="287556" cy="2874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6774611" y="4401328"/>
              <a:ext cx="287556" cy="2874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32" name="Straight Connector 31"/>
            <p:cNvCxnSpPr>
              <a:stCxn id="29" idx="7"/>
              <a:endCxn id="30" idx="3"/>
            </p:cNvCxnSpPr>
            <p:nvPr/>
          </p:nvCxnSpPr>
          <p:spPr bwMode="auto">
            <a:xfrm flipV="1">
              <a:off x="5969136" y="3673930"/>
              <a:ext cx="409887" cy="7702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6"/>
              <a:endCxn id="31" idx="2"/>
            </p:cNvCxnSpPr>
            <p:nvPr/>
          </p:nvCxnSpPr>
          <p:spPr bwMode="auto">
            <a:xfrm>
              <a:off x="6012032" y="4545854"/>
              <a:ext cx="7625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979613" y="5237163"/>
            <a:ext cx="1338262" cy="1260475"/>
            <a:chOff x="5724475" y="3429347"/>
            <a:chExt cx="1337692" cy="1259445"/>
          </a:xfrm>
        </p:grpSpPr>
        <p:sp>
          <p:nvSpPr>
            <p:cNvPr id="35" name="Oval 34"/>
            <p:cNvSpPr/>
            <p:nvPr/>
          </p:nvSpPr>
          <p:spPr bwMode="auto">
            <a:xfrm>
              <a:off x="5724475" y="4401689"/>
              <a:ext cx="287215" cy="2871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6336989" y="3429347"/>
              <a:ext cx="287215" cy="2871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6774952" y="4401689"/>
              <a:ext cx="287215" cy="2871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38" name="Straight Connector 37"/>
            <p:cNvCxnSpPr>
              <a:stCxn id="35" idx="7"/>
              <a:endCxn id="36" idx="3"/>
            </p:cNvCxnSpPr>
            <p:nvPr/>
          </p:nvCxnSpPr>
          <p:spPr bwMode="auto">
            <a:xfrm flipV="1">
              <a:off x="5970432" y="3675208"/>
              <a:ext cx="407814" cy="767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5"/>
              <a:endCxn id="37" idx="0"/>
            </p:cNvCxnSpPr>
            <p:nvPr/>
          </p:nvCxnSpPr>
          <p:spPr bwMode="auto">
            <a:xfrm>
              <a:off x="6581360" y="3675208"/>
              <a:ext cx="336407" cy="7264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269020" y="5445125"/>
            <a:ext cx="1239838" cy="431800"/>
            <a:chOff x="5822626" y="4256438"/>
            <a:chExt cx="1239541" cy="432354"/>
          </a:xfrm>
        </p:grpSpPr>
        <p:sp>
          <p:nvSpPr>
            <p:cNvPr id="42" name="Oval 41"/>
            <p:cNvSpPr/>
            <p:nvPr/>
          </p:nvSpPr>
          <p:spPr bwMode="auto">
            <a:xfrm>
              <a:off x="5822626" y="4256438"/>
              <a:ext cx="287269" cy="2877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6774898" y="4401085"/>
              <a:ext cx="287269" cy="2877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45" name="Straight Connector 44"/>
            <p:cNvCxnSpPr>
              <a:stCxn id="42" idx="6"/>
              <a:endCxn id="43" idx="2"/>
            </p:cNvCxnSpPr>
            <p:nvPr/>
          </p:nvCxnSpPr>
          <p:spPr bwMode="auto">
            <a:xfrm>
              <a:off x="6109895" y="4399496"/>
              <a:ext cx="665003" cy="1462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53" name="Straight Connector 52"/>
          <p:cNvCxnSpPr>
            <a:stCxn id="23" idx="6"/>
            <a:endCxn id="25" idx="2"/>
          </p:cNvCxnSpPr>
          <p:nvPr/>
        </p:nvCxnSpPr>
        <p:spPr bwMode="auto">
          <a:xfrm>
            <a:off x="7596188" y="6272213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/>
              <a:t>Skaidumas</a:t>
            </a:r>
            <a:endParaRPr lang="en-US" altLang="en-US" sz="2800" b="1" i="1" dirty="0"/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6012160" y="665956"/>
            <a:ext cx="2560637" cy="2232025"/>
            <a:chOff x="6055939" y="404664"/>
            <a:chExt cx="2561828" cy="2231553"/>
          </a:xfrm>
        </p:grpSpPr>
        <p:grpSp>
          <p:nvGrpSpPr>
            <p:cNvPr id="16409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6" idx="7"/>
                <a:endCxn id="10" idx="4"/>
              </p:cNvCxnSpPr>
              <p:nvPr/>
            </p:nvCxnSpPr>
            <p:spPr bwMode="auto">
              <a:xfrm flipV="1">
                <a:off x="6582519" y="4689555"/>
                <a:ext cx="336707" cy="7253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0"/>
                <a:endCxn id="7" idx="3"/>
              </p:cNvCxnSpPr>
              <p:nvPr/>
            </p:nvCxnSpPr>
            <p:spPr bwMode="auto">
              <a:xfrm flipV="1">
                <a:off x="4643280" y="3675357"/>
                <a:ext cx="403413" cy="7443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34848" y="1186309"/>
                <a:ext cx="509600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Grafo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r>
                  <a:rPr lang="lt-LT" sz="2800" dirty="0" smtClean="0"/>
                  <a:t>viršūnė </a:t>
                </a:r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lt-LT" sz="2800" dirty="0" smtClean="0"/>
                  <a:t> vadinama </a:t>
                </a:r>
                <a:r>
                  <a:rPr lang="lt-LT" sz="2800" b="1" i="1" dirty="0" smtClean="0"/>
                  <a:t>sujungimo tašku</a:t>
                </a:r>
                <a:r>
                  <a:rPr lang="en-US" sz="2800" b="1" i="1" dirty="0" smtClean="0"/>
                  <a:t>, </a:t>
                </a:r>
                <a:r>
                  <a:rPr lang="en-US" sz="2800" dirty="0" err="1" smtClean="0"/>
                  <a:t>jei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grafas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 smtClean="0"/>
                  <a:t>  </a:t>
                </a:r>
                <a:r>
                  <a:rPr lang="en-US" sz="2800" dirty="0" err="1" smtClean="0"/>
                  <a:t>turi</a:t>
                </a:r>
                <a:r>
                  <a:rPr lang="en-US" sz="2800" dirty="0" smtClean="0"/>
                  <a:t> </a:t>
                </a:r>
                <a:r>
                  <a:rPr lang="lt-LT" sz="2800" dirty="0" smtClean="0"/>
                  <a:t>daugiau jungiųjų komponenčių negu grafas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lt-LT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48" y="1186309"/>
                <a:ext cx="5096002" cy="2246769"/>
              </a:xfrm>
              <a:prstGeom prst="rect">
                <a:avLst/>
              </a:prstGeom>
              <a:blipFill>
                <a:blip r:embed="rId2"/>
                <a:stretch>
                  <a:fillRect l="-2392" t="-2989" b="-679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451701" y="3674220"/>
            <a:ext cx="2560637" cy="2232025"/>
            <a:chOff x="6055939" y="404664"/>
            <a:chExt cx="2561828" cy="2231553"/>
          </a:xfrm>
        </p:grpSpPr>
        <p:grpSp>
          <p:nvGrpSpPr>
            <p:cNvPr id="42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48" name="Oval 4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2" name="Straight Connector 51"/>
              <p:cNvCxnSpPr>
                <a:stCxn id="56" idx="7"/>
                <a:endCxn id="50" idx="4"/>
              </p:cNvCxnSpPr>
              <p:nvPr/>
            </p:nvCxnSpPr>
            <p:spPr bwMode="auto">
              <a:xfrm flipV="1">
                <a:off x="6582519" y="4689555"/>
                <a:ext cx="336707" cy="7253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57" name="Straight Connector 56"/>
              <p:cNvCxnSpPr>
                <a:stCxn id="48" idx="5"/>
                <a:endCxn id="5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238492" y="6165304"/>
                <a:ext cx="8753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</a:t>
                </a:r>
                <a:endParaRPr lang="lt-LT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492" y="6165304"/>
                <a:ext cx="875304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2"/>
          <p:cNvGrpSpPr>
            <a:grpSpLocks/>
          </p:cNvGrpSpPr>
          <p:nvPr/>
        </p:nvGrpSpPr>
        <p:grpSpPr bwMode="auto">
          <a:xfrm>
            <a:off x="3577487" y="3692475"/>
            <a:ext cx="2122487" cy="2232025"/>
            <a:chOff x="6055939" y="404664"/>
            <a:chExt cx="2123475" cy="2231553"/>
          </a:xfrm>
        </p:grpSpPr>
        <p:grpSp>
          <p:nvGrpSpPr>
            <p:cNvPr id="59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123475" cy="2231553"/>
              <a:chOff x="4500339" y="3429347"/>
              <a:chExt cx="2123475" cy="2231553"/>
            </a:xfrm>
          </p:grpSpPr>
          <p:sp>
            <p:nvSpPr>
              <p:cNvPr id="62" name="Oval 61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cxnSp>
            <p:nvCxnSpPr>
              <p:cNvPr id="66" name="Straight Connector 65"/>
              <p:cNvCxnSpPr>
                <a:stCxn id="62" idx="6"/>
                <a:endCxn id="63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64" idx="0"/>
                <a:endCxn id="62" idx="3"/>
              </p:cNvCxnSpPr>
              <p:nvPr/>
            </p:nvCxnSpPr>
            <p:spPr bwMode="auto">
              <a:xfrm flipV="1">
                <a:off x="4643280" y="3675357"/>
                <a:ext cx="403413" cy="7443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69" name="Oval 68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</p:grpSp>
        <p:cxnSp>
          <p:nvCxnSpPr>
            <p:cNvPr id="60" name="Straight Connector 59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71"/>
              <p:cNvSpPr/>
              <p:nvPr/>
            </p:nvSpPr>
            <p:spPr>
              <a:xfrm>
                <a:off x="4278810" y="6165304"/>
                <a:ext cx="8753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</a:t>
                </a:r>
                <a:endParaRPr lang="lt-LT" dirty="0"/>
              </a:p>
            </p:txBody>
          </p:sp>
        </mc:Choice>
        <mc:Fallback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810" y="6165304"/>
                <a:ext cx="87530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Group 2"/>
          <p:cNvGrpSpPr>
            <a:grpSpLocks/>
          </p:cNvGrpSpPr>
          <p:nvPr/>
        </p:nvGrpSpPr>
        <p:grpSpPr bwMode="auto">
          <a:xfrm>
            <a:off x="6368807" y="3606005"/>
            <a:ext cx="2560637" cy="2232025"/>
            <a:chOff x="6055939" y="404664"/>
            <a:chExt cx="2561828" cy="2231553"/>
          </a:xfrm>
        </p:grpSpPr>
        <p:grpSp>
          <p:nvGrpSpPr>
            <p:cNvPr id="74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81" name="Straight Connector 80"/>
              <p:cNvCxnSpPr>
                <a:stCxn id="77" idx="6"/>
                <a:endCxn id="7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79" idx="0"/>
                <a:endCxn id="77" idx="3"/>
              </p:cNvCxnSpPr>
              <p:nvPr/>
            </p:nvCxnSpPr>
            <p:spPr bwMode="auto">
              <a:xfrm flipV="1">
                <a:off x="4643280" y="3675357"/>
                <a:ext cx="403413" cy="7443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cxnSp>
            <p:nvCxnSpPr>
              <p:cNvPr id="86" name="Straight Connector 85"/>
              <p:cNvCxnSpPr>
                <a:stCxn id="78" idx="5"/>
                <a:endCxn id="8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>
              <a:endCxn id="8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Rectangle 86"/>
              <p:cNvSpPr/>
              <p:nvPr/>
            </p:nvSpPr>
            <p:spPr>
              <a:xfrm>
                <a:off x="7472321" y="6165086"/>
                <a:ext cx="8753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endParaRPr lang="lt-LT" dirty="0"/>
              </a:p>
            </p:txBody>
          </p:sp>
        </mc:Choice>
        <mc:Fallback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321" y="6165086"/>
                <a:ext cx="875304" cy="40011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2" grpId="0"/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Skaidumas</a:t>
            </a:r>
            <a:endParaRPr lang="en-US" altLang="en-US" sz="2800" b="1" i="1"/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5992813" y="411163"/>
            <a:ext cx="2560637" cy="2232025"/>
            <a:chOff x="6055939" y="404664"/>
            <a:chExt cx="2561828" cy="2231553"/>
          </a:xfrm>
        </p:grpSpPr>
        <p:grpSp>
          <p:nvGrpSpPr>
            <p:cNvPr id="16409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6" idx="7"/>
                <a:endCxn id="10" idx="4"/>
              </p:cNvCxnSpPr>
              <p:nvPr/>
            </p:nvCxnSpPr>
            <p:spPr bwMode="auto">
              <a:xfrm flipV="1">
                <a:off x="6582519" y="4689555"/>
                <a:ext cx="336707" cy="7253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0"/>
                <a:endCxn id="7" idx="3"/>
              </p:cNvCxnSpPr>
              <p:nvPr/>
            </p:nvCxnSpPr>
            <p:spPr bwMode="auto">
              <a:xfrm flipV="1">
                <a:off x="4643280" y="3675357"/>
                <a:ext cx="403413" cy="7443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99598" y="1235402"/>
            <a:ext cx="545349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/>
              <a:t>Siejančioji briauna </a:t>
            </a:r>
            <a:r>
              <a:rPr lang="lt-LT" altLang="en-US" sz="2800" dirty="0"/>
              <a:t> arba </a:t>
            </a:r>
            <a:r>
              <a:rPr lang="lt-LT" altLang="en-US" sz="2800" b="1" i="1" dirty="0"/>
              <a:t>tiltas </a:t>
            </a:r>
            <a:r>
              <a:rPr lang="lt-LT" altLang="en-US" sz="2800" dirty="0"/>
              <a:t> - briauna, kurią pašalinus gautas grafas turi daugiau jungiųjų komponenčių negu grafas 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Šiuo atveju tai </a:t>
            </a:r>
            <a:r>
              <a:rPr lang="lt-LT" altLang="en-US" sz="2800" b="1" i="1" dirty="0"/>
              <a:t>{c, d}, </a:t>
            </a:r>
            <a:r>
              <a:rPr lang="lt-LT" altLang="en-US" sz="2800" b="1" i="1" dirty="0" smtClean="0"/>
              <a:t>{e, </a:t>
            </a:r>
            <a:r>
              <a:rPr lang="lt-LT" altLang="en-US" sz="2800" b="1" i="1" dirty="0"/>
              <a:t>f} </a:t>
            </a:r>
            <a:r>
              <a:rPr lang="lt-LT" altLang="en-US" sz="2800" dirty="0"/>
              <a:t> ir </a:t>
            </a:r>
            <a:r>
              <a:rPr lang="lt-LT" altLang="en-US" sz="2800" b="1" i="1" dirty="0" smtClean="0"/>
              <a:t>{a, </a:t>
            </a:r>
            <a:r>
              <a:rPr lang="lt-LT" altLang="en-US" sz="2800" b="1" i="1" dirty="0"/>
              <a:t>f}</a:t>
            </a:r>
            <a:r>
              <a:rPr lang="lt-LT" altLang="en-US" sz="2800" dirty="0"/>
              <a:t> </a:t>
            </a:r>
            <a:endParaRPr lang="en-US" altLang="en-US" sz="2800" b="1" i="1" dirty="0"/>
          </a:p>
        </p:txBody>
      </p: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344550" y="3902876"/>
            <a:ext cx="2560637" cy="2232025"/>
            <a:chOff x="6055939" y="404664"/>
            <a:chExt cx="2561828" cy="2231553"/>
          </a:xfrm>
        </p:grpSpPr>
        <p:grpSp>
          <p:nvGrpSpPr>
            <p:cNvPr id="42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47" name="Oval 4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1" name="Straight Connector 50"/>
              <p:cNvCxnSpPr>
                <a:stCxn id="47" idx="6"/>
                <a:endCxn id="4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56" idx="7"/>
                <a:endCxn id="50" idx="4"/>
              </p:cNvCxnSpPr>
              <p:nvPr/>
            </p:nvCxnSpPr>
            <p:spPr bwMode="auto">
              <a:xfrm flipV="1">
                <a:off x="6582519" y="4689555"/>
                <a:ext cx="336707" cy="7253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57" name="Straight Connector 56"/>
              <p:cNvCxnSpPr>
                <a:stCxn id="48" idx="5"/>
                <a:endCxn id="5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endCxn id="5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8" name="Group 2"/>
          <p:cNvGrpSpPr>
            <a:grpSpLocks/>
          </p:cNvGrpSpPr>
          <p:nvPr/>
        </p:nvGrpSpPr>
        <p:grpSpPr bwMode="auto">
          <a:xfrm>
            <a:off x="3516375" y="3921131"/>
            <a:ext cx="2560637" cy="2232025"/>
            <a:chOff x="6055939" y="404664"/>
            <a:chExt cx="2561828" cy="2231553"/>
          </a:xfrm>
        </p:grpSpPr>
        <p:grpSp>
          <p:nvGrpSpPr>
            <p:cNvPr id="59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62" name="Oval 61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6" name="Straight Connector 65"/>
              <p:cNvCxnSpPr>
                <a:stCxn id="62" idx="6"/>
                <a:endCxn id="63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70" idx="7"/>
                <a:endCxn id="65" idx="4"/>
              </p:cNvCxnSpPr>
              <p:nvPr/>
            </p:nvCxnSpPr>
            <p:spPr bwMode="auto">
              <a:xfrm flipV="1">
                <a:off x="6582519" y="4689555"/>
                <a:ext cx="336707" cy="7253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64" idx="0"/>
                <a:endCxn id="62" idx="3"/>
              </p:cNvCxnSpPr>
              <p:nvPr/>
            </p:nvCxnSpPr>
            <p:spPr bwMode="auto">
              <a:xfrm flipV="1">
                <a:off x="4643280" y="3675357"/>
                <a:ext cx="403413" cy="7443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69" name="Oval 68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71" name="Straight Connector 70"/>
              <p:cNvCxnSpPr>
                <a:stCxn id="63" idx="5"/>
                <a:endCxn id="65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>
              <a:endCxn id="65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2" name="Group 2"/>
          <p:cNvGrpSpPr>
            <a:grpSpLocks/>
          </p:cNvGrpSpPr>
          <p:nvPr/>
        </p:nvGrpSpPr>
        <p:grpSpPr bwMode="auto">
          <a:xfrm>
            <a:off x="6538181" y="3921130"/>
            <a:ext cx="2560637" cy="2232025"/>
            <a:chOff x="6055939" y="404664"/>
            <a:chExt cx="2561828" cy="2231553"/>
          </a:xfrm>
        </p:grpSpPr>
        <p:grpSp>
          <p:nvGrpSpPr>
            <p:cNvPr id="73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6" name="Oval 75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80" name="Straight Connector 79"/>
              <p:cNvCxnSpPr>
                <a:stCxn id="76" idx="6"/>
                <a:endCxn id="77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78" idx="0"/>
                <a:endCxn id="76" idx="3"/>
              </p:cNvCxnSpPr>
              <p:nvPr/>
            </p:nvCxnSpPr>
            <p:spPr bwMode="auto">
              <a:xfrm flipV="1">
                <a:off x="4643280" y="3675357"/>
                <a:ext cx="403413" cy="7443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83" name="Oval 82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85" name="Straight Connector 84"/>
              <p:cNvCxnSpPr>
                <a:stCxn id="77" idx="5"/>
                <a:endCxn id="79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endCxn id="79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Rectangle 85"/>
              <p:cNvSpPr/>
              <p:nvPr/>
            </p:nvSpPr>
            <p:spPr>
              <a:xfrm>
                <a:off x="1004028" y="6363899"/>
                <a:ext cx="13067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−{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</a:t>
                </a:r>
                <a:endParaRPr lang="lt-LT" dirty="0"/>
              </a:p>
            </p:txBody>
          </p:sp>
        </mc:Choice>
        <mc:Fallback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28" y="6363899"/>
                <a:ext cx="1306768" cy="400110"/>
              </a:xfrm>
              <a:prstGeom prst="rect">
                <a:avLst/>
              </a:prstGeom>
              <a:blipFill>
                <a:blip r:embed="rId2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Rectangle 86"/>
              <p:cNvSpPr/>
              <p:nvPr/>
            </p:nvSpPr>
            <p:spPr>
              <a:xfrm>
                <a:off x="4201500" y="6365359"/>
                <a:ext cx="13036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−{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</a:t>
                </a:r>
                <a:endParaRPr lang="lt-LT" dirty="0"/>
              </a:p>
            </p:txBody>
          </p:sp>
        </mc:Choice>
        <mc:Fallback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500" y="6365359"/>
                <a:ext cx="1303627" cy="400110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/>
              <p:cNvSpPr/>
              <p:nvPr/>
            </p:nvSpPr>
            <p:spPr>
              <a:xfrm>
                <a:off x="7197659" y="6362439"/>
                <a:ext cx="13202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−{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</a:t>
                </a:r>
                <a:endParaRPr lang="lt-LT" dirty="0"/>
              </a:p>
            </p:txBody>
          </p:sp>
        </mc:Choice>
        <mc:Fallback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659" y="6362439"/>
                <a:ext cx="1320298" cy="400110"/>
              </a:xfrm>
              <a:prstGeom prst="rect">
                <a:avLst/>
              </a:prstGeom>
              <a:blipFill>
                <a:blip r:embed="rId4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20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6" grpId="0"/>
      <p:bldP spid="87" grpId="0"/>
      <p:bldP spid="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Skaidumas</a:t>
            </a:r>
            <a:endParaRPr lang="en-US" altLang="en-US" sz="2800" b="1" i="1"/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5992813" y="411163"/>
            <a:ext cx="2560637" cy="2232025"/>
            <a:chOff x="6055939" y="404664"/>
            <a:chExt cx="2561828" cy="2231553"/>
          </a:xfrm>
        </p:grpSpPr>
        <p:grpSp>
          <p:nvGrpSpPr>
            <p:cNvPr id="16409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6" idx="7"/>
                <a:endCxn id="10" idx="4"/>
              </p:cNvCxnSpPr>
              <p:nvPr/>
            </p:nvCxnSpPr>
            <p:spPr bwMode="auto">
              <a:xfrm flipV="1">
                <a:off x="6582519" y="4689555"/>
                <a:ext cx="336707" cy="7253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0"/>
                <a:endCxn id="7" idx="3"/>
              </p:cNvCxnSpPr>
              <p:nvPr/>
            </p:nvCxnSpPr>
            <p:spPr bwMode="auto">
              <a:xfrm flipV="1">
                <a:off x="4643280" y="3675357"/>
                <a:ext cx="403413" cy="7443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93328" y="2500531"/>
            <a:ext cx="29527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Grafo </a:t>
            </a:r>
            <a:r>
              <a:rPr lang="lt-LT" altLang="en-US" sz="2800" b="1" i="1" dirty="0"/>
              <a:t>blokas </a:t>
            </a:r>
            <a:r>
              <a:rPr lang="lt-LT" altLang="en-US" sz="2800" dirty="0"/>
              <a:t> - maksimalus grafo pografis be sujungimo taškų.</a:t>
            </a:r>
            <a:endParaRPr lang="en-US" altLang="en-US" sz="2800" dirty="0"/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267325" y="4173538"/>
            <a:ext cx="2560638" cy="2262187"/>
            <a:chOff x="5266837" y="4173077"/>
            <a:chExt cx="2561829" cy="2263163"/>
          </a:xfrm>
        </p:grpSpPr>
        <p:grpSp>
          <p:nvGrpSpPr>
            <p:cNvPr id="16392" name="Group 25"/>
            <p:cNvGrpSpPr>
              <a:grpSpLocks/>
            </p:cNvGrpSpPr>
            <p:nvPr/>
          </p:nvGrpSpPr>
          <p:grpSpPr bwMode="auto">
            <a:xfrm>
              <a:off x="5266838" y="4173077"/>
              <a:ext cx="2561828" cy="2263163"/>
              <a:chOff x="6055939" y="404664"/>
              <a:chExt cx="2561828" cy="2263163"/>
            </a:xfrm>
          </p:grpSpPr>
          <p:grpSp>
            <p:nvGrpSpPr>
              <p:cNvPr id="16396" name="Group 26"/>
              <p:cNvGrpSpPr>
                <a:grpSpLocks/>
              </p:cNvGrpSpPr>
              <p:nvPr/>
            </p:nvGrpSpPr>
            <p:grpSpPr bwMode="auto">
              <a:xfrm>
                <a:off x="6055939" y="404664"/>
                <a:ext cx="2561828" cy="2263163"/>
                <a:chOff x="4500339" y="3429347"/>
                <a:chExt cx="2561828" cy="2263163"/>
              </a:xfrm>
            </p:grpSpPr>
            <p:sp>
              <p:nvSpPr>
                <p:cNvPr id="30" name="Oval 29"/>
                <p:cNvSpPr/>
                <p:nvPr/>
              </p:nvSpPr>
              <p:spPr bwMode="auto">
                <a:xfrm>
                  <a:off x="5003810" y="3429347"/>
                  <a:ext cx="287471" cy="287461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31" name="Oval 30"/>
                <p:cNvSpPr/>
                <p:nvPr/>
              </p:nvSpPr>
              <p:spPr bwMode="auto">
                <a:xfrm>
                  <a:off x="6336342" y="3429347"/>
                  <a:ext cx="287472" cy="287461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32" name="Oval 31"/>
                <p:cNvSpPr/>
                <p:nvPr/>
              </p:nvSpPr>
              <p:spPr bwMode="auto">
                <a:xfrm>
                  <a:off x="4500338" y="4420374"/>
                  <a:ext cx="287472" cy="287461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33" name="Oval 32"/>
                <p:cNvSpPr/>
                <p:nvPr/>
              </p:nvSpPr>
              <p:spPr bwMode="auto">
                <a:xfrm>
                  <a:off x="6774695" y="4401316"/>
                  <a:ext cx="287472" cy="287461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34" name="Straight Connector 33"/>
                <p:cNvCxnSpPr>
                  <a:stCxn id="30" idx="6"/>
                  <a:endCxn id="31" idx="2"/>
                </p:cNvCxnSpPr>
                <p:nvPr/>
              </p:nvCxnSpPr>
              <p:spPr bwMode="auto">
                <a:xfrm>
                  <a:off x="5291281" y="3572284"/>
                  <a:ext cx="104506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8" idx="0"/>
                  <a:endCxn id="43" idx="4"/>
                </p:cNvCxnSpPr>
                <p:nvPr/>
              </p:nvCxnSpPr>
              <p:spPr bwMode="auto">
                <a:xfrm flipV="1">
                  <a:off x="6395107" y="4853948"/>
                  <a:ext cx="0" cy="5193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stCxn id="32" idx="0"/>
                  <a:endCxn id="40" idx="4"/>
                </p:cNvCxnSpPr>
                <p:nvPr/>
              </p:nvCxnSpPr>
              <p:spPr bwMode="auto">
                <a:xfrm flipH="1" flipV="1">
                  <a:off x="4643279" y="3724749"/>
                  <a:ext cx="0" cy="695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37" name="Oval 36"/>
                <p:cNvSpPr/>
                <p:nvPr/>
              </p:nvSpPr>
              <p:spPr bwMode="auto">
                <a:xfrm>
                  <a:off x="5138810" y="5405049"/>
                  <a:ext cx="287472" cy="287461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e</a:t>
                  </a:r>
                </a:p>
              </p:txBody>
            </p:sp>
            <p:sp>
              <p:nvSpPr>
                <p:cNvPr id="38" name="Oval 37"/>
                <p:cNvSpPr/>
                <p:nvPr/>
              </p:nvSpPr>
              <p:spPr bwMode="auto">
                <a:xfrm>
                  <a:off x="6252165" y="5373285"/>
                  <a:ext cx="287471" cy="287461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f</a:t>
                  </a:r>
                </a:p>
              </p:txBody>
            </p:sp>
            <p:cxnSp>
              <p:nvCxnSpPr>
                <p:cNvPr id="39" name="Straight Connector 38"/>
                <p:cNvCxnSpPr>
                  <a:stCxn id="31" idx="5"/>
                  <a:endCxn id="33" idx="0"/>
                </p:cNvCxnSpPr>
                <p:nvPr/>
              </p:nvCxnSpPr>
              <p:spPr bwMode="auto">
                <a:xfrm>
                  <a:off x="6582519" y="3673927"/>
                  <a:ext cx="336707" cy="72738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37" idx="0"/>
                <a:endCxn id="46" idx="4"/>
              </p:cNvCxnSpPr>
              <p:nvPr/>
            </p:nvCxnSpPr>
            <p:spPr bwMode="auto">
              <a:xfrm flipV="1">
                <a:off x="6838940" y="1938851"/>
                <a:ext cx="0" cy="44151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33" idx="1"/>
              </p:cNvCxnSpPr>
              <p:nvPr/>
            </p:nvCxnSpPr>
            <p:spPr bwMode="auto">
              <a:xfrm>
                <a:off x="6805587" y="669890"/>
                <a:ext cx="1567592" cy="74962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40" name="Oval 39"/>
            <p:cNvSpPr/>
            <p:nvPr/>
          </p:nvSpPr>
          <p:spPr bwMode="auto">
            <a:xfrm>
              <a:off x="5266837" y="4181017"/>
              <a:ext cx="287472" cy="28746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7018664" y="5310217"/>
              <a:ext cx="287471" cy="28746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5905309" y="5419802"/>
              <a:ext cx="287472" cy="28746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79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3" name="Group 17412"/>
          <p:cNvGrpSpPr/>
          <p:nvPr/>
        </p:nvGrpSpPr>
        <p:grpSpPr>
          <a:xfrm>
            <a:off x="395536" y="2708920"/>
            <a:ext cx="3777396" cy="1891540"/>
            <a:chOff x="691784" y="3046472"/>
            <a:chExt cx="3777396" cy="189154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937040" y="3064472"/>
              <a:ext cx="3532140" cy="1873540"/>
              <a:chOff x="6381573" y="717275"/>
              <a:chExt cx="3533784" cy="1873144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6381574" y="717275"/>
                <a:ext cx="3533783" cy="1873144"/>
                <a:chOff x="4825974" y="3741958"/>
                <a:chExt cx="3533783" cy="1873144"/>
              </a:xfrm>
            </p:grpSpPr>
            <p:sp>
              <p:nvSpPr>
                <p:cNvPr id="7" name="Oval 6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r</a:t>
                  </a:r>
                  <a:endParaRPr lang="en-US" dirty="0"/>
                </a:p>
              </p:txBody>
            </p:sp>
            <p:sp>
              <p:nvSpPr>
                <p:cNvPr id="8" name="Oval 7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9" name="Oval 8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10" name="Oval 9"/>
                <p:cNvSpPr/>
                <p:nvPr/>
              </p:nvSpPr>
              <p:spPr bwMode="auto">
                <a:xfrm>
                  <a:off x="8072286" y="3859012"/>
                  <a:ext cx="287471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  <p:cxnSp>
              <p:nvCxnSpPr>
                <p:cNvPr id="11" name="Straight Connector 10"/>
                <p:cNvCxnSpPr>
                  <a:stCxn id="7" idx="5"/>
                  <a:endCxn id="15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7" idx="6"/>
                  <a:endCxn id="8" idx="2"/>
                </p:cNvCxnSpPr>
                <p:nvPr/>
              </p:nvCxnSpPr>
              <p:spPr bwMode="auto">
                <a:xfrm flipV="1">
                  <a:off x="5718722" y="4643273"/>
                  <a:ext cx="1513738" cy="540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>
                  <a:stCxn id="8" idx="6"/>
                  <a:endCxn id="10" idx="3"/>
                </p:cNvCxnSpPr>
                <p:nvPr/>
              </p:nvCxnSpPr>
              <p:spPr bwMode="auto">
                <a:xfrm flipV="1">
                  <a:off x="7519930" y="4105573"/>
                  <a:ext cx="594456" cy="5376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 bwMode="auto">
                <a:xfrm>
                  <a:off x="7637181" y="5317257"/>
                  <a:ext cx="28747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5" name="Oval 14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  <p:cxnSp>
              <p:nvCxnSpPr>
                <p:cNvPr id="16" name="Straight Connector 15"/>
                <p:cNvCxnSpPr>
                  <a:stCxn id="19" idx="7"/>
                  <a:endCxn id="20" idx="3"/>
                </p:cNvCxnSpPr>
                <p:nvPr/>
              </p:nvCxnSpPr>
              <p:spPr bwMode="auto">
                <a:xfrm flipV="1">
                  <a:off x="4825974" y="3970522"/>
                  <a:ext cx="459742" cy="786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" name="Straight Connector 4"/>
              <p:cNvCxnSpPr>
                <a:stCxn id="20" idx="5"/>
                <a:endCxn id="7" idx="0"/>
              </p:cNvCxnSpPr>
              <p:nvPr/>
            </p:nvCxnSpPr>
            <p:spPr bwMode="auto">
              <a:xfrm>
                <a:off x="7044587" y="945839"/>
                <a:ext cx="85998" cy="10700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19" idx="5"/>
                <a:endCxn id="7" idx="2"/>
              </p:cNvCxnSpPr>
              <p:nvPr/>
            </p:nvCxnSpPr>
            <p:spPr bwMode="auto">
              <a:xfrm>
                <a:off x="6381573" y="1936894"/>
                <a:ext cx="605277" cy="222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 bwMode="auto">
            <a:xfrm>
              <a:off x="691784" y="4037737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1354489" y="3046472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>
              <a:stCxn id="15" idx="6"/>
              <a:endCxn id="14" idx="2"/>
            </p:cNvCxnSpPr>
            <p:nvPr/>
          </p:nvCxnSpPr>
          <p:spPr bwMode="auto">
            <a:xfrm flipV="1">
              <a:off x="3078804" y="4783773"/>
              <a:ext cx="668136" cy="10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5" idx="7"/>
              <a:endCxn id="8" idx="3"/>
            </p:cNvCxnSpPr>
            <p:nvPr/>
          </p:nvCxnSpPr>
          <p:spPr bwMode="auto">
            <a:xfrm flipV="1">
              <a:off x="3036726" y="4067566"/>
              <a:ext cx="347764" cy="625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7"/>
              <a:endCxn id="9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9" idx="5"/>
              <a:endCxn id="8" idx="1"/>
            </p:cNvCxnSpPr>
            <p:nvPr/>
          </p:nvCxnSpPr>
          <p:spPr bwMode="auto">
            <a:xfrm>
              <a:off x="2571766" y="3309729"/>
              <a:ext cx="812722" cy="554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5472" y="44624"/>
                <a:ext cx="8685778" cy="1375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,{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lt-LT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72" y="44624"/>
                <a:ext cx="8685778" cy="13750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39330" y="1628800"/>
            <a:ext cx="6912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Pavaizduokime</a:t>
            </a:r>
            <a:r>
              <a:rPr lang="en-US" sz="2800" dirty="0" smtClean="0"/>
              <a:t> </a:t>
            </a:r>
            <a:r>
              <a:rPr lang="lt-LT" sz="2800" dirty="0" smtClean="0"/>
              <a:t>šį grafą: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3" name="Group 17412"/>
          <p:cNvGrpSpPr/>
          <p:nvPr/>
        </p:nvGrpSpPr>
        <p:grpSpPr>
          <a:xfrm>
            <a:off x="395536" y="2708920"/>
            <a:ext cx="3777396" cy="1891540"/>
            <a:chOff x="691784" y="3046472"/>
            <a:chExt cx="3777396" cy="189154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937040" y="3064472"/>
              <a:ext cx="3532140" cy="1873540"/>
              <a:chOff x="6381573" y="717275"/>
              <a:chExt cx="3533784" cy="1873144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6381574" y="717275"/>
                <a:ext cx="3533783" cy="1873144"/>
                <a:chOff x="4825974" y="3741958"/>
                <a:chExt cx="3533783" cy="1873144"/>
              </a:xfrm>
            </p:grpSpPr>
            <p:sp>
              <p:nvSpPr>
                <p:cNvPr id="7" name="Oval 6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r</a:t>
                  </a:r>
                  <a:endParaRPr lang="en-US" dirty="0"/>
                </a:p>
              </p:txBody>
            </p:sp>
            <p:sp>
              <p:nvSpPr>
                <p:cNvPr id="8" name="Oval 7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9" name="Oval 8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10" name="Oval 9"/>
                <p:cNvSpPr/>
                <p:nvPr/>
              </p:nvSpPr>
              <p:spPr bwMode="auto">
                <a:xfrm>
                  <a:off x="8072286" y="3859012"/>
                  <a:ext cx="287471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  <p:cxnSp>
              <p:nvCxnSpPr>
                <p:cNvPr id="11" name="Straight Connector 10"/>
                <p:cNvCxnSpPr>
                  <a:stCxn id="7" idx="5"/>
                  <a:endCxn id="15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7" idx="6"/>
                  <a:endCxn id="8" idx="2"/>
                </p:cNvCxnSpPr>
                <p:nvPr/>
              </p:nvCxnSpPr>
              <p:spPr bwMode="auto">
                <a:xfrm flipV="1">
                  <a:off x="5718722" y="4643273"/>
                  <a:ext cx="1513738" cy="540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>
                  <a:stCxn id="8" idx="6"/>
                  <a:endCxn id="10" idx="3"/>
                </p:cNvCxnSpPr>
                <p:nvPr/>
              </p:nvCxnSpPr>
              <p:spPr bwMode="auto">
                <a:xfrm flipV="1">
                  <a:off x="7519930" y="4105573"/>
                  <a:ext cx="594456" cy="5376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 bwMode="auto">
                <a:xfrm>
                  <a:off x="7637181" y="5317257"/>
                  <a:ext cx="28747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5" name="Oval 14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  <p:cxnSp>
              <p:nvCxnSpPr>
                <p:cNvPr id="16" name="Straight Connector 15"/>
                <p:cNvCxnSpPr>
                  <a:stCxn id="19" idx="7"/>
                  <a:endCxn id="20" idx="3"/>
                </p:cNvCxnSpPr>
                <p:nvPr/>
              </p:nvCxnSpPr>
              <p:spPr bwMode="auto">
                <a:xfrm flipV="1">
                  <a:off x="4825974" y="3970522"/>
                  <a:ext cx="459742" cy="786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" name="Straight Connector 4"/>
              <p:cNvCxnSpPr>
                <a:stCxn id="20" idx="5"/>
                <a:endCxn id="7" idx="0"/>
              </p:cNvCxnSpPr>
              <p:nvPr/>
            </p:nvCxnSpPr>
            <p:spPr bwMode="auto">
              <a:xfrm>
                <a:off x="7044587" y="945839"/>
                <a:ext cx="85998" cy="10700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19" idx="5"/>
                <a:endCxn id="7" idx="2"/>
              </p:cNvCxnSpPr>
              <p:nvPr/>
            </p:nvCxnSpPr>
            <p:spPr bwMode="auto">
              <a:xfrm>
                <a:off x="6381573" y="1936894"/>
                <a:ext cx="605277" cy="222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 bwMode="auto">
            <a:xfrm>
              <a:off x="691784" y="4037737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1354489" y="3046472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>
              <a:stCxn id="15" idx="6"/>
              <a:endCxn id="14" idx="2"/>
            </p:cNvCxnSpPr>
            <p:nvPr/>
          </p:nvCxnSpPr>
          <p:spPr bwMode="auto">
            <a:xfrm flipV="1">
              <a:off x="3078804" y="4783773"/>
              <a:ext cx="668136" cy="10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5" idx="7"/>
              <a:endCxn id="8" idx="3"/>
            </p:cNvCxnSpPr>
            <p:nvPr/>
          </p:nvCxnSpPr>
          <p:spPr bwMode="auto">
            <a:xfrm flipV="1">
              <a:off x="3036726" y="4067566"/>
              <a:ext cx="347764" cy="625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7"/>
              <a:endCxn id="9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9" idx="5"/>
              <a:endCxn id="8" idx="1"/>
            </p:cNvCxnSpPr>
            <p:nvPr/>
          </p:nvCxnSpPr>
          <p:spPr bwMode="auto">
            <a:xfrm>
              <a:off x="2571766" y="3309729"/>
              <a:ext cx="812722" cy="554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156176" y="1893844"/>
            <a:ext cx="2087710" cy="1873540"/>
            <a:chOff x="1542037" y="3064472"/>
            <a:chExt cx="2087710" cy="1873540"/>
          </a:xfrm>
        </p:grpSpPr>
        <p:grpSp>
          <p:nvGrpSpPr>
            <p:cNvPr id="78" name="Group 77"/>
            <p:cNvGrpSpPr>
              <a:grpSpLocks/>
            </p:cNvGrpSpPr>
            <p:nvPr/>
          </p:nvGrpSpPr>
          <p:grpSpPr bwMode="auto">
            <a:xfrm>
              <a:off x="1542037" y="3064472"/>
              <a:ext cx="2087710" cy="1873540"/>
              <a:chOff x="5431250" y="3741958"/>
              <a:chExt cx="2088681" cy="1873144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5431250" y="5040549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r</a:t>
                </a:r>
                <a:endParaRPr lang="en-US" dirty="0"/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7232460" y="4499634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f</a:t>
                </a:r>
                <a:endParaRPr lang="en-US" dirty="0"/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6216089" y="374195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g</a:t>
                </a:r>
                <a:endParaRPr lang="en-US" dirty="0"/>
              </a:p>
            </p:txBody>
          </p:sp>
          <p:cxnSp>
            <p:nvCxnSpPr>
              <p:cNvPr id="85" name="Straight Connector 84"/>
              <p:cNvCxnSpPr>
                <a:stCxn id="81" idx="5"/>
                <a:endCxn id="89" idx="2"/>
              </p:cNvCxnSpPr>
              <p:nvPr/>
            </p:nvCxnSpPr>
            <p:spPr bwMode="auto">
              <a:xfrm>
                <a:off x="5676622" y="5285754"/>
                <a:ext cx="1004640" cy="1857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89" name="Oval 88"/>
              <p:cNvSpPr/>
              <p:nvPr/>
            </p:nvSpPr>
            <p:spPr bwMode="auto">
              <a:xfrm>
                <a:off x="6681263" y="5327825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t</a:t>
                </a:r>
                <a:endParaRPr lang="en-US" dirty="0"/>
              </a:p>
            </p:txBody>
          </p:sp>
        </p:grpSp>
        <p:cxnSp>
          <p:nvCxnSpPr>
            <p:cNvPr id="75" name="Straight Connector 74"/>
            <p:cNvCxnSpPr>
              <a:stCxn id="89" idx="7"/>
              <a:endCxn id="82" idx="3"/>
            </p:cNvCxnSpPr>
            <p:nvPr/>
          </p:nvCxnSpPr>
          <p:spPr bwMode="auto">
            <a:xfrm flipV="1">
              <a:off x="3036726" y="4067566"/>
              <a:ext cx="347764" cy="625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1" idx="7"/>
              <a:endCxn id="83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3" idx="5"/>
              <a:endCxn id="82" idx="1"/>
            </p:cNvCxnSpPr>
            <p:nvPr/>
          </p:nvCxnSpPr>
          <p:spPr bwMode="auto">
            <a:xfrm>
              <a:off x="2571766" y="3309729"/>
              <a:ext cx="812722" cy="554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5981865" y="4464896"/>
            <a:ext cx="2492243" cy="574674"/>
            <a:chOff x="1542035" y="4363333"/>
            <a:chExt cx="2492243" cy="574674"/>
          </a:xfrm>
        </p:grpSpPr>
        <p:grpSp>
          <p:nvGrpSpPr>
            <p:cNvPr id="99" name="Group 98"/>
            <p:cNvGrpSpPr>
              <a:grpSpLocks/>
            </p:cNvGrpSpPr>
            <p:nvPr/>
          </p:nvGrpSpPr>
          <p:grpSpPr bwMode="auto">
            <a:xfrm>
              <a:off x="1542035" y="4363333"/>
              <a:ext cx="2492243" cy="574674"/>
              <a:chOff x="5431250" y="5040549"/>
              <a:chExt cx="2493403" cy="574553"/>
            </a:xfrm>
          </p:grpSpPr>
          <p:sp>
            <p:nvSpPr>
              <p:cNvPr id="102" name="Oval 101"/>
              <p:cNvSpPr/>
              <p:nvPr/>
            </p:nvSpPr>
            <p:spPr bwMode="auto">
              <a:xfrm>
                <a:off x="5431250" y="5040549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r</a:t>
                </a:r>
                <a:endParaRPr lang="en-US" dirty="0"/>
              </a:p>
            </p:txBody>
          </p:sp>
          <p:cxnSp>
            <p:nvCxnSpPr>
              <p:cNvPr id="106" name="Straight Connector 105"/>
              <p:cNvCxnSpPr>
                <a:stCxn id="102" idx="5"/>
                <a:endCxn id="110" idx="2"/>
              </p:cNvCxnSpPr>
              <p:nvPr/>
            </p:nvCxnSpPr>
            <p:spPr bwMode="auto">
              <a:xfrm>
                <a:off x="5676622" y="5285754"/>
                <a:ext cx="1004640" cy="1857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 bwMode="auto">
              <a:xfrm>
                <a:off x="7637181" y="5317257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 bwMode="auto">
              <a:xfrm>
                <a:off x="6681263" y="5327825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t</a:t>
                </a:r>
                <a:endParaRPr lang="en-US" dirty="0"/>
              </a:p>
            </p:txBody>
          </p:sp>
        </p:grpSp>
        <p:cxnSp>
          <p:nvCxnSpPr>
            <p:cNvPr id="95" name="Straight Connector 94"/>
            <p:cNvCxnSpPr>
              <a:stCxn id="110" idx="6"/>
              <a:endCxn id="109" idx="2"/>
            </p:cNvCxnSpPr>
            <p:nvPr/>
          </p:nvCxnSpPr>
          <p:spPr bwMode="auto">
            <a:xfrm flipV="1">
              <a:off x="3078804" y="4783773"/>
              <a:ext cx="668136" cy="10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7414" name="TextBox 17413"/>
          <p:cNvSpPr txBox="1"/>
          <p:nvPr/>
        </p:nvSpPr>
        <p:spPr>
          <a:xfrm>
            <a:off x="480372" y="5211751"/>
            <a:ext cx="84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Turime atsakyti į klausimus:</a:t>
            </a:r>
          </a:p>
          <a:p>
            <a:pPr marL="457200" indent="-457200">
              <a:buAutoNum type="alphaLcParenR"/>
            </a:pPr>
            <a:r>
              <a:rPr lang="lt-LT" sz="2800" dirty="0" smtClean="0"/>
              <a:t>Ar tai visos briaunos, kurios jungia šias viršūnes?</a:t>
            </a:r>
          </a:p>
          <a:p>
            <a:pPr marL="457200" indent="-457200">
              <a:buAutoNum type="alphaLcParenR"/>
            </a:pPr>
            <a:r>
              <a:rPr lang="lt-LT" sz="2800" dirty="0" smtClean="0"/>
              <a:t>Ar yra sujungimo taškų?</a:t>
            </a:r>
            <a:endParaRPr lang="lt-LT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5472" y="44624"/>
                <a:ext cx="8685778" cy="14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800" b="0" dirty="0" smtClean="0">
                    <a:latin typeface="Cambria Math" panose="02040503050406030204" pitchFamily="18" charset="0"/>
                  </a:rPr>
                  <a:t>Kuris grafo </a:t>
                </a:r>
                <a14:m>
                  <m:oMath xmlns:m="http://schemas.openxmlformats.org/officeDocument/2006/math">
                    <m:r>
                      <a:rPr lang="lt-LT" sz="28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lt-LT" sz="2800" b="0" dirty="0" smtClean="0">
                    <a:latin typeface="Cambria Math" panose="02040503050406030204" pitchFamily="18" charset="0"/>
                  </a:rPr>
                  <a:t> pografis yra jo blokas?</a:t>
                </a:r>
                <a:br>
                  <a:rPr lang="lt-LT" sz="2800" b="0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,{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lt-LT" sz="2800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lt-L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=(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,{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72" y="44624"/>
                <a:ext cx="8685778" cy="1493807"/>
              </a:xfrm>
              <a:prstGeom prst="rect">
                <a:avLst/>
              </a:prstGeom>
              <a:blipFill>
                <a:blip r:embed="rId2"/>
                <a:stretch>
                  <a:fillRect l="-1404" t="-408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>
                <a:spLocks noChangeArrowheads="1"/>
              </p:cNvSpPr>
              <p:nvPr/>
            </p:nvSpPr>
            <p:spPr bwMode="auto">
              <a:xfrm>
                <a:off x="395288" y="404813"/>
                <a:ext cx="8424862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800" dirty="0" smtClean="0"/>
                  <a:t>Grafas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en-US" sz="2800" dirty="0" smtClean="0"/>
                  <a:t> yra </a:t>
                </a:r>
                <a:r>
                  <a:rPr lang="en-US" altLang="en-US" sz="2800" dirty="0" err="1"/>
                  <a:t>vadinamas</a:t>
                </a:r>
                <a:r>
                  <a:rPr lang="en-US" altLang="en-US" sz="2800" dirty="0"/>
                  <a:t> </a:t>
                </a:r>
                <a:r>
                  <a:rPr lang="lt-LT" altLang="en-US" sz="2800" dirty="0"/>
                  <a:t>grafo </a:t>
                </a:r>
                <a:r>
                  <a:rPr lang="en-US" altLang="en-US" sz="2800" dirty="0"/>
                  <a:t>G=(V, B) </a:t>
                </a:r>
                <a:r>
                  <a:rPr lang="en-US" altLang="en-US" sz="2800" b="1" i="1" dirty="0" err="1"/>
                  <a:t>pografiu</a:t>
                </a:r>
                <a:r>
                  <a:rPr lang="en-US" altLang="en-US" sz="2800" dirty="0"/>
                  <a:t>, </a:t>
                </a:r>
                <a:r>
                  <a:rPr lang="en-US" altLang="en-US" sz="2800" dirty="0" err="1" smtClean="0"/>
                  <a:t>jei</a:t>
                </a:r>
                <a:r>
                  <a:rPr lang="en-US" alt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lt-LT" altLang="en-US" sz="2800" dirty="0" smtClean="0"/>
                  <a:t> </a:t>
                </a:r>
                <a:endParaRPr lang="en-US" alt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404813"/>
                <a:ext cx="8424862" cy="954107"/>
              </a:xfrm>
              <a:prstGeom prst="rect">
                <a:avLst/>
              </a:prstGeom>
              <a:blipFill>
                <a:blip r:embed="rId2"/>
                <a:stretch>
                  <a:fillRect l="-1520" t="-6369" b="-165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485774" y="1588679"/>
                <a:ext cx="448945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800" dirty="0" smtClean="0"/>
                  <a:t>Rašoma:</a:t>
                </a:r>
                <a:r>
                  <a:rPr lang="en-US" alt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774" y="1588679"/>
                <a:ext cx="4489451" cy="523220"/>
              </a:xfrm>
              <a:prstGeom prst="rect">
                <a:avLst/>
              </a:prstGeom>
              <a:blipFill>
                <a:blip r:embed="rId3"/>
                <a:stretch>
                  <a:fillRect l="-2853" t="-12941" b="-329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25"/>
          <p:cNvGrpSpPr>
            <a:grpSpLocks/>
          </p:cNvGrpSpPr>
          <p:nvPr/>
        </p:nvGrpSpPr>
        <p:grpSpPr bwMode="auto">
          <a:xfrm>
            <a:off x="3097213" y="3068638"/>
            <a:ext cx="2562225" cy="2232025"/>
            <a:chOff x="4500339" y="3429347"/>
            <a:chExt cx="2561828" cy="2231553"/>
          </a:xfrm>
        </p:grpSpPr>
        <p:sp>
          <p:nvSpPr>
            <p:cNvPr id="19" name="Oval 18"/>
            <p:cNvSpPr/>
            <p:nvPr/>
          </p:nvSpPr>
          <p:spPr bwMode="auto">
            <a:xfrm>
              <a:off x="5003498" y="3429347"/>
              <a:ext cx="287293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6336791" y="3429347"/>
              <a:ext cx="287293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500339" y="4419738"/>
              <a:ext cx="287292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6774874" y="4400692"/>
              <a:ext cx="287293" cy="288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23" name="Straight Connector 22"/>
            <p:cNvCxnSpPr>
              <a:stCxn id="19" idx="6"/>
              <a:endCxn id="20" idx="2"/>
            </p:cNvCxnSpPr>
            <p:nvPr/>
          </p:nvCxnSpPr>
          <p:spPr bwMode="auto">
            <a:xfrm>
              <a:off x="5290792" y="3573778"/>
              <a:ext cx="104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22" idx="2"/>
            </p:cNvCxnSpPr>
            <p:nvPr/>
          </p:nvCxnSpPr>
          <p:spPr bwMode="auto">
            <a:xfrm flipV="1">
              <a:off x="4781282" y="4545123"/>
              <a:ext cx="1993591" cy="39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7" idx="7"/>
              <a:endCxn id="22" idx="3"/>
            </p:cNvCxnSpPr>
            <p:nvPr/>
          </p:nvCxnSpPr>
          <p:spPr bwMode="auto">
            <a:xfrm flipV="1">
              <a:off x="5249523" y="4646702"/>
              <a:ext cx="1566619" cy="7681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1" idx="7"/>
              <a:endCxn id="20" idx="3"/>
            </p:cNvCxnSpPr>
            <p:nvPr/>
          </p:nvCxnSpPr>
          <p:spPr bwMode="auto">
            <a:xfrm flipV="1">
              <a:off x="4746363" y="3675357"/>
              <a:ext cx="1631697" cy="785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 bwMode="auto">
            <a:xfrm>
              <a:off x="5003498" y="5373623"/>
              <a:ext cx="287293" cy="28727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336791" y="5373623"/>
              <a:ext cx="287293" cy="28727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f</a:t>
              </a:r>
            </a:p>
          </p:txBody>
        </p:sp>
        <p:cxnSp>
          <p:nvCxnSpPr>
            <p:cNvPr id="29" name="Straight Connector 28"/>
            <p:cNvCxnSpPr>
              <a:stCxn id="20" idx="5"/>
              <a:endCxn id="22" idx="0"/>
            </p:cNvCxnSpPr>
            <p:nvPr/>
          </p:nvCxnSpPr>
          <p:spPr bwMode="auto">
            <a:xfrm>
              <a:off x="6581229" y="3675357"/>
              <a:ext cx="336498" cy="725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9375" y="3068638"/>
            <a:ext cx="2562225" cy="2232025"/>
            <a:chOff x="857647" y="3140968"/>
            <a:chExt cx="2562225" cy="2232025"/>
          </a:xfrm>
        </p:grpSpPr>
        <p:grpSp>
          <p:nvGrpSpPr>
            <p:cNvPr id="3099" name="Group 25"/>
            <p:cNvGrpSpPr>
              <a:grpSpLocks/>
            </p:cNvGrpSpPr>
            <p:nvPr/>
          </p:nvGrpSpPr>
          <p:grpSpPr bwMode="auto">
            <a:xfrm>
              <a:off x="857647" y="3140968"/>
              <a:ext cx="2562225" cy="2232025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499" y="3429347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792" y="3429347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875" y="4400692"/>
                <a:ext cx="287292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0792" y="3573778"/>
                <a:ext cx="104600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10" idx="2"/>
              </p:cNvCxnSpPr>
              <p:nvPr/>
            </p:nvCxnSpPr>
            <p:spPr bwMode="auto">
              <a:xfrm flipV="1">
                <a:off x="4781283" y="4545123"/>
                <a:ext cx="1993591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5" idx="7"/>
                <a:endCxn id="10" idx="3"/>
              </p:cNvCxnSpPr>
              <p:nvPr/>
            </p:nvCxnSpPr>
            <p:spPr bwMode="auto">
              <a:xfrm flipV="1">
                <a:off x="5249523" y="4646702"/>
                <a:ext cx="1566620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7"/>
                <a:endCxn id="8" idx="3"/>
              </p:cNvCxnSpPr>
              <p:nvPr/>
            </p:nvCxnSpPr>
            <p:spPr bwMode="auto">
              <a:xfrm flipV="1">
                <a:off x="4746364" y="3675357"/>
                <a:ext cx="16316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499" y="5373623"/>
                <a:ext cx="28729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792" y="5373623"/>
                <a:ext cx="28729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1230" y="3675357"/>
                <a:ext cx="336498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>
              <a:stCxn id="16" idx="0"/>
            </p:cNvCxnSpPr>
            <p:nvPr/>
          </p:nvCxnSpPr>
          <p:spPr bwMode="auto">
            <a:xfrm flipV="1">
              <a:off x="2837260" y="4409380"/>
              <a:ext cx="447675" cy="6762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7" idx="4"/>
              <a:endCxn id="16" idx="1"/>
            </p:cNvCxnSpPr>
            <p:nvPr/>
          </p:nvCxnSpPr>
          <p:spPr bwMode="auto">
            <a:xfrm>
              <a:off x="1503760" y="3428305"/>
              <a:ext cx="1233487" cy="17002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6296025" y="3068638"/>
            <a:ext cx="2562225" cy="2232025"/>
            <a:chOff x="857647" y="3140968"/>
            <a:chExt cx="2562225" cy="2232025"/>
          </a:xfrm>
        </p:grpSpPr>
        <p:grpSp>
          <p:nvGrpSpPr>
            <p:cNvPr id="3087" name="Group 25"/>
            <p:cNvGrpSpPr>
              <a:grpSpLocks/>
            </p:cNvGrpSpPr>
            <p:nvPr/>
          </p:nvGrpSpPr>
          <p:grpSpPr bwMode="auto">
            <a:xfrm>
              <a:off x="857647" y="3140968"/>
              <a:ext cx="2562225" cy="2232025"/>
              <a:chOff x="4500339" y="3429347"/>
              <a:chExt cx="2561828" cy="2231553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5003499" y="3429347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>
                <a:off x="6336792" y="3429347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4500339" y="4419738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6774875" y="4400692"/>
                <a:ext cx="287292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>
                <a:stCxn id="40" idx="6"/>
                <a:endCxn id="43" idx="1"/>
              </p:cNvCxnSpPr>
              <p:nvPr/>
            </p:nvCxnSpPr>
            <p:spPr bwMode="auto">
              <a:xfrm>
                <a:off x="5290792" y="3573778"/>
                <a:ext cx="1526938" cy="8697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48" idx="7"/>
                <a:endCxn id="43" idx="3"/>
              </p:cNvCxnSpPr>
              <p:nvPr/>
            </p:nvCxnSpPr>
            <p:spPr bwMode="auto">
              <a:xfrm flipV="1">
                <a:off x="5249523" y="4646702"/>
                <a:ext cx="1566620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 bwMode="auto">
              <a:xfrm>
                <a:off x="5003499" y="5373623"/>
                <a:ext cx="28729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6336792" y="5373623"/>
                <a:ext cx="28729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50" name="Straight Connector 49"/>
              <p:cNvCxnSpPr>
                <a:stCxn id="41" idx="5"/>
                <a:endCxn id="43" idx="0"/>
              </p:cNvCxnSpPr>
              <p:nvPr/>
            </p:nvCxnSpPr>
            <p:spPr bwMode="auto">
              <a:xfrm>
                <a:off x="6581230" y="3675357"/>
                <a:ext cx="336498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>
              <a:stCxn id="49" idx="0"/>
            </p:cNvCxnSpPr>
            <p:nvPr/>
          </p:nvCxnSpPr>
          <p:spPr bwMode="auto">
            <a:xfrm flipV="1">
              <a:off x="2837260" y="4409380"/>
              <a:ext cx="447675" cy="6762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40" idx="4"/>
              <a:endCxn id="49" idx="1"/>
            </p:cNvCxnSpPr>
            <p:nvPr/>
          </p:nvCxnSpPr>
          <p:spPr bwMode="auto">
            <a:xfrm>
              <a:off x="1503760" y="3428305"/>
              <a:ext cx="1233487" cy="17002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81050" y="5661025"/>
            <a:ext cx="1477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</a:t>
            </a:r>
            <a:endParaRPr lang="en-US" altLang="en-US" sz="2000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698875" y="5661025"/>
            <a:ext cx="1476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T</a:t>
            </a:r>
            <a:endParaRPr lang="en-US" altLang="en-US" sz="200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918325" y="5661025"/>
            <a:ext cx="1477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S</a:t>
            </a:r>
            <a:endParaRPr lang="en-US" altLang="en-US" sz="2000"/>
          </a:p>
        </p:txBody>
      </p:sp>
      <p:sp>
        <p:nvSpPr>
          <p:cNvPr id="55" name="Rectangle 5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70272" y="6079492"/>
            <a:ext cx="914738" cy="4001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6" name="Rectangle 5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44950" y="6061358"/>
            <a:ext cx="914738" cy="40011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6663" y="2242206"/>
            <a:ext cx="46255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sz="2800" dirty="0"/>
              <a:t>Raskite grafo G </a:t>
            </a:r>
            <a:r>
              <a:rPr lang="lt-LT" sz="2800" dirty="0" err="1"/>
              <a:t>pografius</a:t>
            </a:r>
            <a:r>
              <a:rPr lang="lt-LT" sz="2800" dirty="0"/>
              <a:t>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2" grpId="0"/>
      <p:bldP spid="53" grpId="0"/>
      <p:bldP spid="5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3" name="Group 17412"/>
          <p:cNvGrpSpPr/>
          <p:nvPr/>
        </p:nvGrpSpPr>
        <p:grpSpPr>
          <a:xfrm>
            <a:off x="177685" y="213678"/>
            <a:ext cx="3777396" cy="1891540"/>
            <a:chOff x="691784" y="3046472"/>
            <a:chExt cx="3777396" cy="189154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937040" y="3064472"/>
              <a:ext cx="3532140" cy="1873540"/>
              <a:chOff x="6381573" y="717275"/>
              <a:chExt cx="3533784" cy="1873144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6381574" y="717275"/>
                <a:ext cx="3533783" cy="1873144"/>
                <a:chOff x="4825974" y="3741958"/>
                <a:chExt cx="3533783" cy="1873144"/>
              </a:xfrm>
            </p:grpSpPr>
            <p:sp>
              <p:nvSpPr>
                <p:cNvPr id="7" name="Oval 6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r</a:t>
                  </a:r>
                  <a:endParaRPr lang="en-US" dirty="0"/>
                </a:p>
              </p:txBody>
            </p:sp>
            <p:sp>
              <p:nvSpPr>
                <p:cNvPr id="8" name="Oval 7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9" name="Oval 8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10" name="Oval 9"/>
                <p:cNvSpPr/>
                <p:nvPr/>
              </p:nvSpPr>
              <p:spPr bwMode="auto">
                <a:xfrm>
                  <a:off x="8072286" y="3859012"/>
                  <a:ext cx="287471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  <p:cxnSp>
              <p:nvCxnSpPr>
                <p:cNvPr id="11" name="Straight Connector 10"/>
                <p:cNvCxnSpPr>
                  <a:stCxn id="7" idx="5"/>
                  <a:endCxn id="15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7" idx="6"/>
                  <a:endCxn id="8" idx="2"/>
                </p:cNvCxnSpPr>
                <p:nvPr/>
              </p:nvCxnSpPr>
              <p:spPr bwMode="auto">
                <a:xfrm flipV="1">
                  <a:off x="5718722" y="4643273"/>
                  <a:ext cx="1513738" cy="540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>
                  <a:stCxn id="8" idx="6"/>
                  <a:endCxn id="10" idx="3"/>
                </p:cNvCxnSpPr>
                <p:nvPr/>
              </p:nvCxnSpPr>
              <p:spPr bwMode="auto">
                <a:xfrm flipV="1">
                  <a:off x="7519930" y="4105573"/>
                  <a:ext cx="594456" cy="5376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 bwMode="auto">
                <a:xfrm>
                  <a:off x="7637181" y="5317257"/>
                  <a:ext cx="28747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5" name="Oval 14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  <p:cxnSp>
              <p:nvCxnSpPr>
                <p:cNvPr id="16" name="Straight Connector 15"/>
                <p:cNvCxnSpPr>
                  <a:stCxn id="19" idx="7"/>
                  <a:endCxn id="20" idx="3"/>
                </p:cNvCxnSpPr>
                <p:nvPr/>
              </p:nvCxnSpPr>
              <p:spPr bwMode="auto">
                <a:xfrm flipV="1">
                  <a:off x="4825974" y="3970522"/>
                  <a:ext cx="459742" cy="786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" name="Straight Connector 4"/>
              <p:cNvCxnSpPr>
                <a:stCxn id="20" idx="5"/>
                <a:endCxn id="7" idx="0"/>
              </p:cNvCxnSpPr>
              <p:nvPr/>
            </p:nvCxnSpPr>
            <p:spPr bwMode="auto">
              <a:xfrm>
                <a:off x="7044587" y="945839"/>
                <a:ext cx="85998" cy="10700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19" idx="5"/>
                <a:endCxn id="7" idx="2"/>
              </p:cNvCxnSpPr>
              <p:nvPr/>
            </p:nvCxnSpPr>
            <p:spPr bwMode="auto">
              <a:xfrm>
                <a:off x="6381573" y="1936894"/>
                <a:ext cx="605277" cy="222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 bwMode="auto">
            <a:xfrm>
              <a:off x="691784" y="4037737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1354489" y="3046472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>
              <a:stCxn id="15" idx="6"/>
              <a:endCxn id="14" idx="2"/>
            </p:cNvCxnSpPr>
            <p:nvPr/>
          </p:nvCxnSpPr>
          <p:spPr bwMode="auto">
            <a:xfrm flipV="1">
              <a:off x="3078804" y="4783773"/>
              <a:ext cx="668136" cy="10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5" idx="7"/>
              <a:endCxn id="8" idx="3"/>
            </p:cNvCxnSpPr>
            <p:nvPr/>
          </p:nvCxnSpPr>
          <p:spPr bwMode="auto">
            <a:xfrm flipV="1">
              <a:off x="3036726" y="4067566"/>
              <a:ext cx="347764" cy="625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7"/>
              <a:endCxn id="9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9" idx="5"/>
              <a:endCxn id="8" idx="1"/>
            </p:cNvCxnSpPr>
            <p:nvPr/>
          </p:nvCxnSpPr>
          <p:spPr bwMode="auto">
            <a:xfrm>
              <a:off x="2571766" y="3309729"/>
              <a:ext cx="812722" cy="554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7414" name="TextBox 17413"/>
          <p:cNvSpPr txBox="1"/>
          <p:nvPr/>
        </p:nvSpPr>
        <p:spPr>
          <a:xfrm>
            <a:off x="189156" y="2255250"/>
            <a:ext cx="4475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Pažymime sujungimo taškus</a:t>
            </a:r>
            <a:endParaRPr lang="lt-LT" sz="28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67380" y="2782868"/>
            <a:ext cx="3777396" cy="1891540"/>
            <a:chOff x="691784" y="3046472"/>
            <a:chExt cx="3777396" cy="1891540"/>
          </a:xfrm>
        </p:grpSpPr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937040" y="3064472"/>
              <a:ext cx="3532140" cy="1873540"/>
              <a:chOff x="6381573" y="717275"/>
              <a:chExt cx="3533784" cy="1873144"/>
            </a:xfrm>
          </p:grpSpPr>
          <p:grpSp>
            <p:nvGrpSpPr>
              <p:cNvPr id="50" name="Group 49"/>
              <p:cNvGrpSpPr>
                <a:grpSpLocks/>
              </p:cNvGrpSpPr>
              <p:nvPr/>
            </p:nvGrpSpPr>
            <p:grpSpPr bwMode="auto">
              <a:xfrm>
                <a:off x="6381574" y="717275"/>
                <a:ext cx="3533783" cy="1873144"/>
                <a:chOff x="4825974" y="3741958"/>
                <a:chExt cx="3533783" cy="1873144"/>
              </a:xfrm>
            </p:grpSpPr>
            <p:sp>
              <p:nvSpPr>
                <p:cNvPr id="53" name="Oval 52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r</a:t>
                  </a:r>
                  <a:endParaRPr lang="en-US" dirty="0"/>
                </a:p>
              </p:txBody>
            </p:sp>
            <p:sp>
              <p:nvSpPr>
                <p:cNvPr id="54" name="Oval 53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55" name="Oval 54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56" name="Oval 55"/>
                <p:cNvSpPr/>
                <p:nvPr/>
              </p:nvSpPr>
              <p:spPr bwMode="auto">
                <a:xfrm>
                  <a:off x="8072286" y="3859012"/>
                  <a:ext cx="287471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  <p:cxnSp>
              <p:nvCxnSpPr>
                <p:cNvPr id="57" name="Straight Connector 56"/>
                <p:cNvCxnSpPr>
                  <a:stCxn id="53" idx="5"/>
                  <a:endCxn id="61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3" idx="6"/>
                  <a:endCxn id="54" idx="2"/>
                </p:cNvCxnSpPr>
                <p:nvPr/>
              </p:nvCxnSpPr>
              <p:spPr bwMode="auto">
                <a:xfrm flipV="1">
                  <a:off x="5718722" y="4643273"/>
                  <a:ext cx="1513738" cy="540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stCxn id="54" idx="6"/>
                  <a:endCxn id="56" idx="3"/>
                </p:cNvCxnSpPr>
                <p:nvPr/>
              </p:nvCxnSpPr>
              <p:spPr bwMode="auto">
                <a:xfrm flipV="1">
                  <a:off x="7519930" y="4105573"/>
                  <a:ext cx="594456" cy="5376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60" name="Oval 59"/>
                <p:cNvSpPr/>
                <p:nvPr/>
              </p:nvSpPr>
              <p:spPr bwMode="auto">
                <a:xfrm>
                  <a:off x="7637181" y="5317257"/>
                  <a:ext cx="28747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61" name="Oval 60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  <p:cxnSp>
              <p:nvCxnSpPr>
                <p:cNvPr id="62" name="Straight Connector 61"/>
                <p:cNvCxnSpPr>
                  <a:stCxn id="44" idx="7"/>
                  <a:endCxn id="45" idx="3"/>
                </p:cNvCxnSpPr>
                <p:nvPr/>
              </p:nvCxnSpPr>
              <p:spPr bwMode="auto">
                <a:xfrm flipV="1">
                  <a:off x="4825974" y="3970522"/>
                  <a:ext cx="459742" cy="786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>
                <a:stCxn id="45" idx="5"/>
                <a:endCxn id="53" idx="0"/>
              </p:cNvCxnSpPr>
              <p:nvPr/>
            </p:nvCxnSpPr>
            <p:spPr bwMode="auto">
              <a:xfrm>
                <a:off x="7044587" y="945839"/>
                <a:ext cx="85998" cy="10700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4" idx="5"/>
                <a:endCxn id="53" idx="2"/>
              </p:cNvCxnSpPr>
              <p:nvPr/>
            </p:nvCxnSpPr>
            <p:spPr bwMode="auto">
              <a:xfrm>
                <a:off x="6381573" y="1936894"/>
                <a:ext cx="605277" cy="222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44" name="Oval 43"/>
            <p:cNvSpPr/>
            <p:nvPr/>
          </p:nvSpPr>
          <p:spPr bwMode="auto">
            <a:xfrm>
              <a:off x="691784" y="4037737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1354489" y="3046472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stCxn id="61" idx="6"/>
              <a:endCxn id="60" idx="2"/>
            </p:cNvCxnSpPr>
            <p:nvPr/>
          </p:nvCxnSpPr>
          <p:spPr bwMode="auto">
            <a:xfrm flipV="1">
              <a:off x="3078804" y="4783773"/>
              <a:ext cx="668136" cy="10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61" idx="7"/>
              <a:endCxn id="54" idx="3"/>
            </p:cNvCxnSpPr>
            <p:nvPr/>
          </p:nvCxnSpPr>
          <p:spPr bwMode="auto">
            <a:xfrm flipV="1">
              <a:off x="3036726" y="4067566"/>
              <a:ext cx="347764" cy="625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53" idx="7"/>
              <a:endCxn id="55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5" idx="5"/>
              <a:endCxn id="54" idx="1"/>
            </p:cNvCxnSpPr>
            <p:nvPr/>
          </p:nvCxnSpPr>
          <p:spPr bwMode="auto">
            <a:xfrm>
              <a:off x="2571766" y="3309729"/>
              <a:ext cx="812722" cy="554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3772057" y="1063107"/>
            <a:ext cx="5053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„Kerpame“ per sujungimo tašką r</a:t>
            </a:r>
            <a:endParaRPr lang="lt-LT" sz="28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4867503" y="1677348"/>
            <a:ext cx="1137592" cy="1604202"/>
            <a:chOff x="691784" y="3046472"/>
            <a:chExt cx="1137592" cy="1604202"/>
          </a:xfrm>
        </p:grpSpPr>
        <p:grpSp>
          <p:nvGrpSpPr>
            <p:cNvPr id="65" name="Group 64"/>
            <p:cNvGrpSpPr>
              <a:grpSpLocks/>
            </p:cNvGrpSpPr>
            <p:nvPr/>
          </p:nvGrpSpPr>
          <p:grpSpPr bwMode="auto">
            <a:xfrm>
              <a:off x="937042" y="3293084"/>
              <a:ext cx="892334" cy="1357590"/>
              <a:chOff x="6381573" y="945839"/>
              <a:chExt cx="892749" cy="1357303"/>
            </a:xfrm>
          </p:grpSpPr>
          <p:grpSp>
            <p:nvGrpSpPr>
              <p:cNvPr id="73" name="Group 72"/>
              <p:cNvGrpSpPr>
                <a:grpSpLocks/>
              </p:cNvGrpSpPr>
              <p:nvPr/>
            </p:nvGrpSpPr>
            <p:grpSpPr bwMode="auto">
              <a:xfrm>
                <a:off x="6381574" y="945839"/>
                <a:ext cx="892748" cy="1357303"/>
                <a:chOff x="4825974" y="3970522"/>
                <a:chExt cx="892748" cy="1357303"/>
              </a:xfrm>
            </p:grpSpPr>
            <p:sp>
              <p:nvSpPr>
                <p:cNvPr id="80" name="Oval 79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r</a:t>
                  </a:r>
                  <a:endParaRPr lang="en-US" dirty="0"/>
                </a:p>
              </p:txBody>
            </p:sp>
            <p:cxnSp>
              <p:nvCxnSpPr>
                <p:cNvPr id="96" name="Straight Connector 95"/>
                <p:cNvCxnSpPr>
                  <a:stCxn id="66" idx="7"/>
                  <a:endCxn id="67" idx="3"/>
                </p:cNvCxnSpPr>
                <p:nvPr/>
              </p:nvCxnSpPr>
              <p:spPr bwMode="auto">
                <a:xfrm flipV="1">
                  <a:off x="4825974" y="3970522"/>
                  <a:ext cx="459742" cy="786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Connector 73"/>
              <p:cNvCxnSpPr>
                <a:stCxn id="67" idx="5"/>
                <a:endCxn id="80" idx="0"/>
              </p:cNvCxnSpPr>
              <p:nvPr/>
            </p:nvCxnSpPr>
            <p:spPr bwMode="auto">
              <a:xfrm>
                <a:off x="7044587" y="945839"/>
                <a:ext cx="85998" cy="10700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66" idx="5"/>
                <a:endCxn id="80" idx="2"/>
              </p:cNvCxnSpPr>
              <p:nvPr/>
            </p:nvCxnSpPr>
            <p:spPr bwMode="auto">
              <a:xfrm>
                <a:off x="6381573" y="1936894"/>
                <a:ext cx="605277" cy="222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6" name="Oval 65"/>
            <p:cNvSpPr/>
            <p:nvPr/>
          </p:nvSpPr>
          <p:spPr bwMode="auto">
            <a:xfrm>
              <a:off x="691784" y="4037737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354489" y="3046472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115973" y="1680892"/>
            <a:ext cx="2927145" cy="1873540"/>
            <a:chOff x="1542036" y="3064472"/>
            <a:chExt cx="2927145" cy="1873540"/>
          </a:xfrm>
        </p:grpSpPr>
        <p:grpSp>
          <p:nvGrpSpPr>
            <p:cNvPr id="108" name="Group 107"/>
            <p:cNvGrpSpPr>
              <a:grpSpLocks/>
            </p:cNvGrpSpPr>
            <p:nvPr/>
          </p:nvGrpSpPr>
          <p:grpSpPr bwMode="auto">
            <a:xfrm>
              <a:off x="1542036" y="3064472"/>
              <a:ext cx="2927145" cy="1873540"/>
              <a:chOff x="5431250" y="3741958"/>
              <a:chExt cx="2928507" cy="1873144"/>
            </a:xfrm>
          </p:grpSpPr>
          <p:sp>
            <p:nvSpPr>
              <p:cNvPr id="113" name="Oval 112"/>
              <p:cNvSpPr/>
              <p:nvPr/>
            </p:nvSpPr>
            <p:spPr bwMode="auto">
              <a:xfrm>
                <a:off x="5431250" y="5040549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r</a:t>
                </a:r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 bwMode="auto">
              <a:xfrm>
                <a:off x="7232460" y="4499634"/>
                <a:ext cx="287471" cy="28727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f</a:t>
                </a:r>
                <a:endParaRPr lang="en-US" dirty="0"/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>
                <a:off x="6216089" y="374195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>
                <a:off x="8072286" y="385901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y</a:t>
                </a:r>
                <a:endParaRPr lang="en-US" dirty="0"/>
              </a:p>
            </p:txBody>
          </p:sp>
          <p:cxnSp>
            <p:nvCxnSpPr>
              <p:cNvPr id="117" name="Straight Connector 116"/>
              <p:cNvCxnSpPr>
                <a:stCxn id="113" idx="5"/>
                <a:endCxn id="121" idx="2"/>
              </p:cNvCxnSpPr>
              <p:nvPr/>
            </p:nvCxnSpPr>
            <p:spPr bwMode="auto">
              <a:xfrm>
                <a:off x="5676622" y="5285754"/>
                <a:ext cx="1004640" cy="1857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113" idx="6"/>
                <a:endCxn id="114" idx="2"/>
              </p:cNvCxnSpPr>
              <p:nvPr/>
            </p:nvCxnSpPr>
            <p:spPr bwMode="auto">
              <a:xfrm flipV="1">
                <a:off x="5718722" y="4643273"/>
                <a:ext cx="1513738" cy="54091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>
                <a:stCxn id="114" idx="6"/>
                <a:endCxn id="116" idx="3"/>
              </p:cNvCxnSpPr>
              <p:nvPr/>
            </p:nvCxnSpPr>
            <p:spPr bwMode="auto">
              <a:xfrm flipV="1">
                <a:off x="7519930" y="4105573"/>
                <a:ext cx="594456" cy="5376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20" name="Oval 119"/>
              <p:cNvSpPr/>
              <p:nvPr/>
            </p:nvSpPr>
            <p:spPr bwMode="auto">
              <a:xfrm>
                <a:off x="7637181" y="5317257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6681263" y="5327825"/>
                <a:ext cx="287471" cy="2872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t</a:t>
                </a:r>
                <a:endParaRPr lang="en-US" dirty="0"/>
              </a:p>
            </p:txBody>
          </p:sp>
        </p:grpSp>
        <p:cxnSp>
          <p:nvCxnSpPr>
            <p:cNvPr id="103" name="Straight Connector 102"/>
            <p:cNvCxnSpPr>
              <a:stCxn id="121" idx="6"/>
              <a:endCxn id="120" idx="2"/>
            </p:cNvCxnSpPr>
            <p:nvPr/>
          </p:nvCxnSpPr>
          <p:spPr bwMode="auto">
            <a:xfrm flipV="1">
              <a:off x="3078804" y="4783773"/>
              <a:ext cx="668136" cy="10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21" idx="7"/>
              <a:endCxn id="114" idx="3"/>
            </p:cNvCxnSpPr>
            <p:nvPr/>
          </p:nvCxnSpPr>
          <p:spPr bwMode="auto">
            <a:xfrm flipV="1">
              <a:off x="3036726" y="4067566"/>
              <a:ext cx="347764" cy="625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13" idx="7"/>
              <a:endCxn id="115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5" idx="5"/>
              <a:endCxn id="114" idx="1"/>
            </p:cNvCxnSpPr>
            <p:nvPr/>
          </p:nvCxnSpPr>
          <p:spPr bwMode="auto">
            <a:xfrm>
              <a:off x="2571766" y="3309729"/>
              <a:ext cx="812722" cy="554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23" name="TextBox 122"/>
          <p:cNvSpPr txBox="1"/>
          <p:nvPr/>
        </p:nvSpPr>
        <p:spPr>
          <a:xfrm>
            <a:off x="3893177" y="3763246"/>
            <a:ext cx="5065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„Kerpame“ per sujungimo tašką f</a:t>
            </a:r>
            <a:endParaRPr lang="lt-LT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801111" y="4353216"/>
            <a:ext cx="4269454" cy="1873540"/>
            <a:chOff x="4742895" y="3387510"/>
            <a:chExt cx="4269454" cy="1873540"/>
          </a:xfrm>
        </p:grpSpPr>
        <p:grpSp>
          <p:nvGrpSpPr>
            <p:cNvPr id="124" name="Group 123"/>
            <p:cNvGrpSpPr/>
            <p:nvPr/>
          </p:nvGrpSpPr>
          <p:grpSpPr>
            <a:xfrm>
              <a:off x="4742895" y="3410432"/>
              <a:ext cx="1137592" cy="1604202"/>
              <a:chOff x="691784" y="3046472"/>
              <a:chExt cx="1137592" cy="1604202"/>
            </a:xfrm>
          </p:grpSpPr>
          <p:grpSp>
            <p:nvGrpSpPr>
              <p:cNvPr id="125" name="Group 124"/>
              <p:cNvGrpSpPr>
                <a:grpSpLocks/>
              </p:cNvGrpSpPr>
              <p:nvPr/>
            </p:nvGrpSpPr>
            <p:grpSpPr bwMode="auto">
              <a:xfrm>
                <a:off x="937042" y="3293084"/>
                <a:ext cx="892334" cy="1357590"/>
                <a:chOff x="6381573" y="945839"/>
                <a:chExt cx="892749" cy="1357303"/>
              </a:xfrm>
            </p:grpSpPr>
            <p:grpSp>
              <p:nvGrpSpPr>
                <p:cNvPr id="128" name="Group 127"/>
                <p:cNvGrpSpPr>
                  <a:grpSpLocks/>
                </p:cNvGrpSpPr>
                <p:nvPr/>
              </p:nvGrpSpPr>
              <p:grpSpPr bwMode="auto">
                <a:xfrm>
                  <a:off x="6381574" y="945839"/>
                  <a:ext cx="892748" cy="1357303"/>
                  <a:chOff x="4825974" y="3970522"/>
                  <a:chExt cx="892748" cy="1357303"/>
                </a:xfrm>
              </p:grpSpPr>
              <p:sp>
                <p:nvSpPr>
                  <p:cNvPr id="131" name="Oval 130"/>
                  <p:cNvSpPr/>
                  <p:nvPr/>
                </p:nvSpPr>
                <p:spPr bwMode="auto">
                  <a:xfrm>
                    <a:off x="5431250" y="5040549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r</a:t>
                    </a:r>
                    <a:endParaRPr lang="en-US" dirty="0"/>
                  </a:p>
                </p:txBody>
              </p:sp>
              <p:cxnSp>
                <p:nvCxnSpPr>
                  <p:cNvPr id="132" name="Straight Connector 131"/>
                  <p:cNvCxnSpPr>
                    <a:stCxn id="126" idx="7"/>
                    <a:endCxn id="127" idx="3"/>
                  </p:cNvCxnSpPr>
                  <p:nvPr/>
                </p:nvCxnSpPr>
                <p:spPr bwMode="auto">
                  <a:xfrm flipV="1">
                    <a:off x="4825974" y="3970522"/>
                    <a:ext cx="459742" cy="7867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9" name="Straight Connector 128"/>
                <p:cNvCxnSpPr>
                  <a:stCxn id="127" idx="5"/>
                  <a:endCxn id="131" idx="0"/>
                </p:cNvCxnSpPr>
                <p:nvPr/>
              </p:nvCxnSpPr>
              <p:spPr bwMode="auto">
                <a:xfrm>
                  <a:off x="7044587" y="945839"/>
                  <a:ext cx="85998" cy="107002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stCxn id="126" idx="5"/>
                  <a:endCxn id="131" idx="2"/>
                </p:cNvCxnSpPr>
                <p:nvPr/>
              </p:nvCxnSpPr>
              <p:spPr bwMode="auto">
                <a:xfrm>
                  <a:off x="6381573" y="1936894"/>
                  <a:ext cx="605277" cy="2226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6" name="Oval 125"/>
              <p:cNvSpPr/>
              <p:nvPr/>
            </p:nvSpPr>
            <p:spPr bwMode="auto">
              <a:xfrm>
                <a:off x="691784" y="4037737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w</a:t>
                </a:r>
                <a:endParaRPr lang="en-US" dirty="0"/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x</a:t>
                </a:r>
                <a:endParaRPr lang="en-US" dirty="0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6085204" y="3387510"/>
              <a:ext cx="2927145" cy="1873540"/>
              <a:chOff x="1542036" y="3064472"/>
              <a:chExt cx="2927145" cy="1873540"/>
            </a:xfrm>
          </p:grpSpPr>
          <p:grpSp>
            <p:nvGrpSpPr>
              <p:cNvPr id="134" name="Group 133"/>
              <p:cNvGrpSpPr>
                <a:grpSpLocks/>
              </p:cNvGrpSpPr>
              <p:nvPr/>
            </p:nvGrpSpPr>
            <p:grpSpPr bwMode="auto">
              <a:xfrm>
                <a:off x="1542036" y="3064472"/>
                <a:ext cx="2927145" cy="1873540"/>
                <a:chOff x="5431250" y="3741958"/>
                <a:chExt cx="2928507" cy="1873144"/>
              </a:xfrm>
            </p:grpSpPr>
            <p:sp>
              <p:nvSpPr>
                <p:cNvPr id="139" name="Oval 138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r</a:t>
                  </a:r>
                  <a:endParaRPr lang="en-US" dirty="0"/>
                </a:p>
              </p:txBody>
            </p:sp>
            <p:sp>
              <p:nvSpPr>
                <p:cNvPr id="140" name="Oval 139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141" name="Oval 140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142" name="Oval 141"/>
                <p:cNvSpPr/>
                <p:nvPr/>
              </p:nvSpPr>
              <p:spPr bwMode="auto">
                <a:xfrm>
                  <a:off x="8072286" y="3859012"/>
                  <a:ext cx="287471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  <p:cxnSp>
              <p:nvCxnSpPr>
                <p:cNvPr id="143" name="Straight Connector 142"/>
                <p:cNvCxnSpPr>
                  <a:stCxn id="139" idx="5"/>
                  <a:endCxn id="147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>
                  <a:stCxn id="139" idx="6"/>
                  <a:endCxn id="140" idx="2"/>
                </p:cNvCxnSpPr>
                <p:nvPr/>
              </p:nvCxnSpPr>
              <p:spPr bwMode="auto">
                <a:xfrm flipV="1">
                  <a:off x="5718722" y="4643273"/>
                  <a:ext cx="1513738" cy="540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>
                  <a:endCxn id="142" idx="3"/>
                </p:cNvCxnSpPr>
                <p:nvPr/>
              </p:nvCxnSpPr>
              <p:spPr bwMode="auto">
                <a:xfrm flipV="1">
                  <a:off x="8003460" y="4105573"/>
                  <a:ext cx="110926" cy="3256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46" name="Oval 145"/>
                <p:cNvSpPr/>
                <p:nvPr/>
              </p:nvSpPr>
              <p:spPr bwMode="auto">
                <a:xfrm>
                  <a:off x="7637181" y="5317257"/>
                  <a:ext cx="28747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47" name="Oval 146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</p:grpSp>
          <p:cxnSp>
            <p:nvCxnSpPr>
              <p:cNvPr id="135" name="Straight Connector 134"/>
              <p:cNvCxnSpPr>
                <a:stCxn id="147" idx="6"/>
                <a:endCxn id="146" idx="2"/>
              </p:cNvCxnSpPr>
              <p:nvPr/>
            </p:nvCxnSpPr>
            <p:spPr bwMode="auto">
              <a:xfrm flipV="1">
                <a:off x="3078804" y="4783773"/>
                <a:ext cx="668136" cy="1057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>
                <a:stCxn id="147" idx="7"/>
                <a:endCxn id="140" idx="3"/>
              </p:cNvCxnSpPr>
              <p:nvPr/>
            </p:nvCxnSpPr>
            <p:spPr bwMode="auto">
              <a:xfrm flipV="1">
                <a:off x="3036726" y="4067566"/>
                <a:ext cx="347764" cy="6251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stCxn id="139" idx="7"/>
                <a:endCxn id="141" idx="3"/>
              </p:cNvCxnSpPr>
              <p:nvPr/>
            </p:nvCxnSpPr>
            <p:spPr bwMode="auto">
              <a:xfrm flipV="1">
                <a:off x="1787293" y="3309729"/>
                <a:ext cx="581296" cy="10956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stCxn id="141" idx="5"/>
                <a:endCxn id="140" idx="1"/>
              </p:cNvCxnSpPr>
              <p:nvPr/>
            </p:nvCxnSpPr>
            <p:spPr bwMode="auto">
              <a:xfrm>
                <a:off x="2571766" y="3309729"/>
                <a:ext cx="812722" cy="55465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48" name="Oval 147"/>
            <p:cNvSpPr/>
            <p:nvPr/>
          </p:nvSpPr>
          <p:spPr bwMode="auto">
            <a:xfrm>
              <a:off x="8433778" y="4062913"/>
              <a:ext cx="287337" cy="28733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427984" y="213678"/>
            <a:ext cx="461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Kiek</a:t>
            </a:r>
            <a:r>
              <a:rPr lang="en-US" sz="2800" dirty="0" smtClean="0"/>
              <a:t> </a:t>
            </a:r>
            <a:r>
              <a:rPr lang="en-US" sz="2800" dirty="0" err="1" smtClean="0"/>
              <a:t>blok</a:t>
            </a:r>
            <a:r>
              <a:rPr lang="lt-LT" sz="2800" dirty="0" smtClean="0"/>
              <a:t>ų turi šis grafas?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44263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63" grpId="0"/>
      <p:bldP spid="1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21895" y="548680"/>
            <a:ext cx="4269454" cy="1873540"/>
            <a:chOff x="4742895" y="3387510"/>
            <a:chExt cx="4269454" cy="1873540"/>
          </a:xfrm>
        </p:grpSpPr>
        <p:grpSp>
          <p:nvGrpSpPr>
            <p:cNvPr id="124" name="Group 123"/>
            <p:cNvGrpSpPr/>
            <p:nvPr/>
          </p:nvGrpSpPr>
          <p:grpSpPr>
            <a:xfrm>
              <a:off x="4742895" y="3410432"/>
              <a:ext cx="1137592" cy="1604202"/>
              <a:chOff x="691784" y="3046472"/>
              <a:chExt cx="1137592" cy="1604202"/>
            </a:xfrm>
          </p:grpSpPr>
          <p:grpSp>
            <p:nvGrpSpPr>
              <p:cNvPr id="125" name="Group 124"/>
              <p:cNvGrpSpPr>
                <a:grpSpLocks/>
              </p:cNvGrpSpPr>
              <p:nvPr/>
            </p:nvGrpSpPr>
            <p:grpSpPr bwMode="auto">
              <a:xfrm>
                <a:off x="937042" y="3293084"/>
                <a:ext cx="892334" cy="1357590"/>
                <a:chOff x="6381573" y="945839"/>
                <a:chExt cx="892749" cy="1357303"/>
              </a:xfrm>
            </p:grpSpPr>
            <p:grpSp>
              <p:nvGrpSpPr>
                <p:cNvPr id="128" name="Group 127"/>
                <p:cNvGrpSpPr>
                  <a:grpSpLocks/>
                </p:cNvGrpSpPr>
                <p:nvPr/>
              </p:nvGrpSpPr>
              <p:grpSpPr bwMode="auto">
                <a:xfrm>
                  <a:off x="6381574" y="945839"/>
                  <a:ext cx="892748" cy="1357303"/>
                  <a:chOff x="4825974" y="3970522"/>
                  <a:chExt cx="892748" cy="1357303"/>
                </a:xfrm>
              </p:grpSpPr>
              <p:sp>
                <p:nvSpPr>
                  <p:cNvPr id="131" name="Oval 130"/>
                  <p:cNvSpPr/>
                  <p:nvPr/>
                </p:nvSpPr>
                <p:spPr bwMode="auto">
                  <a:xfrm>
                    <a:off x="5431250" y="5040549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r</a:t>
                    </a:r>
                    <a:endParaRPr lang="en-US" dirty="0"/>
                  </a:p>
                </p:txBody>
              </p:sp>
              <p:cxnSp>
                <p:nvCxnSpPr>
                  <p:cNvPr id="132" name="Straight Connector 131"/>
                  <p:cNvCxnSpPr>
                    <a:stCxn id="126" idx="7"/>
                    <a:endCxn id="127" idx="3"/>
                  </p:cNvCxnSpPr>
                  <p:nvPr/>
                </p:nvCxnSpPr>
                <p:spPr bwMode="auto">
                  <a:xfrm flipV="1">
                    <a:off x="4825974" y="3970522"/>
                    <a:ext cx="459742" cy="78679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9" name="Straight Connector 128"/>
                <p:cNvCxnSpPr>
                  <a:stCxn id="127" idx="5"/>
                  <a:endCxn id="131" idx="0"/>
                </p:cNvCxnSpPr>
                <p:nvPr/>
              </p:nvCxnSpPr>
              <p:spPr bwMode="auto">
                <a:xfrm>
                  <a:off x="7044587" y="945839"/>
                  <a:ext cx="85998" cy="107002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stCxn id="126" idx="5"/>
                  <a:endCxn id="131" idx="2"/>
                </p:cNvCxnSpPr>
                <p:nvPr/>
              </p:nvCxnSpPr>
              <p:spPr bwMode="auto">
                <a:xfrm>
                  <a:off x="6381573" y="1936894"/>
                  <a:ext cx="605277" cy="2226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6" name="Oval 125"/>
              <p:cNvSpPr/>
              <p:nvPr/>
            </p:nvSpPr>
            <p:spPr bwMode="auto">
              <a:xfrm>
                <a:off x="691784" y="4037737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w</a:t>
                </a:r>
                <a:endParaRPr lang="en-US" dirty="0"/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x</a:t>
                </a:r>
                <a:endParaRPr lang="en-US" dirty="0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6085204" y="3387510"/>
              <a:ext cx="2927145" cy="1873540"/>
              <a:chOff x="1542036" y="3064472"/>
              <a:chExt cx="2927145" cy="1873540"/>
            </a:xfrm>
          </p:grpSpPr>
          <p:grpSp>
            <p:nvGrpSpPr>
              <p:cNvPr id="134" name="Group 133"/>
              <p:cNvGrpSpPr>
                <a:grpSpLocks/>
              </p:cNvGrpSpPr>
              <p:nvPr/>
            </p:nvGrpSpPr>
            <p:grpSpPr bwMode="auto">
              <a:xfrm>
                <a:off x="1542036" y="3064472"/>
                <a:ext cx="2927145" cy="1873540"/>
                <a:chOff x="5431250" y="3741958"/>
                <a:chExt cx="2928507" cy="1873144"/>
              </a:xfrm>
            </p:grpSpPr>
            <p:sp>
              <p:nvSpPr>
                <p:cNvPr id="139" name="Oval 138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r</a:t>
                  </a:r>
                  <a:endParaRPr lang="en-US" dirty="0"/>
                </a:p>
              </p:txBody>
            </p:sp>
            <p:sp>
              <p:nvSpPr>
                <p:cNvPr id="140" name="Oval 139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141" name="Oval 140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142" name="Oval 141"/>
                <p:cNvSpPr/>
                <p:nvPr/>
              </p:nvSpPr>
              <p:spPr bwMode="auto">
                <a:xfrm>
                  <a:off x="8072286" y="3859012"/>
                  <a:ext cx="287471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  <p:cxnSp>
              <p:nvCxnSpPr>
                <p:cNvPr id="143" name="Straight Connector 142"/>
                <p:cNvCxnSpPr>
                  <a:stCxn id="139" idx="5"/>
                  <a:endCxn id="147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>
                  <a:stCxn id="139" idx="6"/>
                  <a:endCxn id="140" idx="2"/>
                </p:cNvCxnSpPr>
                <p:nvPr/>
              </p:nvCxnSpPr>
              <p:spPr bwMode="auto">
                <a:xfrm flipV="1">
                  <a:off x="5718722" y="4643273"/>
                  <a:ext cx="1513738" cy="540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>
                  <a:endCxn id="142" idx="3"/>
                </p:cNvCxnSpPr>
                <p:nvPr/>
              </p:nvCxnSpPr>
              <p:spPr bwMode="auto">
                <a:xfrm flipV="1">
                  <a:off x="8003460" y="4105573"/>
                  <a:ext cx="110926" cy="3256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46" name="Oval 145"/>
                <p:cNvSpPr/>
                <p:nvPr/>
              </p:nvSpPr>
              <p:spPr bwMode="auto">
                <a:xfrm>
                  <a:off x="7637181" y="5317257"/>
                  <a:ext cx="28747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47" name="Oval 146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</p:grpSp>
          <p:cxnSp>
            <p:nvCxnSpPr>
              <p:cNvPr id="135" name="Straight Connector 134"/>
              <p:cNvCxnSpPr>
                <a:stCxn id="147" idx="6"/>
                <a:endCxn id="146" idx="2"/>
              </p:cNvCxnSpPr>
              <p:nvPr/>
            </p:nvCxnSpPr>
            <p:spPr bwMode="auto">
              <a:xfrm flipV="1">
                <a:off x="3078804" y="4783773"/>
                <a:ext cx="668136" cy="1057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>
                <a:stCxn id="147" idx="7"/>
                <a:endCxn id="140" idx="3"/>
              </p:cNvCxnSpPr>
              <p:nvPr/>
            </p:nvCxnSpPr>
            <p:spPr bwMode="auto">
              <a:xfrm flipV="1">
                <a:off x="3036726" y="4067566"/>
                <a:ext cx="347764" cy="6251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stCxn id="139" idx="7"/>
                <a:endCxn id="141" idx="3"/>
              </p:cNvCxnSpPr>
              <p:nvPr/>
            </p:nvCxnSpPr>
            <p:spPr bwMode="auto">
              <a:xfrm flipV="1">
                <a:off x="1787293" y="3309729"/>
                <a:ext cx="581296" cy="10956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stCxn id="141" idx="5"/>
                <a:endCxn id="140" idx="1"/>
              </p:cNvCxnSpPr>
              <p:nvPr/>
            </p:nvCxnSpPr>
            <p:spPr bwMode="auto">
              <a:xfrm>
                <a:off x="2571766" y="3309729"/>
                <a:ext cx="812722" cy="55465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48" name="Oval 147"/>
            <p:cNvSpPr/>
            <p:nvPr/>
          </p:nvSpPr>
          <p:spPr bwMode="auto">
            <a:xfrm>
              <a:off x="8433778" y="4062913"/>
              <a:ext cx="287337" cy="28733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283718" y="2988672"/>
            <a:ext cx="6880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„Kerpame“ per sujungimo tašką t</a:t>
            </a:r>
            <a:endParaRPr lang="lt-LT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934381" y="4092147"/>
            <a:ext cx="4734081" cy="1873540"/>
            <a:chOff x="1934381" y="4092147"/>
            <a:chExt cx="4734081" cy="1873540"/>
          </a:xfrm>
        </p:grpSpPr>
        <p:grpSp>
          <p:nvGrpSpPr>
            <p:cNvPr id="150" name="Group 149"/>
            <p:cNvGrpSpPr/>
            <p:nvPr/>
          </p:nvGrpSpPr>
          <p:grpSpPr>
            <a:xfrm>
              <a:off x="1934381" y="4092147"/>
              <a:ext cx="4734081" cy="1873540"/>
              <a:chOff x="4742895" y="3387510"/>
              <a:chExt cx="4734081" cy="1873540"/>
            </a:xfrm>
          </p:grpSpPr>
          <p:grpSp>
            <p:nvGrpSpPr>
              <p:cNvPr id="151" name="Group 150"/>
              <p:cNvGrpSpPr/>
              <p:nvPr/>
            </p:nvGrpSpPr>
            <p:grpSpPr>
              <a:xfrm>
                <a:off x="4742895" y="3410432"/>
                <a:ext cx="1137592" cy="1604202"/>
                <a:chOff x="691784" y="3046472"/>
                <a:chExt cx="1137592" cy="1604202"/>
              </a:xfrm>
            </p:grpSpPr>
            <p:grpSp>
              <p:nvGrpSpPr>
                <p:cNvPr id="168" name="Group 167"/>
                <p:cNvGrpSpPr>
                  <a:grpSpLocks/>
                </p:cNvGrpSpPr>
                <p:nvPr/>
              </p:nvGrpSpPr>
              <p:grpSpPr bwMode="auto">
                <a:xfrm>
                  <a:off x="937042" y="3293084"/>
                  <a:ext cx="892334" cy="1357590"/>
                  <a:chOff x="6381573" y="945839"/>
                  <a:chExt cx="892749" cy="1357303"/>
                </a:xfrm>
              </p:grpSpPr>
              <p:grpSp>
                <p:nvGrpSpPr>
                  <p:cNvPr id="171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6381574" y="945839"/>
                    <a:ext cx="892748" cy="1357303"/>
                    <a:chOff x="4825974" y="3970522"/>
                    <a:chExt cx="892748" cy="1357303"/>
                  </a:xfrm>
                </p:grpSpPr>
                <p:sp>
                  <p:nvSpPr>
                    <p:cNvPr id="174" name="Oval 173"/>
                    <p:cNvSpPr/>
                    <p:nvPr/>
                  </p:nvSpPr>
                  <p:spPr bwMode="auto">
                    <a:xfrm>
                      <a:off x="5431250" y="5040549"/>
                      <a:ext cx="287472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r</a:t>
                      </a:r>
                      <a:endParaRPr lang="en-US" dirty="0"/>
                    </a:p>
                  </p:txBody>
                </p:sp>
                <p:cxnSp>
                  <p:nvCxnSpPr>
                    <p:cNvPr id="175" name="Straight Connector 174"/>
                    <p:cNvCxnSpPr>
                      <a:stCxn id="169" idx="7"/>
                      <a:endCxn id="170" idx="3"/>
                    </p:cNvCxnSpPr>
                    <p:nvPr/>
                  </p:nvCxnSpPr>
                  <p:spPr bwMode="auto">
                    <a:xfrm flipV="1">
                      <a:off x="4825974" y="3970522"/>
                      <a:ext cx="459742" cy="78679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2" name="Straight Connector 171"/>
                  <p:cNvCxnSpPr>
                    <a:stCxn id="170" idx="5"/>
                    <a:endCxn id="174" idx="0"/>
                  </p:cNvCxnSpPr>
                  <p:nvPr/>
                </p:nvCxnSpPr>
                <p:spPr bwMode="auto">
                  <a:xfrm>
                    <a:off x="7044587" y="945839"/>
                    <a:ext cx="85998" cy="10700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>
                    <a:stCxn id="169" idx="5"/>
                    <a:endCxn id="174" idx="2"/>
                  </p:cNvCxnSpPr>
                  <p:nvPr/>
                </p:nvCxnSpPr>
                <p:spPr bwMode="auto">
                  <a:xfrm>
                    <a:off x="6381573" y="1936894"/>
                    <a:ext cx="605277" cy="2226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9" name="Oval 168"/>
                <p:cNvSpPr/>
                <p:nvPr/>
              </p:nvSpPr>
              <p:spPr bwMode="auto">
                <a:xfrm>
                  <a:off x="691784" y="4037737"/>
                  <a:ext cx="287337" cy="28892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w</a:t>
                  </a:r>
                  <a:endParaRPr lang="en-US" dirty="0"/>
                </a:p>
              </p:txBody>
            </p:sp>
            <p:sp>
              <p:nvSpPr>
                <p:cNvPr id="170" name="Oval 169"/>
                <p:cNvSpPr/>
                <p:nvPr/>
              </p:nvSpPr>
              <p:spPr bwMode="auto">
                <a:xfrm>
                  <a:off x="1354489" y="3046472"/>
                  <a:ext cx="287337" cy="28892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x</a:t>
                  </a:r>
                  <a:endParaRPr lang="en-US" dirty="0"/>
                </a:p>
              </p:txBody>
            </p:sp>
          </p:grpSp>
          <p:grpSp>
            <p:nvGrpSpPr>
              <p:cNvPr id="152" name="Group 151"/>
              <p:cNvGrpSpPr/>
              <p:nvPr/>
            </p:nvGrpSpPr>
            <p:grpSpPr>
              <a:xfrm>
                <a:off x="6085204" y="3387510"/>
                <a:ext cx="3391772" cy="1873540"/>
                <a:chOff x="1542036" y="3064472"/>
                <a:chExt cx="3391772" cy="1873540"/>
              </a:xfrm>
            </p:grpSpPr>
            <p:grpSp>
              <p:nvGrpSpPr>
                <p:cNvPr id="154" name="Group 153"/>
                <p:cNvGrpSpPr>
                  <a:grpSpLocks/>
                </p:cNvGrpSpPr>
                <p:nvPr/>
              </p:nvGrpSpPr>
              <p:grpSpPr bwMode="auto">
                <a:xfrm>
                  <a:off x="1542036" y="3064472"/>
                  <a:ext cx="3391772" cy="1873540"/>
                  <a:chOff x="5431250" y="3741958"/>
                  <a:chExt cx="3393350" cy="1873144"/>
                </a:xfrm>
              </p:grpSpPr>
              <p:sp>
                <p:nvSpPr>
                  <p:cNvPr id="159" name="Oval 158"/>
                  <p:cNvSpPr/>
                  <p:nvPr/>
                </p:nvSpPr>
                <p:spPr bwMode="auto">
                  <a:xfrm>
                    <a:off x="5431250" y="5040549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r</a:t>
                    </a:r>
                    <a:endParaRPr lang="en-US" dirty="0"/>
                  </a:p>
                </p:txBody>
              </p:sp>
              <p:sp>
                <p:nvSpPr>
                  <p:cNvPr id="160" name="Oval 159"/>
                  <p:cNvSpPr/>
                  <p:nvPr/>
                </p:nvSpPr>
                <p:spPr bwMode="auto">
                  <a:xfrm>
                    <a:off x="7232460" y="4499634"/>
                    <a:ext cx="287471" cy="28727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f</a:t>
                    </a:r>
                    <a:endParaRPr lang="en-US" dirty="0"/>
                  </a:p>
                </p:txBody>
              </p:sp>
              <p:sp>
                <p:nvSpPr>
                  <p:cNvPr id="161" name="Oval 160"/>
                  <p:cNvSpPr/>
                  <p:nvPr/>
                </p:nvSpPr>
                <p:spPr bwMode="auto">
                  <a:xfrm>
                    <a:off x="6216089" y="3741958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g</a:t>
                    </a:r>
                    <a:endParaRPr lang="en-US" dirty="0"/>
                  </a:p>
                </p:txBody>
              </p:sp>
              <p:sp>
                <p:nvSpPr>
                  <p:cNvPr id="162" name="Oval 161"/>
                  <p:cNvSpPr/>
                  <p:nvPr/>
                </p:nvSpPr>
                <p:spPr bwMode="auto">
                  <a:xfrm>
                    <a:off x="8072286" y="385901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y</a:t>
                    </a:r>
                    <a:endParaRPr lang="en-US" dirty="0"/>
                  </a:p>
                </p:txBody>
              </p:sp>
              <p:cxnSp>
                <p:nvCxnSpPr>
                  <p:cNvPr id="163" name="Straight Connector 162"/>
                  <p:cNvCxnSpPr>
                    <a:stCxn id="159" idx="5"/>
                    <a:endCxn id="167" idx="2"/>
                  </p:cNvCxnSpPr>
                  <p:nvPr/>
                </p:nvCxnSpPr>
                <p:spPr bwMode="auto">
                  <a:xfrm>
                    <a:off x="5676622" y="5285754"/>
                    <a:ext cx="1004640" cy="1857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>
                    <a:stCxn id="159" idx="6"/>
                    <a:endCxn id="160" idx="2"/>
                  </p:cNvCxnSpPr>
                  <p:nvPr/>
                </p:nvCxnSpPr>
                <p:spPr bwMode="auto">
                  <a:xfrm flipV="1">
                    <a:off x="5718722" y="4643273"/>
                    <a:ext cx="1513738" cy="54091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>
                    <a:endCxn id="162" idx="3"/>
                  </p:cNvCxnSpPr>
                  <p:nvPr/>
                </p:nvCxnSpPr>
                <p:spPr bwMode="auto">
                  <a:xfrm flipV="1">
                    <a:off x="8003460" y="4105573"/>
                    <a:ext cx="110926" cy="32565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6" name="Oval 165"/>
                  <p:cNvSpPr/>
                  <p:nvPr/>
                </p:nvSpPr>
                <p:spPr bwMode="auto">
                  <a:xfrm>
                    <a:off x="8537128" y="529162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67" name="Oval 166"/>
                  <p:cNvSpPr/>
                  <p:nvPr/>
                </p:nvSpPr>
                <p:spPr bwMode="auto">
                  <a:xfrm>
                    <a:off x="6681263" y="5327825"/>
                    <a:ext cx="287471" cy="28727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</p:grpSp>
            <p:cxnSp>
              <p:nvCxnSpPr>
                <p:cNvPr id="155" name="Straight Connector 154"/>
                <p:cNvCxnSpPr>
                  <a:endCxn id="166" idx="2"/>
                </p:cNvCxnSpPr>
                <p:nvPr/>
              </p:nvCxnSpPr>
              <p:spPr bwMode="auto">
                <a:xfrm>
                  <a:off x="4284017" y="4665957"/>
                  <a:ext cx="362453" cy="9217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>
                  <a:stCxn id="167" idx="7"/>
                  <a:endCxn id="160" idx="3"/>
                </p:cNvCxnSpPr>
                <p:nvPr/>
              </p:nvCxnSpPr>
              <p:spPr bwMode="auto">
                <a:xfrm flipV="1">
                  <a:off x="3036726" y="4067566"/>
                  <a:ext cx="347764" cy="62518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59" idx="7"/>
                  <a:endCxn id="161" idx="3"/>
                </p:cNvCxnSpPr>
                <p:nvPr/>
              </p:nvCxnSpPr>
              <p:spPr bwMode="auto">
                <a:xfrm flipV="1">
                  <a:off x="1787293" y="3309729"/>
                  <a:ext cx="581296" cy="109568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61" idx="5"/>
                  <a:endCxn id="160" idx="1"/>
                </p:cNvCxnSpPr>
                <p:nvPr/>
              </p:nvCxnSpPr>
              <p:spPr bwMode="auto">
                <a:xfrm>
                  <a:off x="2571766" y="3309729"/>
                  <a:ext cx="812722" cy="55465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" name="Oval 152"/>
              <p:cNvSpPr/>
              <p:nvPr/>
            </p:nvSpPr>
            <p:spPr bwMode="auto">
              <a:xfrm>
                <a:off x="8433778" y="4062913"/>
                <a:ext cx="287337" cy="28733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f</a:t>
                </a:r>
                <a:endParaRPr lang="en-US" dirty="0"/>
              </a:p>
            </p:txBody>
          </p:sp>
        </p:grpSp>
        <p:sp>
          <p:nvSpPr>
            <p:cNvPr id="176" name="Oval 175"/>
            <p:cNvSpPr/>
            <p:nvPr/>
          </p:nvSpPr>
          <p:spPr bwMode="auto">
            <a:xfrm>
              <a:off x="5745199" y="5534680"/>
              <a:ext cx="287337" cy="2873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0477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417513" y="3070225"/>
            <a:ext cx="1739900" cy="1274763"/>
            <a:chOff x="4885648" y="3429346"/>
            <a:chExt cx="1738436" cy="1274343"/>
          </a:xfrm>
        </p:grpSpPr>
        <p:sp>
          <p:nvSpPr>
            <p:cNvPr id="31" name="Oval 30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stCxn id="32" idx="6"/>
              <a:endCxn id="33" idx="2"/>
            </p:cNvCxnSpPr>
            <p:nvPr/>
          </p:nvCxnSpPr>
          <p:spPr bwMode="auto">
            <a:xfrm flipV="1">
              <a:off x="5172743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7"/>
              <a:endCxn id="31" idx="3"/>
            </p:cNvCxnSpPr>
            <p:nvPr/>
          </p:nvCxnSpPr>
          <p:spPr bwMode="auto">
            <a:xfrm flipV="1">
              <a:off x="5131503" y="3675328"/>
              <a:ext cx="1246725" cy="7823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1" idx="4"/>
              <a:endCxn id="33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25"/>
          <p:cNvGrpSpPr>
            <a:grpSpLocks/>
          </p:cNvGrpSpPr>
          <p:nvPr/>
        </p:nvGrpSpPr>
        <p:grpSpPr bwMode="auto">
          <a:xfrm>
            <a:off x="3632605" y="3067222"/>
            <a:ext cx="1739900" cy="1273175"/>
            <a:chOff x="4885648" y="3429346"/>
            <a:chExt cx="1738436" cy="1272756"/>
          </a:xfrm>
        </p:grpSpPr>
        <p:sp>
          <p:nvSpPr>
            <p:cNvPr id="39" name="Oval 38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43" name="Straight Connector 42"/>
            <p:cNvCxnSpPr>
              <a:stCxn id="39" idx="6"/>
              <a:endCxn id="40" idx="2"/>
            </p:cNvCxnSpPr>
            <p:nvPr/>
          </p:nvCxnSpPr>
          <p:spPr bwMode="auto">
            <a:xfrm>
              <a:off x="5172743" y="3573761"/>
              <a:ext cx="1164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0" idx="4"/>
              <a:endCxn id="42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6588224" y="3103002"/>
            <a:ext cx="1739900" cy="1274763"/>
            <a:chOff x="4885648" y="3429346"/>
            <a:chExt cx="1738436" cy="1274343"/>
          </a:xfrm>
        </p:grpSpPr>
        <p:sp>
          <p:nvSpPr>
            <p:cNvPr id="48" name="Oval 47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54" name="Straight Connector 53"/>
            <p:cNvCxnSpPr>
              <a:stCxn id="50" idx="0"/>
              <a:endCxn id="48" idx="4"/>
            </p:cNvCxnSpPr>
            <p:nvPr/>
          </p:nvCxnSpPr>
          <p:spPr bwMode="auto">
            <a:xfrm flipV="1">
              <a:off x="5029989" y="3716589"/>
              <a:ext cx="0" cy="6998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152" name="TextBox 67"/>
          <p:cNvSpPr txBox="1">
            <a:spLocks noChangeArrowheads="1"/>
          </p:cNvSpPr>
          <p:nvPr/>
        </p:nvSpPr>
        <p:spPr bwMode="auto">
          <a:xfrm>
            <a:off x="3851275" y="476250"/>
            <a:ext cx="4176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 smtClean="0"/>
              <a:t>Kuris grafas turi du blokus?</a:t>
            </a:r>
            <a:endParaRPr lang="en-US" altLang="en-US" sz="2800" dirty="0"/>
          </a:p>
        </p:txBody>
      </p:sp>
      <p:sp>
        <p:nvSpPr>
          <p:cNvPr id="69" name="Oval 68"/>
          <p:cNvSpPr/>
          <p:nvPr/>
        </p:nvSpPr>
        <p:spPr bwMode="auto">
          <a:xfrm>
            <a:off x="7231162" y="4657165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1343025" y="4651375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4502555" y="4630911"/>
            <a:ext cx="287337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1503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417513" y="3070225"/>
            <a:ext cx="1739900" cy="1274763"/>
            <a:chOff x="4885648" y="3429346"/>
            <a:chExt cx="1738436" cy="1274343"/>
          </a:xfrm>
        </p:grpSpPr>
        <p:sp>
          <p:nvSpPr>
            <p:cNvPr id="31" name="Oval 30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stCxn id="32" idx="6"/>
              <a:endCxn id="33" idx="2"/>
            </p:cNvCxnSpPr>
            <p:nvPr/>
          </p:nvCxnSpPr>
          <p:spPr bwMode="auto">
            <a:xfrm flipV="1">
              <a:off x="5172743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7"/>
              <a:endCxn id="31" idx="3"/>
            </p:cNvCxnSpPr>
            <p:nvPr/>
          </p:nvCxnSpPr>
          <p:spPr bwMode="auto">
            <a:xfrm flipV="1">
              <a:off x="5131503" y="3675328"/>
              <a:ext cx="1246725" cy="7823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1" idx="4"/>
              <a:endCxn id="33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25"/>
          <p:cNvGrpSpPr>
            <a:grpSpLocks/>
          </p:cNvGrpSpPr>
          <p:nvPr/>
        </p:nvGrpSpPr>
        <p:grpSpPr bwMode="auto">
          <a:xfrm>
            <a:off x="3632605" y="3067222"/>
            <a:ext cx="1739900" cy="1273175"/>
            <a:chOff x="4885648" y="3429346"/>
            <a:chExt cx="1738436" cy="1272756"/>
          </a:xfrm>
        </p:grpSpPr>
        <p:sp>
          <p:nvSpPr>
            <p:cNvPr id="39" name="Oval 38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43" name="Straight Connector 42"/>
            <p:cNvCxnSpPr>
              <a:stCxn id="39" idx="6"/>
              <a:endCxn id="40" idx="2"/>
            </p:cNvCxnSpPr>
            <p:nvPr/>
          </p:nvCxnSpPr>
          <p:spPr bwMode="auto">
            <a:xfrm>
              <a:off x="5172743" y="3573761"/>
              <a:ext cx="1164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0" idx="4"/>
              <a:endCxn id="42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152" name="TextBox 67"/>
          <p:cNvSpPr txBox="1">
            <a:spLocks noChangeArrowheads="1"/>
          </p:cNvSpPr>
          <p:nvPr/>
        </p:nvSpPr>
        <p:spPr bwMode="auto">
          <a:xfrm>
            <a:off x="1911351" y="476250"/>
            <a:ext cx="6116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 smtClean="0"/>
              <a:t>Kuris grafas turi vieną bloką?</a:t>
            </a:r>
            <a:endParaRPr lang="en-US" altLang="en-US" sz="2800" dirty="0"/>
          </a:p>
        </p:txBody>
      </p:sp>
      <p:sp>
        <p:nvSpPr>
          <p:cNvPr id="69" name="Oval 68"/>
          <p:cNvSpPr/>
          <p:nvPr/>
        </p:nvSpPr>
        <p:spPr bwMode="auto">
          <a:xfrm>
            <a:off x="7231162" y="4657165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1343025" y="4651375"/>
            <a:ext cx="287338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4502555" y="4630911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588224" y="3103002"/>
            <a:ext cx="1739900" cy="1274763"/>
            <a:chOff x="6588224" y="3103002"/>
            <a:chExt cx="1739900" cy="1274763"/>
          </a:xfrm>
        </p:grpSpPr>
        <p:grpSp>
          <p:nvGrpSpPr>
            <p:cNvPr id="47" name="Group 25"/>
            <p:cNvGrpSpPr>
              <a:grpSpLocks/>
            </p:cNvGrpSpPr>
            <p:nvPr/>
          </p:nvGrpSpPr>
          <p:grpSpPr bwMode="auto">
            <a:xfrm>
              <a:off x="6588224" y="3103002"/>
              <a:ext cx="1739900" cy="1274763"/>
              <a:chOff x="4885648" y="3429346"/>
              <a:chExt cx="1738436" cy="1274343"/>
            </a:xfrm>
          </p:grpSpPr>
          <p:sp>
            <p:nvSpPr>
              <p:cNvPr id="48" name="Oval 47"/>
              <p:cNvSpPr/>
              <p:nvPr/>
            </p:nvSpPr>
            <p:spPr bwMode="auto">
              <a:xfrm>
                <a:off x="4885648" y="3429346"/>
                <a:ext cx="287096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6336989" y="3429346"/>
                <a:ext cx="287095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4885648" y="4416446"/>
                <a:ext cx="287096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6336989" y="4413272"/>
                <a:ext cx="287095" cy="28883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>
                <a:stCxn id="50" idx="0"/>
                <a:endCxn id="48" idx="4"/>
              </p:cNvCxnSpPr>
              <p:nvPr/>
            </p:nvCxnSpPr>
            <p:spPr bwMode="auto">
              <a:xfrm flipV="1">
                <a:off x="5029989" y="3716589"/>
                <a:ext cx="0" cy="6998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 bwMode="auto">
            <a:xfrm flipV="1">
              <a:off x="8172400" y="3390340"/>
              <a:ext cx="0" cy="7000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24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3" name="Group 17412"/>
          <p:cNvGrpSpPr/>
          <p:nvPr/>
        </p:nvGrpSpPr>
        <p:grpSpPr>
          <a:xfrm>
            <a:off x="467544" y="1628800"/>
            <a:ext cx="2937958" cy="1891540"/>
            <a:chOff x="691784" y="3046472"/>
            <a:chExt cx="2937958" cy="189154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937038" y="3064472"/>
              <a:ext cx="2692704" cy="1873540"/>
              <a:chOff x="6381573" y="717275"/>
              <a:chExt cx="2693958" cy="1873144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6381574" y="717275"/>
                <a:ext cx="2693957" cy="1873144"/>
                <a:chOff x="4825974" y="3741958"/>
                <a:chExt cx="2693957" cy="1873144"/>
              </a:xfrm>
            </p:grpSpPr>
            <p:sp>
              <p:nvSpPr>
                <p:cNvPr id="7" name="Oval 6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8" name="Oval 7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9" name="Oval 8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d</a:t>
                  </a:r>
                  <a:endParaRPr lang="en-US" dirty="0"/>
                </a:p>
              </p:txBody>
            </p:sp>
            <p:cxnSp>
              <p:nvCxnSpPr>
                <p:cNvPr id="11" name="Straight Connector 10"/>
                <p:cNvCxnSpPr>
                  <a:stCxn id="7" idx="5"/>
                  <a:endCxn id="15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7" idx="6"/>
                  <a:endCxn id="8" idx="2"/>
                </p:cNvCxnSpPr>
                <p:nvPr/>
              </p:nvCxnSpPr>
              <p:spPr bwMode="auto">
                <a:xfrm flipV="1">
                  <a:off x="5718722" y="4643273"/>
                  <a:ext cx="1513738" cy="540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5" name="Oval 14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e</a:t>
                  </a:r>
                  <a:endParaRPr lang="en-US" dirty="0"/>
                </a:p>
              </p:txBody>
            </p:sp>
            <p:cxnSp>
              <p:nvCxnSpPr>
                <p:cNvPr id="16" name="Straight Connector 15"/>
                <p:cNvCxnSpPr>
                  <a:stCxn id="19" idx="7"/>
                  <a:endCxn id="20" idx="3"/>
                </p:cNvCxnSpPr>
                <p:nvPr/>
              </p:nvCxnSpPr>
              <p:spPr bwMode="auto">
                <a:xfrm flipV="1">
                  <a:off x="4825974" y="3970522"/>
                  <a:ext cx="459742" cy="786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" name="Straight Connector 4"/>
              <p:cNvCxnSpPr>
                <a:stCxn id="20" idx="5"/>
                <a:endCxn id="7" idx="0"/>
              </p:cNvCxnSpPr>
              <p:nvPr/>
            </p:nvCxnSpPr>
            <p:spPr bwMode="auto">
              <a:xfrm>
                <a:off x="7044587" y="945839"/>
                <a:ext cx="85998" cy="10700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19" idx="5"/>
                <a:endCxn id="7" idx="2"/>
              </p:cNvCxnSpPr>
              <p:nvPr/>
            </p:nvCxnSpPr>
            <p:spPr bwMode="auto">
              <a:xfrm>
                <a:off x="6381573" y="1936894"/>
                <a:ext cx="605277" cy="222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 bwMode="auto">
            <a:xfrm>
              <a:off x="691784" y="4037737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 smtClean="0"/>
                <a:t>a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1354489" y="3046472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 smtClean="0"/>
                <a:t>b</a:t>
              </a:r>
              <a:endParaRPr lang="en-US" dirty="0"/>
            </a:p>
          </p:txBody>
        </p:sp>
        <p:cxnSp>
          <p:nvCxnSpPr>
            <p:cNvPr id="36" name="Straight Connector 35"/>
            <p:cNvCxnSpPr>
              <a:stCxn id="15" idx="7"/>
              <a:endCxn id="8" idx="3"/>
            </p:cNvCxnSpPr>
            <p:nvPr/>
          </p:nvCxnSpPr>
          <p:spPr bwMode="auto">
            <a:xfrm flipV="1">
              <a:off x="3036726" y="4067566"/>
              <a:ext cx="347764" cy="625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7"/>
              <a:endCxn id="9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9" idx="5"/>
              <a:endCxn id="8" idx="1"/>
            </p:cNvCxnSpPr>
            <p:nvPr/>
          </p:nvCxnSpPr>
          <p:spPr bwMode="auto">
            <a:xfrm>
              <a:off x="2571766" y="3309729"/>
              <a:ext cx="812722" cy="554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827584" y="47667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Kiek blokų turi grafas?</a:t>
            </a:r>
            <a:endParaRPr lang="lt-LT" sz="2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086622" y="1591180"/>
            <a:ext cx="2937958" cy="1891540"/>
            <a:chOff x="691784" y="3046472"/>
            <a:chExt cx="2937958" cy="1891540"/>
          </a:xfrm>
        </p:grpSpPr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937038" y="3064472"/>
              <a:ext cx="2692704" cy="1873540"/>
              <a:chOff x="6381573" y="717275"/>
              <a:chExt cx="2693958" cy="1873144"/>
            </a:xfrm>
          </p:grpSpPr>
          <p:grpSp>
            <p:nvGrpSpPr>
              <p:cNvPr id="34" name="Group 33"/>
              <p:cNvGrpSpPr>
                <a:grpSpLocks/>
              </p:cNvGrpSpPr>
              <p:nvPr/>
            </p:nvGrpSpPr>
            <p:grpSpPr bwMode="auto">
              <a:xfrm>
                <a:off x="6381574" y="717275"/>
                <a:ext cx="2693957" cy="1873144"/>
                <a:chOff x="4825974" y="3741958"/>
                <a:chExt cx="2693957" cy="1873144"/>
              </a:xfrm>
            </p:grpSpPr>
            <p:sp>
              <p:nvSpPr>
                <p:cNvPr id="38" name="Oval 37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39" name="Oval 38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42" name="Oval 41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d</a:t>
                  </a:r>
                  <a:endParaRPr lang="en-US" dirty="0"/>
                </a:p>
              </p:txBody>
            </p:sp>
            <p:cxnSp>
              <p:nvCxnSpPr>
                <p:cNvPr id="43" name="Straight Connector 42"/>
                <p:cNvCxnSpPr>
                  <a:stCxn id="38" idx="5"/>
                  <a:endCxn id="45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38" idx="6"/>
                  <a:endCxn id="39" idx="2"/>
                </p:cNvCxnSpPr>
                <p:nvPr/>
              </p:nvCxnSpPr>
              <p:spPr bwMode="auto">
                <a:xfrm flipV="1">
                  <a:off x="5718722" y="4643273"/>
                  <a:ext cx="1513738" cy="540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45" name="Oval 44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e</a:t>
                  </a:r>
                  <a:endParaRPr lang="en-US" dirty="0"/>
                </a:p>
              </p:txBody>
            </p:sp>
            <p:cxnSp>
              <p:nvCxnSpPr>
                <p:cNvPr id="46" name="Straight Connector 45"/>
                <p:cNvCxnSpPr>
                  <a:stCxn id="28" idx="7"/>
                  <a:endCxn id="29" idx="3"/>
                </p:cNvCxnSpPr>
                <p:nvPr/>
              </p:nvCxnSpPr>
              <p:spPr bwMode="auto">
                <a:xfrm flipV="1">
                  <a:off x="4825974" y="3970522"/>
                  <a:ext cx="459742" cy="786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Connector 36"/>
              <p:cNvCxnSpPr>
                <a:stCxn id="28" idx="5"/>
                <a:endCxn id="38" idx="2"/>
              </p:cNvCxnSpPr>
              <p:nvPr/>
            </p:nvCxnSpPr>
            <p:spPr bwMode="auto">
              <a:xfrm>
                <a:off x="6381573" y="1936894"/>
                <a:ext cx="605277" cy="222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8" name="Oval 27"/>
            <p:cNvSpPr/>
            <p:nvPr/>
          </p:nvSpPr>
          <p:spPr bwMode="auto">
            <a:xfrm>
              <a:off x="691784" y="4037737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 smtClean="0"/>
                <a:t>a</a:t>
              </a:r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1354489" y="3046472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 smtClean="0"/>
                <a:t>b</a:t>
              </a:r>
              <a:endParaRPr lang="en-US" dirty="0"/>
            </a:p>
          </p:txBody>
        </p:sp>
        <p:cxnSp>
          <p:nvCxnSpPr>
            <p:cNvPr id="30" name="Straight Connector 29"/>
            <p:cNvCxnSpPr>
              <a:stCxn id="45" idx="7"/>
              <a:endCxn id="39" idx="3"/>
            </p:cNvCxnSpPr>
            <p:nvPr/>
          </p:nvCxnSpPr>
          <p:spPr bwMode="auto">
            <a:xfrm flipV="1">
              <a:off x="3036726" y="4067566"/>
              <a:ext cx="347764" cy="625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38" idx="7"/>
              <a:endCxn id="42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42" idx="5"/>
              <a:endCxn id="39" idx="1"/>
            </p:cNvCxnSpPr>
            <p:nvPr/>
          </p:nvCxnSpPr>
          <p:spPr bwMode="auto">
            <a:xfrm>
              <a:off x="2571766" y="3309729"/>
              <a:ext cx="812722" cy="554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7544" y="4392490"/>
            <a:ext cx="2937958" cy="1891540"/>
            <a:chOff x="691784" y="3046472"/>
            <a:chExt cx="2937958" cy="1891540"/>
          </a:xfrm>
        </p:grpSpPr>
        <p:grpSp>
          <p:nvGrpSpPr>
            <p:cNvPr id="48" name="Group 47"/>
            <p:cNvGrpSpPr>
              <a:grpSpLocks/>
            </p:cNvGrpSpPr>
            <p:nvPr/>
          </p:nvGrpSpPr>
          <p:grpSpPr bwMode="auto">
            <a:xfrm>
              <a:off x="937038" y="3064472"/>
              <a:ext cx="2692704" cy="1873540"/>
              <a:chOff x="6381573" y="717275"/>
              <a:chExt cx="2693958" cy="1873144"/>
            </a:xfrm>
          </p:grpSpPr>
          <p:grpSp>
            <p:nvGrpSpPr>
              <p:cNvPr id="54" name="Group 53"/>
              <p:cNvGrpSpPr>
                <a:grpSpLocks/>
              </p:cNvGrpSpPr>
              <p:nvPr/>
            </p:nvGrpSpPr>
            <p:grpSpPr bwMode="auto">
              <a:xfrm>
                <a:off x="6381574" y="717275"/>
                <a:ext cx="2693957" cy="1873144"/>
                <a:chOff x="4825974" y="3741958"/>
                <a:chExt cx="2693957" cy="1873144"/>
              </a:xfrm>
            </p:grpSpPr>
            <p:sp>
              <p:nvSpPr>
                <p:cNvPr id="57" name="Oval 56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58" name="Oval 57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59" name="Oval 58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d</a:t>
                  </a:r>
                  <a:endParaRPr lang="en-US" dirty="0"/>
                </a:p>
              </p:txBody>
            </p:sp>
            <p:cxnSp>
              <p:nvCxnSpPr>
                <p:cNvPr id="60" name="Straight Connector 59"/>
                <p:cNvCxnSpPr>
                  <a:stCxn id="57" idx="5"/>
                  <a:endCxn id="62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57" idx="6"/>
                  <a:endCxn id="58" idx="2"/>
                </p:cNvCxnSpPr>
                <p:nvPr/>
              </p:nvCxnSpPr>
              <p:spPr bwMode="auto">
                <a:xfrm flipV="1">
                  <a:off x="5718722" y="4643273"/>
                  <a:ext cx="1513738" cy="540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62" name="Oval 61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e</a:t>
                  </a:r>
                  <a:endParaRPr lang="en-US" dirty="0"/>
                </a:p>
              </p:txBody>
            </p:sp>
            <p:cxnSp>
              <p:nvCxnSpPr>
                <p:cNvPr id="63" name="Straight Connector 62"/>
                <p:cNvCxnSpPr>
                  <a:stCxn id="49" idx="7"/>
                  <a:endCxn id="50" idx="3"/>
                </p:cNvCxnSpPr>
                <p:nvPr/>
              </p:nvCxnSpPr>
              <p:spPr bwMode="auto">
                <a:xfrm flipV="1">
                  <a:off x="4825974" y="3970522"/>
                  <a:ext cx="459742" cy="786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0" idx="5"/>
                <a:endCxn id="57" idx="0"/>
              </p:cNvCxnSpPr>
              <p:nvPr/>
            </p:nvCxnSpPr>
            <p:spPr bwMode="auto">
              <a:xfrm>
                <a:off x="7044587" y="945839"/>
                <a:ext cx="85998" cy="10700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49" idx="5"/>
                <a:endCxn id="57" idx="2"/>
              </p:cNvCxnSpPr>
              <p:nvPr/>
            </p:nvCxnSpPr>
            <p:spPr bwMode="auto">
              <a:xfrm>
                <a:off x="6381573" y="1936894"/>
                <a:ext cx="605277" cy="222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49" name="Oval 48"/>
            <p:cNvSpPr/>
            <p:nvPr/>
          </p:nvSpPr>
          <p:spPr bwMode="auto">
            <a:xfrm>
              <a:off x="691784" y="4037737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 smtClean="0"/>
                <a:t>a</a:t>
              </a:r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354489" y="3046472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 smtClean="0"/>
                <a:t>b</a:t>
              </a:r>
              <a:endParaRPr lang="en-US" dirty="0"/>
            </a:p>
          </p:txBody>
        </p:sp>
        <p:cxnSp>
          <p:nvCxnSpPr>
            <p:cNvPr id="51" name="Straight Connector 50"/>
            <p:cNvCxnSpPr>
              <a:stCxn id="62" idx="7"/>
              <a:endCxn id="58" idx="3"/>
            </p:cNvCxnSpPr>
            <p:nvPr/>
          </p:nvCxnSpPr>
          <p:spPr bwMode="auto">
            <a:xfrm flipV="1">
              <a:off x="3036726" y="4067566"/>
              <a:ext cx="347764" cy="6251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57" idx="7"/>
              <a:endCxn id="59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5169444" y="4410490"/>
            <a:ext cx="2937958" cy="1891540"/>
            <a:chOff x="691784" y="3046472"/>
            <a:chExt cx="2937958" cy="1891540"/>
          </a:xfrm>
        </p:grpSpPr>
        <p:grpSp>
          <p:nvGrpSpPr>
            <p:cNvPr id="65" name="Group 64"/>
            <p:cNvGrpSpPr>
              <a:grpSpLocks/>
            </p:cNvGrpSpPr>
            <p:nvPr/>
          </p:nvGrpSpPr>
          <p:grpSpPr bwMode="auto">
            <a:xfrm>
              <a:off x="937038" y="3064472"/>
              <a:ext cx="2692704" cy="1873540"/>
              <a:chOff x="6381573" y="717275"/>
              <a:chExt cx="2693958" cy="1873144"/>
            </a:xfrm>
          </p:grpSpPr>
          <p:grpSp>
            <p:nvGrpSpPr>
              <p:cNvPr id="71" name="Group 70"/>
              <p:cNvGrpSpPr>
                <a:grpSpLocks/>
              </p:cNvGrpSpPr>
              <p:nvPr/>
            </p:nvGrpSpPr>
            <p:grpSpPr bwMode="auto">
              <a:xfrm>
                <a:off x="6381574" y="717275"/>
                <a:ext cx="2693957" cy="1873144"/>
                <a:chOff x="4825974" y="3741958"/>
                <a:chExt cx="2693957" cy="1873144"/>
              </a:xfrm>
            </p:grpSpPr>
            <p:sp>
              <p:nvSpPr>
                <p:cNvPr id="74" name="Oval 73"/>
                <p:cNvSpPr/>
                <p:nvPr/>
              </p:nvSpPr>
              <p:spPr bwMode="auto">
                <a:xfrm>
                  <a:off x="5431250" y="5040549"/>
                  <a:ext cx="28747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75" name="Oval 74"/>
                <p:cNvSpPr/>
                <p:nvPr/>
              </p:nvSpPr>
              <p:spPr bwMode="auto">
                <a:xfrm>
                  <a:off x="7232460" y="4499634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 bwMode="auto">
                <a:xfrm>
                  <a:off x="6216089" y="3741958"/>
                  <a:ext cx="287471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d</a:t>
                  </a:r>
                  <a:endParaRPr lang="en-US" dirty="0"/>
                </a:p>
              </p:txBody>
            </p:sp>
            <p:cxnSp>
              <p:nvCxnSpPr>
                <p:cNvPr id="77" name="Straight Connector 76"/>
                <p:cNvCxnSpPr>
                  <a:stCxn id="74" idx="5"/>
                  <a:endCxn id="79" idx="2"/>
                </p:cNvCxnSpPr>
                <p:nvPr/>
              </p:nvCxnSpPr>
              <p:spPr bwMode="auto">
                <a:xfrm>
                  <a:off x="5676622" y="5285754"/>
                  <a:ext cx="1004640" cy="185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79" name="Oval 78"/>
                <p:cNvSpPr/>
                <p:nvPr/>
              </p:nvSpPr>
              <p:spPr bwMode="auto">
                <a:xfrm>
                  <a:off x="6681263" y="5327825"/>
                  <a:ext cx="287471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 smtClean="0"/>
                    <a:t>e</a:t>
                  </a:r>
                  <a:endParaRPr lang="en-US" dirty="0"/>
                </a:p>
              </p:txBody>
            </p:sp>
            <p:cxnSp>
              <p:nvCxnSpPr>
                <p:cNvPr id="80" name="Straight Connector 79"/>
                <p:cNvCxnSpPr>
                  <a:stCxn id="66" idx="7"/>
                  <a:endCxn id="67" idx="3"/>
                </p:cNvCxnSpPr>
                <p:nvPr/>
              </p:nvCxnSpPr>
              <p:spPr bwMode="auto">
                <a:xfrm flipV="1">
                  <a:off x="4825974" y="3970522"/>
                  <a:ext cx="459742" cy="7867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" name="Straight Connector 71"/>
              <p:cNvCxnSpPr>
                <a:stCxn id="67" idx="5"/>
                <a:endCxn id="74" idx="0"/>
              </p:cNvCxnSpPr>
              <p:nvPr/>
            </p:nvCxnSpPr>
            <p:spPr bwMode="auto">
              <a:xfrm>
                <a:off x="7044587" y="945839"/>
                <a:ext cx="85998" cy="10700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66" idx="5"/>
                <a:endCxn id="74" idx="2"/>
              </p:cNvCxnSpPr>
              <p:nvPr/>
            </p:nvCxnSpPr>
            <p:spPr bwMode="auto">
              <a:xfrm>
                <a:off x="6381573" y="1936894"/>
                <a:ext cx="605277" cy="2226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6" name="Oval 65"/>
            <p:cNvSpPr/>
            <p:nvPr/>
          </p:nvSpPr>
          <p:spPr bwMode="auto">
            <a:xfrm>
              <a:off x="691784" y="4037737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 smtClean="0"/>
                <a:t>a</a:t>
              </a:r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354489" y="3046472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 smtClean="0"/>
                <a:t>b</a:t>
              </a:r>
              <a:endParaRPr lang="en-US" dirty="0"/>
            </a:p>
          </p:txBody>
        </p:sp>
        <p:cxnSp>
          <p:nvCxnSpPr>
            <p:cNvPr id="69" name="Straight Connector 68"/>
            <p:cNvCxnSpPr>
              <a:stCxn id="74" idx="7"/>
              <a:endCxn id="76" idx="3"/>
            </p:cNvCxnSpPr>
            <p:nvPr/>
          </p:nvCxnSpPr>
          <p:spPr bwMode="auto">
            <a:xfrm flipV="1">
              <a:off x="1787293" y="3309729"/>
              <a:ext cx="581296" cy="10956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76" idx="5"/>
              <a:endCxn id="75" idx="1"/>
            </p:cNvCxnSpPr>
            <p:nvPr/>
          </p:nvCxnSpPr>
          <p:spPr bwMode="auto">
            <a:xfrm>
              <a:off x="2571766" y="3309729"/>
              <a:ext cx="812722" cy="5546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698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1" name="Text 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288" y="528638"/>
            <a:ext cx="5040808" cy="2862322"/>
          </a:xfrm>
          <a:prstGeom prst="rect">
            <a:avLst/>
          </a:prstGeom>
          <a:blipFill rotWithShape="1">
            <a:blip r:embed="rId2"/>
            <a:stretch>
              <a:fillRect l="-1330" t="-1066" r="-1814" b="-2985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44513" y="3917950"/>
            <a:ext cx="35956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 dirty="0"/>
              <a:t>Šiuo atveju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 dirty="0"/>
              <a:t>{{d, f}, {e, f}, {g, f},{e</a:t>
            </a:r>
            <a:r>
              <a:rPr lang="lt-LT" altLang="en-US" sz="2000" dirty="0" smtClean="0"/>
              <a:t>, g</a:t>
            </a:r>
            <a:r>
              <a:rPr lang="lt-LT" altLang="en-US" sz="2000" dirty="0"/>
              <a:t>}}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 dirty="0"/>
              <a:t>ir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 dirty="0"/>
              <a:t>{{d, f}, {e, f}, {g, f}}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 dirty="0"/>
              <a:t>yra skiriančiosios aibės, bet kirpis  - tik antroji aibė (žr. brėžinį)</a:t>
            </a:r>
          </a:p>
        </p:txBody>
      </p:sp>
      <p:grpSp>
        <p:nvGrpSpPr>
          <p:cNvPr id="18436" name="Group 48"/>
          <p:cNvGrpSpPr>
            <a:grpSpLocks/>
          </p:cNvGrpSpPr>
          <p:nvPr/>
        </p:nvGrpSpPr>
        <p:grpSpPr bwMode="auto">
          <a:xfrm>
            <a:off x="6046788" y="549275"/>
            <a:ext cx="2605087" cy="2274888"/>
            <a:chOff x="6046786" y="549027"/>
            <a:chExt cx="2604491" cy="2274490"/>
          </a:xfrm>
        </p:grpSpPr>
        <p:sp>
          <p:nvSpPr>
            <p:cNvPr id="17" name="Oval 16"/>
            <p:cNvSpPr/>
            <p:nvPr/>
          </p:nvSpPr>
          <p:spPr bwMode="auto">
            <a:xfrm>
              <a:off x="6046786" y="549027"/>
              <a:ext cx="287271" cy="28728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164130" y="549027"/>
              <a:ext cx="287271" cy="28728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046786" y="1263277"/>
              <a:ext cx="287271" cy="28728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164130" y="1247405"/>
              <a:ext cx="287271" cy="28728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7021288" y="1815630"/>
              <a:ext cx="287271" cy="28728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e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8138632" y="1815630"/>
              <a:ext cx="287271" cy="28728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f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021288" y="2536229"/>
              <a:ext cx="287271" cy="28728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g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8138632" y="2536229"/>
              <a:ext cx="287271" cy="28728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h</a:t>
              </a:r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364006" y="975990"/>
              <a:ext cx="287271" cy="28728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i</a:t>
              </a:r>
              <a:endParaRPr lang="en-US" dirty="0"/>
            </a:p>
          </p:txBody>
        </p:sp>
        <p:cxnSp>
          <p:nvCxnSpPr>
            <p:cNvPr id="4" name="Straight Connector 3"/>
            <p:cNvCxnSpPr>
              <a:stCxn id="17" idx="6"/>
              <a:endCxn id="18" idx="2"/>
            </p:cNvCxnSpPr>
            <p:nvPr/>
          </p:nvCxnSpPr>
          <p:spPr>
            <a:xfrm>
              <a:off x="6334057" y="693465"/>
              <a:ext cx="83007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9" idx="0"/>
              <a:endCxn id="17" idx="4"/>
            </p:cNvCxnSpPr>
            <p:nvPr/>
          </p:nvCxnSpPr>
          <p:spPr>
            <a:xfrm flipV="1">
              <a:off x="6191215" y="836315"/>
              <a:ext cx="0" cy="4269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308559" y="820443"/>
              <a:ext cx="0" cy="4269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334057" y="1412476"/>
              <a:ext cx="83007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316495" y="1960068"/>
              <a:ext cx="8316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308559" y="2679079"/>
              <a:ext cx="83007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7148259" y="2109267"/>
              <a:ext cx="0" cy="4269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1" idx="0"/>
              <a:endCxn id="20" idx="4"/>
            </p:cNvCxnSpPr>
            <p:nvPr/>
          </p:nvCxnSpPr>
          <p:spPr>
            <a:xfrm flipV="1">
              <a:off x="7164130" y="1534693"/>
              <a:ext cx="144429" cy="2809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0" idx="5"/>
              <a:endCxn id="24" idx="1"/>
            </p:cNvCxnSpPr>
            <p:nvPr/>
          </p:nvCxnSpPr>
          <p:spPr>
            <a:xfrm>
              <a:off x="7410136" y="1493425"/>
              <a:ext cx="771348" cy="3650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4" idx="7"/>
            </p:cNvCxnSpPr>
            <p:nvPr/>
          </p:nvCxnSpPr>
          <p:spPr>
            <a:xfrm flipV="1">
              <a:off x="8384638" y="1263277"/>
              <a:ext cx="115861" cy="5952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5" idx="7"/>
              <a:endCxn id="24" idx="3"/>
            </p:cNvCxnSpPr>
            <p:nvPr/>
          </p:nvCxnSpPr>
          <p:spPr>
            <a:xfrm flipV="1">
              <a:off x="7265707" y="2061650"/>
              <a:ext cx="915777" cy="5158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19" idx="7"/>
              <a:endCxn id="18" idx="3"/>
            </p:cNvCxnSpPr>
            <p:nvPr/>
          </p:nvCxnSpPr>
          <p:spPr>
            <a:xfrm flipV="1">
              <a:off x="6292792" y="795047"/>
              <a:ext cx="914191" cy="5094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707188" y="4341813"/>
            <a:ext cx="2317750" cy="2130425"/>
            <a:chOff x="6046786" y="549027"/>
            <a:chExt cx="2604491" cy="2274490"/>
          </a:xfrm>
        </p:grpSpPr>
        <p:sp>
          <p:nvSpPr>
            <p:cNvPr id="53" name="Oval 52"/>
            <p:cNvSpPr/>
            <p:nvPr/>
          </p:nvSpPr>
          <p:spPr bwMode="auto">
            <a:xfrm>
              <a:off x="6046786" y="549027"/>
              <a:ext cx="287207" cy="2881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7165289" y="549027"/>
              <a:ext cx="287208" cy="2881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6046786" y="1262559"/>
              <a:ext cx="287207" cy="2881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7165289" y="1247306"/>
              <a:ext cx="287208" cy="2881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020794" y="1816776"/>
              <a:ext cx="287207" cy="28642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e</a:t>
              </a:r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8139298" y="1816776"/>
              <a:ext cx="287208" cy="28642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f</a:t>
              </a:r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020794" y="2535392"/>
              <a:ext cx="287207" cy="2881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g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8139298" y="2535392"/>
              <a:ext cx="287208" cy="2881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h</a:t>
              </a:r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8364069" y="976129"/>
              <a:ext cx="287208" cy="28642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i</a:t>
              </a:r>
              <a:endParaRPr lang="en-US" dirty="0"/>
            </a:p>
          </p:txBody>
        </p:sp>
        <p:cxnSp>
          <p:nvCxnSpPr>
            <p:cNvPr id="62" name="Straight Connector 61"/>
            <p:cNvCxnSpPr>
              <a:stCxn id="53" idx="6"/>
              <a:endCxn id="54" idx="2"/>
            </p:cNvCxnSpPr>
            <p:nvPr/>
          </p:nvCxnSpPr>
          <p:spPr>
            <a:xfrm>
              <a:off x="6333993" y="693089"/>
              <a:ext cx="831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5" idx="0"/>
              <a:endCxn id="53" idx="4"/>
            </p:cNvCxnSpPr>
            <p:nvPr/>
          </p:nvCxnSpPr>
          <p:spPr>
            <a:xfrm flipV="1">
              <a:off x="6191281" y="837152"/>
              <a:ext cx="0" cy="4254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7308001" y="821897"/>
              <a:ext cx="0" cy="4254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333993" y="1413401"/>
              <a:ext cx="831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308001" y="2679454"/>
              <a:ext cx="831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7147450" y="2109984"/>
              <a:ext cx="0" cy="4254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7" idx="0"/>
              <a:endCxn id="56" idx="4"/>
            </p:cNvCxnSpPr>
            <p:nvPr/>
          </p:nvCxnSpPr>
          <p:spPr>
            <a:xfrm flipV="1">
              <a:off x="7165289" y="1535430"/>
              <a:ext cx="142712" cy="2813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58" idx="7"/>
            </p:cNvCxnSpPr>
            <p:nvPr/>
          </p:nvCxnSpPr>
          <p:spPr>
            <a:xfrm flipV="1">
              <a:off x="8383692" y="1262559"/>
              <a:ext cx="117737" cy="5948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55" idx="7"/>
              <a:endCxn id="54" idx="3"/>
            </p:cNvCxnSpPr>
            <p:nvPr/>
          </p:nvCxnSpPr>
          <p:spPr>
            <a:xfrm flipV="1">
              <a:off x="6291179" y="794780"/>
              <a:ext cx="915140" cy="5101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>
            <a:grpSpLocks/>
          </p:cNvGrpSpPr>
          <p:nvPr/>
        </p:nvGrpSpPr>
        <p:grpSpPr bwMode="auto">
          <a:xfrm>
            <a:off x="3779838" y="4340225"/>
            <a:ext cx="2316162" cy="2122488"/>
            <a:chOff x="6046786" y="549027"/>
            <a:chExt cx="2604491" cy="2274490"/>
          </a:xfrm>
        </p:grpSpPr>
        <p:sp>
          <p:nvSpPr>
            <p:cNvPr id="75" name="Oval 74"/>
            <p:cNvSpPr/>
            <p:nvPr/>
          </p:nvSpPr>
          <p:spPr bwMode="auto">
            <a:xfrm>
              <a:off x="6046786" y="549027"/>
              <a:ext cx="287404" cy="28750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164272" y="549027"/>
              <a:ext cx="287404" cy="28750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6046786" y="1261826"/>
              <a:ext cx="287404" cy="2875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164272" y="1248216"/>
              <a:ext cx="287404" cy="285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021462" y="1816413"/>
              <a:ext cx="287404" cy="2875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e</a:t>
              </a:r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8138948" y="1816413"/>
              <a:ext cx="287404" cy="2875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f</a:t>
              </a:r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021462" y="2536016"/>
              <a:ext cx="287404" cy="28750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g</a:t>
              </a:r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8138948" y="2536016"/>
              <a:ext cx="287404" cy="28750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h</a:t>
              </a:r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8363873" y="976026"/>
              <a:ext cx="287404" cy="285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i</a:t>
              </a:r>
              <a:endParaRPr lang="en-US" dirty="0"/>
            </a:p>
          </p:txBody>
        </p:sp>
        <p:cxnSp>
          <p:nvCxnSpPr>
            <p:cNvPr id="84" name="Straight Connector 83"/>
            <p:cNvCxnSpPr>
              <a:stCxn id="75" idx="6"/>
              <a:endCxn id="76" idx="2"/>
            </p:cNvCxnSpPr>
            <p:nvPr/>
          </p:nvCxnSpPr>
          <p:spPr>
            <a:xfrm>
              <a:off x="6334190" y="691927"/>
              <a:ext cx="8300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7" idx="0"/>
              <a:endCxn id="75" idx="4"/>
            </p:cNvCxnSpPr>
            <p:nvPr/>
          </p:nvCxnSpPr>
          <p:spPr>
            <a:xfrm flipV="1">
              <a:off x="6189596" y="836528"/>
              <a:ext cx="0" cy="4252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7308866" y="821217"/>
              <a:ext cx="0" cy="4269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334190" y="1413231"/>
              <a:ext cx="8300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7308866" y="2680617"/>
              <a:ext cx="8300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79" idx="0"/>
              <a:endCxn id="78" idx="4"/>
            </p:cNvCxnSpPr>
            <p:nvPr/>
          </p:nvCxnSpPr>
          <p:spPr>
            <a:xfrm flipV="1">
              <a:off x="7164272" y="1534016"/>
              <a:ext cx="144594" cy="2823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0" idx="7"/>
            </p:cNvCxnSpPr>
            <p:nvPr/>
          </p:nvCxnSpPr>
          <p:spPr>
            <a:xfrm flipV="1">
              <a:off x="8383509" y="1261826"/>
              <a:ext cx="117818" cy="5971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77" idx="7"/>
              <a:endCxn id="76" idx="3"/>
            </p:cNvCxnSpPr>
            <p:nvPr/>
          </p:nvCxnSpPr>
          <p:spPr>
            <a:xfrm flipV="1">
              <a:off x="6291347" y="793998"/>
              <a:ext cx="915768" cy="5103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lt-LT" dirty="0" smtClean="0"/>
                  <a:t>skiriančioji aibė</a:t>
                </a:r>
                <a:r>
                  <a:rPr lang="en-US" dirty="0" smtClean="0"/>
                  <a:t>?</a:t>
                </a:r>
                <a:endParaRPr lang="lt-LT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688" b="-737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/>
          <p:cNvGrpSpPr/>
          <p:nvPr/>
        </p:nvGrpSpPr>
        <p:grpSpPr>
          <a:xfrm>
            <a:off x="187357" y="1683881"/>
            <a:ext cx="4155868" cy="2056789"/>
            <a:chOff x="395536" y="3041914"/>
            <a:chExt cx="4155868" cy="2056789"/>
          </a:xfrm>
        </p:grpSpPr>
        <p:grpSp>
          <p:nvGrpSpPr>
            <p:cNvPr id="4" name="Group 3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12" name="Group 11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19" name="Straight Connector 18"/>
                  <p:cNvCxnSpPr>
                    <a:stCxn id="6" idx="6"/>
                    <a:endCxn id="17" idx="1"/>
                  </p:cNvCxnSpPr>
                  <p:nvPr/>
                </p:nvCxnSpPr>
                <p:spPr bwMode="auto">
                  <a:xfrm>
                    <a:off x="6820677" y="4023274"/>
                    <a:ext cx="971605" cy="15300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>
                    <a:stCxn id="6" idx="4"/>
                    <a:endCxn id="15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>
                    <a:stCxn id="18" idx="0"/>
                    <a:endCxn id="7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Oval 21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24" name="Straight Connector 23"/>
                  <p:cNvCxnSpPr>
                    <a:stCxn id="22" idx="0"/>
                    <a:endCxn id="7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Straight Connector 12"/>
                <p:cNvCxnSpPr>
                  <a:stCxn id="17" idx="6"/>
                  <a:endCxn id="23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8" idx="4"/>
                  <a:endCxn id="22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8" name="Straight Connector 7"/>
              <p:cNvCxnSpPr>
                <a:stCxn id="22" idx="5"/>
                <a:endCxn id="25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22" idx="7"/>
                <a:endCxn id="6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15" idx="7"/>
                <a:endCxn id="17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7" idx="6"/>
                <a:endCxn id="6" idx="2"/>
              </p:cNvCxnSpPr>
              <p:nvPr/>
            </p:nvCxnSpPr>
            <p:spPr bwMode="auto">
              <a:xfrm>
                <a:off x="1641826" y="3190935"/>
                <a:ext cx="1001654" cy="1549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5" name="Oval 24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51" name="Straight Connector 50"/>
            <p:cNvCxnSpPr>
              <a:stCxn id="15" idx="5"/>
              <a:endCxn id="16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16" idx="7"/>
              <a:endCxn id="23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771259" y="2778453"/>
            <a:ext cx="4155868" cy="2056789"/>
            <a:chOff x="395536" y="3041914"/>
            <a:chExt cx="4155868" cy="2056789"/>
          </a:xfrm>
        </p:grpSpPr>
        <p:grpSp>
          <p:nvGrpSpPr>
            <p:cNvPr id="63" name="Group 62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67" name="Group 66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74" name="Group 73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77" name="Oval 76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81" name="Straight Connector 80"/>
                  <p:cNvCxnSpPr>
                    <a:stCxn id="68" idx="6"/>
                    <a:endCxn id="79" idx="1"/>
                  </p:cNvCxnSpPr>
                  <p:nvPr/>
                </p:nvCxnSpPr>
                <p:spPr bwMode="auto">
                  <a:xfrm>
                    <a:off x="6820677" y="4023274"/>
                    <a:ext cx="971605" cy="15300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>
                    <a:stCxn id="68" idx="4"/>
                    <a:endCxn id="77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>
                    <a:stCxn id="80" idx="0"/>
                    <a:endCxn id="69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Oval 83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85" name="Oval 84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86" name="Straight Connector 85"/>
                  <p:cNvCxnSpPr>
                    <a:stCxn id="84" idx="0"/>
                    <a:endCxn id="69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5" name="Straight Connector 74"/>
                <p:cNvCxnSpPr>
                  <a:stCxn id="79" idx="6"/>
                  <a:endCxn id="85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50800">
                  <a:solidFill>
                    <a:srgbClr val="FF0000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>
                  <a:stCxn id="80" idx="4"/>
                  <a:endCxn id="84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Oval 67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70" name="Straight Connector 69"/>
              <p:cNvCxnSpPr>
                <a:stCxn id="84" idx="5"/>
                <a:endCxn id="64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84" idx="7"/>
                <a:endCxn id="68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77" idx="7"/>
                <a:endCxn id="79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69" idx="6"/>
                <a:endCxn id="68" idx="2"/>
              </p:cNvCxnSpPr>
              <p:nvPr/>
            </p:nvCxnSpPr>
            <p:spPr bwMode="auto">
              <a:xfrm>
                <a:off x="1641826" y="3190935"/>
                <a:ext cx="1001654" cy="1549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65" name="Straight Connector 64"/>
            <p:cNvCxnSpPr>
              <a:stCxn id="77" idx="5"/>
              <a:endCxn id="78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78" idx="7"/>
              <a:endCxn id="85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1058049" y="4613323"/>
            <a:ext cx="4155868" cy="2056789"/>
            <a:chOff x="395536" y="3041914"/>
            <a:chExt cx="4155868" cy="2056789"/>
          </a:xfrm>
        </p:grpSpPr>
        <p:grpSp>
          <p:nvGrpSpPr>
            <p:cNvPr id="88" name="Group 87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92" name="Group 91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99" name="Group 98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102" name="Oval 101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106" name="Straight Connector 105"/>
                  <p:cNvCxnSpPr>
                    <a:stCxn id="93" idx="6"/>
                    <a:endCxn id="104" idx="1"/>
                  </p:cNvCxnSpPr>
                  <p:nvPr/>
                </p:nvCxnSpPr>
                <p:spPr bwMode="auto">
                  <a:xfrm>
                    <a:off x="6820677" y="4023274"/>
                    <a:ext cx="971605" cy="15300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>
                    <a:stCxn id="93" idx="4"/>
                    <a:endCxn id="102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>
                    <a:stCxn id="105" idx="0"/>
                    <a:endCxn id="94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9" name="Oval 108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110" name="Oval 109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111" name="Straight Connector 110"/>
                  <p:cNvCxnSpPr>
                    <a:stCxn id="109" idx="0"/>
                    <a:endCxn id="94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1" name="Straight Connector 100"/>
                <p:cNvCxnSpPr>
                  <a:stCxn id="105" idx="4"/>
                  <a:endCxn id="109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Oval 92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95" name="Straight Connector 94"/>
              <p:cNvCxnSpPr>
                <a:stCxn id="109" idx="5"/>
                <a:endCxn id="89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109" idx="7"/>
                <a:endCxn id="93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94" idx="6"/>
                <a:endCxn id="93" idx="2"/>
              </p:cNvCxnSpPr>
              <p:nvPr/>
            </p:nvCxnSpPr>
            <p:spPr bwMode="auto">
              <a:xfrm>
                <a:off x="1641826" y="3190935"/>
                <a:ext cx="1001654" cy="1549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9" name="Oval 88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91" name="Straight Connector 90"/>
            <p:cNvCxnSpPr>
              <a:stCxn id="103" idx="7"/>
              <a:endCxn id="110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2" name="TextBox 111"/>
          <p:cNvSpPr txBox="1"/>
          <p:nvPr/>
        </p:nvSpPr>
        <p:spPr>
          <a:xfrm>
            <a:off x="6543193" y="5733344"/>
            <a:ext cx="2061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taip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lt-LT" dirty="0" smtClean="0"/>
                  <a:t>skiriančioji aibė</a:t>
                </a:r>
                <a:r>
                  <a:rPr lang="en-US" dirty="0" smtClean="0"/>
                  <a:t>?</a:t>
                </a:r>
                <a:endParaRPr lang="lt-LT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688" b="-737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/>
          <p:cNvGrpSpPr/>
          <p:nvPr/>
        </p:nvGrpSpPr>
        <p:grpSpPr>
          <a:xfrm>
            <a:off x="255783" y="1700808"/>
            <a:ext cx="4155868" cy="2056789"/>
            <a:chOff x="395536" y="3041914"/>
            <a:chExt cx="4155868" cy="2056789"/>
          </a:xfrm>
        </p:grpSpPr>
        <p:grpSp>
          <p:nvGrpSpPr>
            <p:cNvPr id="4" name="Group 3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12" name="Group 11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19" name="Straight Connector 18"/>
                  <p:cNvCxnSpPr>
                    <a:stCxn id="6" idx="6"/>
                    <a:endCxn id="17" idx="1"/>
                  </p:cNvCxnSpPr>
                  <p:nvPr/>
                </p:nvCxnSpPr>
                <p:spPr bwMode="auto">
                  <a:xfrm>
                    <a:off x="6820677" y="4023274"/>
                    <a:ext cx="971605" cy="15300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>
                    <a:stCxn id="6" idx="4"/>
                    <a:endCxn id="15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>
                    <a:stCxn id="18" idx="0"/>
                    <a:endCxn id="7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Oval 21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24" name="Straight Connector 23"/>
                  <p:cNvCxnSpPr>
                    <a:stCxn id="22" idx="0"/>
                    <a:endCxn id="7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Straight Connector 12"/>
                <p:cNvCxnSpPr>
                  <a:stCxn id="17" idx="6"/>
                  <a:endCxn id="23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8" idx="4"/>
                  <a:endCxn id="22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8" name="Straight Connector 7"/>
              <p:cNvCxnSpPr>
                <a:stCxn id="22" idx="5"/>
                <a:endCxn id="25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22" idx="7"/>
                <a:endCxn id="6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15" idx="7"/>
                <a:endCxn id="17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7" idx="6"/>
                <a:endCxn id="6" idx="2"/>
              </p:cNvCxnSpPr>
              <p:nvPr/>
            </p:nvCxnSpPr>
            <p:spPr bwMode="auto">
              <a:xfrm>
                <a:off x="1641826" y="3190935"/>
                <a:ext cx="1001654" cy="1549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5" name="Oval 24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51" name="Straight Connector 50"/>
            <p:cNvCxnSpPr>
              <a:stCxn id="15" idx="5"/>
              <a:endCxn id="16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16" idx="7"/>
              <a:endCxn id="23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832031" y="2513301"/>
            <a:ext cx="4155868" cy="2056789"/>
            <a:chOff x="395536" y="3041914"/>
            <a:chExt cx="4155868" cy="2056789"/>
          </a:xfrm>
        </p:grpSpPr>
        <p:grpSp>
          <p:nvGrpSpPr>
            <p:cNvPr id="29" name="Group 28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33" name="Group 32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40" name="Group 39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43" name="Oval 42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47" name="Straight Connector 46"/>
                  <p:cNvCxnSpPr>
                    <a:stCxn id="34" idx="6"/>
                    <a:endCxn id="45" idx="1"/>
                  </p:cNvCxnSpPr>
                  <p:nvPr/>
                </p:nvCxnSpPr>
                <p:spPr bwMode="auto">
                  <a:xfrm>
                    <a:off x="6820677" y="4023274"/>
                    <a:ext cx="971605" cy="153008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>
                    <a:stCxn id="34" idx="4"/>
                    <a:endCxn id="43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>
                    <a:stCxn id="46" idx="0"/>
                    <a:endCxn id="35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Oval 49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53" name="Straight Connector 52"/>
                  <p:cNvCxnSpPr>
                    <a:stCxn id="50" idx="0"/>
                    <a:endCxn id="35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1" name="Straight Connector 40"/>
                <p:cNvCxnSpPr>
                  <a:stCxn id="45" idx="6"/>
                  <a:endCxn id="52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stCxn id="46" idx="4"/>
                  <a:endCxn id="50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Oval 33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36" name="Straight Connector 35"/>
              <p:cNvCxnSpPr>
                <a:stCxn id="50" idx="5"/>
                <a:endCxn id="30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50" idx="7"/>
                <a:endCxn id="34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43" idx="7"/>
                <a:endCxn id="45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35" idx="6"/>
                <a:endCxn id="34" idx="2"/>
              </p:cNvCxnSpPr>
              <p:nvPr/>
            </p:nvCxnSpPr>
            <p:spPr bwMode="auto">
              <a:xfrm>
                <a:off x="1641826" y="3190935"/>
                <a:ext cx="1001654" cy="154912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0" name="Oval 29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31" name="Straight Connector 30"/>
            <p:cNvCxnSpPr>
              <a:stCxn id="43" idx="5"/>
              <a:endCxn id="44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44" idx="7"/>
              <a:endCxn id="52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806644" y="4354235"/>
            <a:ext cx="4155868" cy="2056789"/>
            <a:chOff x="395536" y="3041914"/>
            <a:chExt cx="4155868" cy="2056789"/>
          </a:xfrm>
        </p:grpSpPr>
        <p:grpSp>
          <p:nvGrpSpPr>
            <p:cNvPr id="55" name="Group 54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60" name="Group 59"/>
              <p:cNvGrpSpPr>
                <a:grpSpLocks/>
              </p:cNvGrpSpPr>
              <p:nvPr/>
            </p:nvGrpSpPr>
            <p:grpSpPr bwMode="auto">
              <a:xfrm>
                <a:off x="871546" y="3335397"/>
                <a:ext cx="4155868" cy="1552009"/>
                <a:chOff x="6316048" y="988143"/>
                <a:chExt cx="4157802" cy="1551680"/>
              </a:xfrm>
            </p:grpSpPr>
            <p:grpSp>
              <p:nvGrpSpPr>
                <p:cNvPr id="68" name="Group 67"/>
                <p:cNvGrpSpPr>
                  <a:grpSpLocks/>
                </p:cNvGrpSpPr>
                <p:nvPr/>
              </p:nvGrpSpPr>
              <p:grpSpPr bwMode="auto">
                <a:xfrm>
                  <a:off x="6316048" y="988143"/>
                  <a:ext cx="4157802" cy="1551680"/>
                  <a:chOff x="4760448" y="4012826"/>
                  <a:chExt cx="4157802" cy="1551680"/>
                </a:xfrm>
              </p:grpSpPr>
              <p:sp>
                <p:nvSpPr>
                  <p:cNvPr id="71" name="Oval 70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76" name="Straight Connector 75"/>
                  <p:cNvCxnSpPr>
                    <a:stCxn id="62" idx="4"/>
                    <a:endCxn id="71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" name="Oval 77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80" name="Straight Connector 79"/>
                  <p:cNvCxnSpPr>
                    <a:stCxn id="78" idx="0"/>
                    <a:endCxn id="63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9" name="Straight Connector 68"/>
                <p:cNvCxnSpPr>
                  <a:stCxn id="73" idx="6"/>
                  <a:endCxn id="79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>
                  <a:stCxn id="74" idx="4"/>
                  <a:endCxn id="78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Oval 61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64" name="Straight Connector 63"/>
              <p:cNvCxnSpPr>
                <a:stCxn id="78" idx="5"/>
                <a:endCxn id="56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78" idx="7"/>
                <a:endCxn id="62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71" idx="7"/>
                <a:endCxn id="73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6" name="Oval 55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57" name="Straight Connector 56"/>
            <p:cNvCxnSpPr>
              <a:stCxn id="71" idx="5"/>
              <a:endCxn id="72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72" idx="7"/>
              <a:endCxn id="79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543193" y="5733344"/>
            <a:ext cx="2061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193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lt-LT" dirty="0" smtClean="0"/>
                  <a:t>kirpis</a:t>
                </a:r>
                <a:r>
                  <a:rPr lang="en-US" dirty="0" smtClean="0"/>
                  <a:t>?</a:t>
                </a:r>
                <a:endParaRPr lang="lt-LT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688" b="-737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TextBox 127"/>
          <p:cNvSpPr txBox="1"/>
          <p:nvPr/>
        </p:nvSpPr>
        <p:spPr>
          <a:xfrm>
            <a:off x="6674849" y="4716872"/>
            <a:ext cx="194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Skiriančioji aibė</a:t>
            </a:r>
            <a:endParaRPr lang="lt-LT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4902914" y="1995069"/>
            <a:ext cx="4155868" cy="2056789"/>
            <a:chOff x="395536" y="3041914"/>
            <a:chExt cx="4155868" cy="2056789"/>
          </a:xfrm>
        </p:grpSpPr>
        <p:grpSp>
          <p:nvGrpSpPr>
            <p:cNvPr id="130" name="Group 129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134" name="Group 133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141" name="Group 140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144" name="Oval 143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45" name="Oval 144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146" name="Oval 145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47" name="Oval 146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148" name="Straight Connector 147"/>
                  <p:cNvCxnSpPr>
                    <a:stCxn id="135" idx="6"/>
                    <a:endCxn id="146" idx="1"/>
                  </p:cNvCxnSpPr>
                  <p:nvPr/>
                </p:nvCxnSpPr>
                <p:spPr bwMode="auto">
                  <a:xfrm>
                    <a:off x="6820677" y="4023274"/>
                    <a:ext cx="971605" cy="153008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>
                    <a:stCxn id="135" idx="4"/>
                    <a:endCxn id="144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>
                    <a:stCxn id="147" idx="0"/>
                    <a:endCxn id="136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1" name="Oval 150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153" name="Straight Connector 152"/>
                  <p:cNvCxnSpPr>
                    <a:stCxn id="151" idx="0"/>
                    <a:endCxn id="136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2" name="Straight Connector 141"/>
                <p:cNvCxnSpPr>
                  <a:stCxn id="146" idx="6"/>
                  <a:endCxn id="152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>
                  <a:stCxn id="147" idx="4"/>
                  <a:endCxn id="151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5" name="Oval 134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137" name="Straight Connector 136"/>
              <p:cNvCxnSpPr>
                <a:stCxn id="151" idx="5"/>
                <a:endCxn id="131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stCxn id="151" idx="7"/>
                <a:endCxn id="135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>
                <a:stCxn id="144" idx="7"/>
                <a:endCxn id="146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stCxn id="136" idx="6"/>
                <a:endCxn id="135" idx="2"/>
              </p:cNvCxnSpPr>
              <p:nvPr/>
            </p:nvCxnSpPr>
            <p:spPr bwMode="auto">
              <a:xfrm>
                <a:off x="1641826" y="3190935"/>
                <a:ext cx="1001654" cy="154912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31" name="Oval 130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32" name="Straight Connector 131"/>
            <p:cNvCxnSpPr>
              <a:stCxn id="144" idx="5"/>
              <a:endCxn id="145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45" idx="7"/>
              <a:endCxn id="152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1588550" y="4420203"/>
            <a:ext cx="4155868" cy="2056789"/>
            <a:chOff x="395536" y="3041914"/>
            <a:chExt cx="4155868" cy="2056789"/>
          </a:xfrm>
        </p:grpSpPr>
        <p:grpSp>
          <p:nvGrpSpPr>
            <p:cNvPr id="155" name="Group 154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159" name="Group 158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166" name="Group 165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169" name="Oval 168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70" name="Oval 169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171" name="Oval 170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72" name="Oval 171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174" name="Straight Connector 173"/>
                  <p:cNvCxnSpPr>
                    <a:stCxn id="160" idx="4"/>
                    <a:endCxn id="169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>
                    <a:stCxn id="172" idx="0"/>
                    <a:endCxn id="161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6" name="Oval 175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177" name="Oval 176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178" name="Straight Connector 177"/>
                  <p:cNvCxnSpPr>
                    <a:stCxn id="176" idx="0"/>
                    <a:endCxn id="161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Straight Connector 166"/>
                <p:cNvCxnSpPr>
                  <a:stCxn id="171" idx="6"/>
                  <a:endCxn id="177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>
                  <a:stCxn id="172" idx="4"/>
                  <a:endCxn id="176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0" name="Oval 159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162" name="Straight Connector 161"/>
              <p:cNvCxnSpPr>
                <a:stCxn id="176" idx="5"/>
                <a:endCxn id="156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stCxn id="169" idx="7"/>
                <a:endCxn id="171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56" name="Oval 155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57" name="Straight Connector 156"/>
            <p:cNvCxnSpPr>
              <a:stCxn id="169" idx="5"/>
              <a:endCxn id="170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70" idx="7"/>
              <a:endCxn id="177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/>
        </p:nvGrpSpPr>
        <p:grpSpPr>
          <a:xfrm>
            <a:off x="255783" y="1700808"/>
            <a:ext cx="4155868" cy="2056789"/>
            <a:chOff x="395536" y="3041914"/>
            <a:chExt cx="4155868" cy="2056789"/>
          </a:xfrm>
        </p:grpSpPr>
        <p:grpSp>
          <p:nvGrpSpPr>
            <p:cNvPr id="180" name="Group 179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184" name="Group 183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191" name="Group 190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194" name="Oval 193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196" name="Oval 195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97" name="Oval 196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198" name="Straight Connector 197"/>
                  <p:cNvCxnSpPr>
                    <a:stCxn id="185" idx="6"/>
                    <a:endCxn id="196" idx="1"/>
                  </p:cNvCxnSpPr>
                  <p:nvPr/>
                </p:nvCxnSpPr>
                <p:spPr bwMode="auto">
                  <a:xfrm>
                    <a:off x="6820677" y="4023274"/>
                    <a:ext cx="971605" cy="15300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>
                    <a:stCxn id="185" idx="4"/>
                    <a:endCxn id="194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>
                    <a:stCxn id="197" idx="0"/>
                    <a:endCxn id="186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1" name="Oval 200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202" name="Oval 201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203" name="Straight Connector 202"/>
                  <p:cNvCxnSpPr>
                    <a:stCxn id="201" idx="0"/>
                    <a:endCxn id="186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2" name="Straight Connector 191"/>
                <p:cNvCxnSpPr>
                  <a:stCxn id="196" idx="6"/>
                  <a:endCxn id="202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>
                  <a:stCxn id="197" idx="4"/>
                  <a:endCxn id="201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5" name="Oval 184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86" name="Oval 185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187" name="Straight Connector 186"/>
              <p:cNvCxnSpPr>
                <a:stCxn id="201" idx="5"/>
                <a:endCxn id="181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201" idx="7"/>
                <a:endCxn id="185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>
                <a:stCxn id="194" idx="7"/>
                <a:endCxn id="196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stCxn id="186" idx="6"/>
                <a:endCxn id="185" idx="2"/>
              </p:cNvCxnSpPr>
              <p:nvPr/>
            </p:nvCxnSpPr>
            <p:spPr bwMode="auto">
              <a:xfrm>
                <a:off x="1641826" y="3190935"/>
                <a:ext cx="1001654" cy="1549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81" name="Oval 180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82" name="Straight Connector 181"/>
            <p:cNvCxnSpPr>
              <a:stCxn id="194" idx="5"/>
              <a:endCxn id="195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95" idx="7"/>
              <a:endCxn id="202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04" name="TextBox 203"/>
          <p:cNvSpPr txBox="1"/>
          <p:nvPr/>
        </p:nvSpPr>
        <p:spPr>
          <a:xfrm>
            <a:off x="6728028" y="5426900"/>
            <a:ext cx="194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Ar kirpis?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7814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20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lt-LT" dirty="0" smtClean="0"/>
                  <a:t>kirpis</a:t>
                </a:r>
                <a:r>
                  <a:rPr lang="en-US" dirty="0" smtClean="0"/>
                  <a:t>?</a:t>
                </a:r>
                <a:endParaRPr lang="lt-LT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688" b="-737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TextBox 127"/>
          <p:cNvSpPr txBox="1"/>
          <p:nvPr/>
        </p:nvSpPr>
        <p:spPr>
          <a:xfrm>
            <a:off x="5004048" y="1580136"/>
            <a:ext cx="194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Grąžiname {l, v}</a:t>
            </a:r>
            <a:endParaRPr lang="lt-LT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323528" y="1645658"/>
            <a:ext cx="4155868" cy="2056789"/>
            <a:chOff x="395536" y="3041914"/>
            <a:chExt cx="4155868" cy="2056789"/>
          </a:xfrm>
        </p:grpSpPr>
        <p:grpSp>
          <p:nvGrpSpPr>
            <p:cNvPr id="155" name="Group 154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159" name="Group 158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166" name="Group 165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169" name="Oval 168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70" name="Oval 169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171" name="Oval 170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72" name="Oval 171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174" name="Straight Connector 173"/>
                  <p:cNvCxnSpPr>
                    <a:stCxn id="160" idx="4"/>
                    <a:endCxn id="169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>
                    <a:stCxn id="172" idx="0"/>
                    <a:endCxn id="161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6" name="Oval 175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177" name="Oval 176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178" name="Straight Connector 177"/>
                  <p:cNvCxnSpPr>
                    <a:stCxn id="176" idx="0"/>
                    <a:endCxn id="161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Straight Connector 166"/>
                <p:cNvCxnSpPr>
                  <a:stCxn id="171" idx="6"/>
                  <a:endCxn id="177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>
                  <a:stCxn id="172" idx="4"/>
                  <a:endCxn id="176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0" name="Oval 159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162" name="Straight Connector 161"/>
              <p:cNvCxnSpPr>
                <a:stCxn id="176" idx="5"/>
                <a:endCxn id="156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stCxn id="169" idx="7"/>
                <a:endCxn id="171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56" name="Oval 155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57" name="Straight Connector 156"/>
            <p:cNvCxnSpPr>
              <a:stCxn id="169" idx="5"/>
              <a:endCxn id="170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70" idx="7"/>
              <a:endCxn id="177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04" name="TextBox 203"/>
          <p:cNvSpPr txBox="1"/>
          <p:nvPr/>
        </p:nvSpPr>
        <p:spPr>
          <a:xfrm>
            <a:off x="6231123" y="4891589"/>
            <a:ext cx="2215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Grafas tapo jungus. </a:t>
            </a:r>
          </a:p>
          <a:p>
            <a:r>
              <a:rPr lang="lt-LT" dirty="0" smtClean="0"/>
              <a:t>Grąžinkime {v, a}</a:t>
            </a:r>
            <a:endParaRPr lang="lt-LT" dirty="0"/>
          </a:p>
        </p:txBody>
      </p:sp>
      <p:grpSp>
        <p:nvGrpSpPr>
          <p:cNvPr id="5" name="Group 4"/>
          <p:cNvGrpSpPr/>
          <p:nvPr/>
        </p:nvGrpSpPr>
        <p:grpSpPr>
          <a:xfrm>
            <a:off x="4869932" y="2405091"/>
            <a:ext cx="4155868" cy="2056789"/>
            <a:chOff x="4765990" y="2397869"/>
            <a:chExt cx="4155868" cy="2056789"/>
          </a:xfrm>
        </p:grpSpPr>
        <p:grpSp>
          <p:nvGrpSpPr>
            <p:cNvPr id="77" name="Group 76"/>
            <p:cNvGrpSpPr/>
            <p:nvPr/>
          </p:nvGrpSpPr>
          <p:grpSpPr>
            <a:xfrm>
              <a:off x="4765990" y="2397869"/>
              <a:ext cx="4155868" cy="2056789"/>
              <a:chOff x="395536" y="3041914"/>
              <a:chExt cx="4155868" cy="2056789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395536" y="3041914"/>
                <a:ext cx="4155868" cy="1913121"/>
                <a:chOff x="871546" y="3046472"/>
                <a:chExt cx="4155868" cy="1913121"/>
              </a:xfrm>
            </p:grpSpPr>
            <p:grpSp>
              <p:nvGrpSpPr>
                <p:cNvPr id="82" name="Group 81"/>
                <p:cNvGrpSpPr>
                  <a:grpSpLocks/>
                </p:cNvGrpSpPr>
                <p:nvPr/>
              </p:nvGrpSpPr>
              <p:grpSpPr bwMode="auto">
                <a:xfrm>
                  <a:off x="871546" y="3293085"/>
                  <a:ext cx="4155868" cy="1594321"/>
                  <a:chOff x="6316048" y="945840"/>
                  <a:chExt cx="4157802" cy="1593983"/>
                </a:xfrm>
              </p:grpSpPr>
              <p:grpSp>
                <p:nvGrpSpPr>
                  <p:cNvPr id="87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6316048" y="945840"/>
                    <a:ext cx="4157802" cy="1593983"/>
                    <a:chOff x="4760448" y="3970523"/>
                    <a:chExt cx="4157802" cy="1593983"/>
                  </a:xfrm>
                </p:grpSpPr>
                <p:sp>
                  <p:nvSpPr>
                    <p:cNvPr id="90" name="Oval 89"/>
                    <p:cNvSpPr/>
                    <p:nvPr/>
                  </p:nvSpPr>
                  <p:spPr bwMode="auto">
                    <a:xfrm>
                      <a:off x="6617934" y="4930458"/>
                      <a:ext cx="287472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c</a:t>
                      </a:r>
                      <a:endParaRPr lang="en-US" dirty="0"/>
                    </a:p>
                  </p:txBody>
                </p:sp>
                <p:sp>
                  <p:nvSpPr>
                    <p:cNvPr id="91" name="Oval 90"/>
                    <p:cNvSpPr/>
                    <p:nvPr/>
                  </p:nvSpPr>
                  <p:spPr bwMode="auto">
                    <a:xfrm>
                      <a:off x="7648545" y="5277230"/>
                      <a:ext cx="287471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q</a:t>
                      </a:r>
                      <a:endParaRPr lang="en-US" dirty="0"/>
                    </a:p>
                  </p:txBody>
                </p:sp>
                <p:sp>
                  <p:nvSpPr>
                    <p:cNvPr id="92" name="Oval 91"/>
                    <p:cNvSpPr/>
                    <p:nvPr/>
                  </p:nvSpPr>
                  <p:spPr bwMode="auto">
                    <a:xfrm>
                      <a:off x="7750182" y="4134210"/>
                      <a:ext cx="287471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a</a:t>
                      </a:r>
                      <a:endParaRPr lang="en-US" dirty="0"/>
                    </a:p>
                  </p:txBody>
                </p:sp>
                <p:sp>
                  <p:nvSpPr>
                    <p:cNvPr id="93" name="Oval 92"/>
                    <p:cNvSpPr/>
                    <p:nvPr/>
                  </p:nvSpPr>
                  <p:spPr bwMode="auto">
                    <a:xfrm>
                      <a:off x="4760448" y="4391852"/>
                      <a:ext cx="287471" cy="2888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u</a:t>
                      </a:r>
                      <a:endParaRPr lang="en-US" dirty="0"/>
                    </a:p>
                  </p:txBody>
                </p:sp>
                <p:cxnSp>
                  <p:nvCxnSpPr>
                    <p:cNvPr id="94" name="Straight Connector 93"/>
                    <p:cNvCxnSpPr>
                      <a:stCxn id="83" idx="4"/>
                      <a:endCxn id="90" idx="0"/>
                    </p:cNvCxnSpPr>
                    <p:nvPr/>
                  </p:nvCxnSpPr>
                  <p:spPr bwMode="auto">
                    <a:xfrm>
                      <a:off x="6676942" y="4167705"/>
                      <a:ext cx="84727" cy="76275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>
                      <a:stCxn id="93" idx="0"/>
                      <a:endCxn id="84" idx="3"/>
                    </p:cNvCxnSpPr>
                    <p:nvPr/>
                  </p:nvCxnSpPr>
                  <p:spPr bwMode="auto">
                    <a:xfrm flipV="1">
                      <a:off x="4904184" y="3970523"/>
                      <a:ext cx="381531" cy="42132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6" name="Oval 95"/>
                    <p:cNvSpPr/>
                    <p:nvPr/>
                  </p:nvSpPr>
                  <p:spPr bwMode="auto">
                    <a:xfrm>
                      <a:off x="5382480" y="5175663"/>
                      <a:ext cx="287472" cy="287277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p:txBody>
                </p:sp>
                <p:sp>
                  <p:nvSpPr>
                    <p:cNvPr id="97" name="Oval 96"/>
                    <p:cNvSpPr/>
                    <p:nvPr/>
                  </p:nvSpPr>
                  <p:spPr bwMode="auto">
                    <a:xfrm>
                      <a:off x="8630779" y="4598540"/>
                      <a:ext cx="287471" cy="287277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t</a:t>
                      </a:r>
                      <a:endParaRPr lang="en-US" dirty="0"/>
                    </a:p>
                  </p:txBody>
                </p:sp>
                <p:cxnSp>
                  <p:nvCxnSpPr>
                    <p:cNvPr id="98" name="Straight Connector 97"/>
                    <p:cNvCxnSpPr>
                      <a:stCxn id="96" idx="0"/>
                      <a:endCxn id="84" idx="4"/>
                    </p:cNvCxnSpPr>
                    <p:nvPr/>
                  </p:nvCxnSpPr>
                  <p:spPr bwMode="auto">
                    <a:xfrm flipH="1" flipV="1">
                      <a:off x="5387352" y="4012826"/>
                      <a:ext cx="138865" cy="116283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8" name="Straight Connector 87"/>
                  <p:cNvCxnSpPr>
                    <a:stCxn id="92" idx="6"/>
                    <a:endCxn id="97" idx="1"/>
                  </p:cNvCxnSpPr>
                  <p:nvPr/>
                </p:nvCxnSpPr>
                <p:spPr bwMode="auto">
                  <a:xfrm>
                    <a:off x="9593252" y="1253166"/>
                    <a:ext cx="635226" cy="36276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>
                    <a:stCxn id="93" idx="4"/>
                    <a:endCxn id="96" idx="1"/>
                  </p:cNvCxnSpPr>
                  <p:nvPr/>
                </p:nvCxnSpPr>
                <p:spPr bwMode="auto">
                  <a:xfrm>
                    <a:off x="6459784" y="1656033"/>
                    <a:ext cx="520396" cy="53701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3" name="Oval 82"/>
                <p:cNvSpPr/>
                <p:nvPr/>
              </p:nvSpPr>
              <p:spPr bwMode="auto">
                <a:xfrm>
                  <a:off x="2643480" y="3201384"/>
                  <a:ext cx="287337" cy="28892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84" name="Oval 83"/>
                <p:cNvSpPr/>
                <p:nvPr/>
              </p:nvSpPr>
              <p:spPr bwMode="auto">
                <a:xfrm>
                  <a:off x="1354489" y="3046472"/>
                  <a:ext cx="287337" cy="28892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l</a:t>
                  </a:r>
                  <a:endParaRPr lang="en-US" dirty="0"/>
                </a:p>
              </p:txBody>
            </p:sp>
            <p:cxnSp>
              <p:nvCxnSpPr>
                <p:cNvPr id="85" name="Straight Connector 84"/>
                <p:cNvCxnSpPr>
                  <a:stCxn id="96" idx="5"/>
                  <a:endCxn id="79" idx="2"/>
                </p:cNvCxnSpPr>
                <p:nvPr/>
              </p:nvCxnSpPr>
              <p:spPr bwMode="auto">
                <a:xfrm>
                  <a:off x="1738547" y="4743739"/>
                  <a:ext cx="617596" cy="21585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>
                  <a:stCxn id="90" idx="7"/>
                  <a:endCxn id="92" idx="3"/>
                </p:cNvCxnSpPr>
                <p:nvPr/>
              </p:nvCxnSpPr>
              <p:spPr bwMode="auto">
                <a:xfrm flipV="1">
                  <a:off x="2973426" y="3702064"/>
                  <a:ext cx="928543" cy="5932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Oval 78"/>
              <p:cNvSpPr/>
              <p:nvPr/>
            </p:nvSpPr>
            <p:spPr bwMode="auto">
              <a:xfrm>
                <a:off x="1880133" y="4811366"/>
                <a:ext cx="287337" cy="28733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d</a:t>
                </a:r>
                <a:endParaRPr lang="en-US" dirty="0"/>
              </a:p>
            </p:txBody>
          </p:sp>
          <p:cxnSp>
            <p:nvCxnSpPr>
              <p:cNvPr id="80" name="Straight Connector 79"/>
              <p:cNvCxnSpPr>
                <a:stCxn id="90" idx="5"/>
                <a:endCxn id="91" idx="2"/>
              </p:cNvCxnSpPr>
              <p:nvPr/>
            </p:nvCxnSpPr>
            <p:spPr bwMode="auto">
              <a:xfrm>
                <a:off x="2497416" y="4493923"/>
                <a:ext cx="784874" cy="24525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91" idx="7"/>
                <a:endCxn id="97" idx="3"/>
              </p:cNvCxnSpPr>
              <p:nvPr/>
            </p:nvCxnSpPr>
            <p:spPr bwMode="auto">
              <a:xfrm flipV="1">
                <a:off x="3527547" y="4161935"/>
                <a:ext cx="778600" cy="4756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>
              <a:stCxn id="83" idx="2"/>
              <a:endCxn id="84" idx="6"/>
            </p:cNvCxnSpPr>
            <p:nvPr/>
          </p:nvCxnSpPr>
          <p:spPr bwMode="auto">
            <a:xfrm flipH="1" flipV="1">
              <a:off x="5536270" y="2542332"/>
              <a:ext cx="1001654" cy="1549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45885" y="4433236"/>
            <a:ext cx="4155868" cy="2056789"/>
            <a:chOff x="245885" y="4433236"/>
            <a:chExt cx="4155868" cy="2056789"/>
          </a:xfrm>
        </p:grpSpPr>
        <p:grpSp>
          <p:nvGrpSpPr>
            <p:cNvPr id="103" name="Group 102"/>
            <p:cNvGrpSpPr/>
            <p:nvPr/>
          </p:nvGrpSpPr>
          <p:grpSpPr>
            <a:xfrm>
              <a:off x="245885" y="4433236"/>
              <a:ext cx="4155868" cy="2056789"/>
              <a:chOff x="395536" y="3041914"/>
              <a:chExt cx="4155868" cy="2056789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395536" y="3041914"/>
                <a:ext cx="4155868" cy="1913121"/>
                <a:chOff x="871546" y="3046472"/>
                <a:chExt cx="4155868" cy="1913121"/>
              </a:xfrm>
            </p:grpSpPr>
            <p:grpSp>
              <p:nvGrpSpPr>
                <p:cNvPr id="108" name="Group 107"/>
                <p:cNvGrpSpPr>
                  <a:grpSpLocks/>
                </p:cNvGrpSpPr>
                <p:nvPr/>
              </p:nvGrpSpPr>
              <p:grpSpPr bwMode="auto">
                <a:xfrm>
                  <a:off x="871546" y="3293085"/>
                  <a:ext cx="4155868" cy="1594321"/>
                  <a:chOff x="6316048" y="945840"/>
                  <a:chExt cx="4157802" cy="1593983"/>
                </a:xfrm>
              </p:grpSpPr>
              <p:grpSp>
                <p:nvGrpSpPr>
                  <p:cNvPr id="113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6316048" y="945840"/>
                    <a:ext cx="4157802" cy="1593983"/>
                    <a:chOff x="4760448" y="3970523"/>
                    <a:chExt cx="4157802" cy="1593983"/>
                  </a:xfrm>
                </p:grpSpPr>
                <p:sp>
                  <p:nvSpPr>
                    <p:cNvPr id="116" name="Oval 115"/>
                    <p:cNvSpPr/>
                    <p:nvPr/>
                  </p:nvSpPr>
                  <p:spPr bwMode="auto">
                    <a:xfrm>
                      <a:off x="6617934" y="4930458"/>
                      <a:ext cx="287472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c</a:t>
                      </a:r>
                      <a:endParaRPr lang="en-US" dirty="0"/>
                    </a:p>
                  </p:txBody>
                </p:sp>
                <p:sp>
                  <p:nvSpPr>
                    <p:cNvPr id="117" name="Oval 116"/>
                    <p:cNvSpPr/>
                    <p:nvPr/>
                  </p:nvSpPr>
                  <p:spPr bwMode="auto">
                    <a:xfrm>
                      <a:off x="7648545" y="5277230"/>
                      <a:ext cx="287471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q</a:t>
                      </a:r>
                      <a:endParaRPr lang="en-US" dirty="0"/>
                    </a:p>
                  </p:txBody>
                </p:sp>
                <p:sp>
                  <p:nvSpPr>
                    <p:cNvPr id="118" name="Oval 117"/>
                    <p:cNvSpPr/>
                    <p:nvPr/>
                  </p:nvSpPr>
                  <p:spPr bwMode="auto">
                    <a:xfrm>
                      <a:off x="7750182" y="4134210"/>
                      <a:ext cx="287471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a</a:t>
                      </a:r>
                      <a:endParaRPr lang="en-US" dirty="0"/>
                    </a:p>
                  </p:txBody>
                </p:sp>
                <p:sp>
                  <p:nvSpPr>
                    <p:cNvPr id="119" name="Oval 118"/>
                    <p:cNvSpPr/>
                    <p:nvPr/>
                  </p:nvSpPr>
                  <p:spPr bwMode="auto">
                    <a:xfrm>
                      <a:off x="4760448" y="4391852"/>
                      <a:ext cx="287471" cy="2888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u</a:t>
                      </a:r>
                      <a:endParaRPr lang="en-US" dirty="0"/>
                    </a:p>
                  </p:txBody>
                </p:sp>
                <p:cxnSp>
                  <p:nvCxnSpPr>
                    <p:cNvPr id="120" name="Straight Connector 119"/>
                    <p:cNvCxnSpPr>
                      <a:stCxn id="109" idx="4"/>
                      <a:endCxn id="116" idx="0"/>
                    </p:cNvCxnSpPr>
                    <p:nvPr/>
                  </p:nvCxnSpPr>
                  <p:spPr bwMode="auto">
                    <a:xfrm>
                      <a:off x="6676942" y="4167705"/>
                      <a:ext cx="84727" cy="76275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Straight Connector 120"/>
                    <p:cNvCxnSpPr>
                      <a:stCxn id="119" idx="0"/>
                      <a:endCxn id="110" idx="3"/>
                    </p:cNvCxnSpPr>
                    <p:nvPr/>
                  </p:nvCxnSpPr>
                  <p:spPr bwMode="auto">
                    <a:xfrm flipV="1">
                      <a:off x="4904184" y="3970523"/>
                      <a:ext cx="381531" cy="42132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2" name="Oval 121"/>
                    <p:cNvSpPr/>
                    <p:nvPr/>
                  </p:nvSpPr>
                  <p:spPr bwMode="auto">
                    <a:xfrm>
                      <a:off x="5382480" y="5175663"/>
                      <a:ext cx="287472" cy="287277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p:txBody>
                </p:sp>
                <p:sp>
                  <p:nvSpPr>
                    <p:cNvPr id="123" name="Oval 122"/>
                    <p:cNvSpPr/>
                    <p:nvPr/>
                  </p:nvSpPr>
                  <p:spPr bwMode="auto">
                    <a:xfrm>
                      <a:off x="8630779" y="4598540"/>
                      <a:ext cx="287471" cy="287277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t</a:t>
                      </a:r>
                      <a:endParaRPr lang="en-US" dirty="0"/>
                    </a:p>
                  </p:txBody>
                </p:sp>
                <p:cxnSp>
                  <p:nvCxnSpPr>
                    <p:cNvPr id="124" name="Straight Connector 123"/>
                    <p:cNvCxnSpPr>
                      <a:stCxn id="122" idx="0"/>
                      <a:endCxn id="110" idx="4"/>
                    </p:cNvCxnSpPr>
                    <p:nvPr/>
                  </p:nvCxnSpPr>
                  <p:spPr bwMode="auto">
                    <a:xfrm flipH="1" flipV="1">
                      <a:off x="5387352" y="4012826"/>
                      <a:ext cx="138865" cy="116283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4" name="Straight Connector 113"/>
                  <p:cNvCxnSpPr>
                    <a:stCxn id="118" idx="6"/>
                    <a:endCxn id="123" idx="1"/>
                  </p:cNvCxnSpPr>
                  <p:nvPr/>
                </p:nvCxnSpPr>
                <p:spPr bwMode="auto">
                  <a:xfrm>
                    <a:off x="9593252" y="1253166"/>
                    <a:ext cx="635226" cy="36276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>
                    <a:stCxn id="119" idx="4"/>
                    <a:endCxn id="122" idx="1"/>
                  </p:cNvCxnSpPr>
                  <p:nvPr/>
                </p:nvCxnSpPr>
                <p:spPr bwMode="auto">
                  <a:xfrm>
                    <a:off x="6459784" y="1656033"/>
                    <a:ext cx="520396" cy="53701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Oval 108"/>
                <p:cNvSpPr/>
                <p:nvPr/>
              </p:nvSpPr>
              <p:spPr bwMode="auto">
                <a:xfrm>
                  <a:off x="2643480" y="3201384"/>
                  <a:ext cx="287337" cy="28892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110" name="Oval 109"/>
                <p:cNvSpPr/>
                <p:nvPr/>
              </p:nvSpPr>
              <p:spPr bwMode="auto">
                <a:xfrm>
                  <a:off x="1354489" y="3046472"/>
                  <a:ext cx="287337" cy="28892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l</a:t>
                  </a:r>
                  <a:endParaRPr lang="en-US" dirty="0"/>
                </a:p>
              </p:txBody>
            </p:sp>
            <p:cxnSp>
              <p:nvCxnSpPr>
                <p:cNvPr id="111" name="Straight Connector 110"/>
                <p:cNvCxnSpPr>
                  <a:stCxn id="122" idx="5"/>
                  <a:endCxn id="105" idx="2"/>
                </p:cNvCxnSpPr>
                <p:nvPr/>
              </p:nvCxnSpPr>
              <p:spPr bwMode="auto">
                <a:xfrm>
                  <a:off x="1738547" y="4743739"/>
                  <a:ext cx="617596" cy="21585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>
                  <a:stCxn id="116" idx="7"/>
                  <a:endCxn id="118" idx="3"/>
                </p:cNvCxnSpPr>
                <p:nvPr/>
              </p:nvCxnSpPr>
              <p:spPr bwMode="auto">
                <a:xfrm flipV="1">
                  <a:off x="2973426" y="3702064"/>
                  <a:ext cx="928543" cy="5932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5" name="Oval 104"/>
              <p:cNvSpPr/>
              <p:nvPr/>
            </p:nvSpPr>
            <p:spPr bwMode="auto">
              <a:xfrm>
                <a:off x="1880133" y="4811366"/>
                <a:ext cx="287337" cy="28733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d</a:t>
                </a:r>
                <a:endParaRPr lang="en-US" dirty="0"/>
              </a:p>
            </p:txBody>
          </p:sp>
          <p:cxnSp>
            <p:nvCxnSpPr>
              <p:cNvPr id="106" name="Straight Connector 105"/>
              <p:cNvCxnSpPr>
                <a:stCxn id="116" idx="5"/>
                <a:endCxn id="117" idx="2"/>
              </p:cNvCxnSpPr>
              <p:nvPr/>
            </p:nvCxnSpPr>
            <p:spPr bwMode="auto">
              <a:xfrm>
                <a:off x="2497416" y="4493923"/>
                <a:ext cx="784874" cy="24525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117" idx="7"/>
                <a:endCxn id="123" idx="3"/>
              </p:cNvCxnSpPr>
              <p:nvPr/>
            </p:nvCxnSpPr>
            <p:spPr bwMode="auto">
              <a:xfrm flipV="1">
                <a:off x="3527547" y="4161935"/>
                <a:ext cx="778600" cy="4756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>
              <a:stCxn id="109" idx="6"/>
              <a:endCxn id="118" idx="1"/>
            </p:cNvCxnSpPr>
            <p:nvPr/>
          </p:nvCxnSpPr>
          <p:spPr bwMode="auto">
            <a:xfrm>
              <a:off x="2305156" y="4732611"/>
              <a:ext cx="971152" cy="153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>
            <a:off x="4057559" y="6048155"/>
            <a:ext cx="4088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Grafas liko nejungus. Taigi briaunų aibė nėra kirpis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1609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204" grpId="0"/>
      <p:bldP spid="1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5"/>
          <p:cNvGrpSpPr>
            <a:grpSpLocks/>
          </p:cNvGrpSpPr>
          <p:nvPr/>
        </p:nvGrpSpPr>
        <p:grpSpPr bwMode="auto">
          <a:xfrm>
            <a:off x="755650" y="476250"/>
            <a:ext cx="1738313" cy="1274763"/>
            <a:chOff x="4885648" y="3429346"/>
            <a:chExt cx="1738436" cy="1274343"/>
          </a:xfrm>
        </p:grpSpPr>
        <p:sp>
          <p:nvSpPr>
            <p:cNvPr id="6" name="Oval 5"/>
            <p:cNvSpPr/>
            <p:nvPr/>
          </p:nvSpPr>
          <p:spPr bwMode="auto">
            <a:xfrm>
              <a:off x="4885648" y="34293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336726" y="34293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885648" y="44164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336726" y="4413272"/>
              <a:ext cx="287358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0" name="Straight Connector 9"/>
            <p:cNvCxnSpPr>
              <a:stCxn id="6" idx="6"/>
              <a:endCxn id="7" idx="2"/>
            </p:cNvCxnSpPr>
            <p:nvPr/>
          </p:nvCxnSpPr>
          <p:spPr bwMode="auto">
            <a:xfrm>
              <a:off x="5173006" y="3573761"/>
              <a:ext cx="116371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6"/>
              <a:endCxn id="9" idx="2"/>
            </p:cNvCxnSpPr>
            <p:nvPr/>
          </p:nvCxnSpPr>
          <p:spPr bwMode="auto">
            <a:xfrm flipV="1">
              <a:off x="5173006" y="4557687"/>
              <a:ext cx="1163719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7"/>
              <a:endCxn id="7" idx="3"/>
            </p:cNvCxnSpPr>
            <p:nvPr/>
          </p:nvCxnSpPr>
          <p:spPr bwMode="auto">
            <a:xfrm flipV="1">
              <a:off x="5130140" y="3675328"/>
              <a:ext cx="1249451" cy="7823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4"/>
              <a:endCxn id="9" idx="0"/>
            </p:cNvCxnSpPr>
            <p:nvPr/>
          </p:nvCxnSpPr>
          <p:spPr bwMode="auto">
            <a:xfrm>
              <a:off x="6481199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147" name="TextBox 27"/>
          <p:cNvSpPr txBox="1">
            <a:spLocks noChangeArrowheads="1"/>
          </p:cNvSpPr>
          <p:nvPr/>
        </p:nvSpPr>
        <p:spPr bwMode="auto">
          <a:xfrm>
            <a:off x="898525" y="1916113"/>
            <a:ext cx="145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Grafas G</a:t>
            </a: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417513" y="3070225"/>
            <a:ext cx="1739900" cy="1274763"/>
            <a:chOff x="4885648" y="3429346"/>
            <a:chExt cx="1738436" cy="1274343"/>
          </a:xfrm>
        </p:grpSpPr>
        <p:sp>
          <p:nvSpPr>
            <p:cNvPr id="30" name="Oval 29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stCxn id="32" idx="6"/>
              <a:endCxn id="33" idx="2"/>
            </p:cNvCxnSpPr>
            <p:nvPr/>
          </p:nvCxnSpPr>
          <p:spPr bwMode="auto">
            <a:xfrm flipV="1">
              <a:off x="5172743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7"/>
              <a:endCxn id="31" idx="3"/>
            </p:cNvCxnSpPr>
            <p:nvPr/>
          </p:nvCxnSpPr>
          <p:spPr bwMode="auto">
            <a:xfrm flipV="1">
              <a:off x="5131503" y="3675328"/>
              <a:ext cx="1246725" cy="7823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1" idx="4"/>
              <a:endCxn id="33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25"/>
          <p:cNvGrpSpPr>
            <a:grpSpLocks/>
          </p:cNvGrpSpPr>
          <p:nvPr/>
        </p:nvGrpSpPr>
        <p:grpSpPr bwMode="auto">
          <a:xfrm>
            <a:off x="2535238" y="3089275"/>
            <a:ext cx="1739900" cy="1274763"/>
            <a:chOff x="4885648" y="3429346"/>
            <a:chExt cx="1738436" cy="1274343"/>
          </a:xfrm>
        </p:grpSpPr>
        <p:sp>
          <p:nvSpPr>
            <p:cNvPr id="39" name="Oval 38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43" name="Straight Connector 42"/>
            <p:cNvCxnSpPr>
              <a:stCxn id="39" idx="6"/>
              <a:endCxn id="40" idx="2"/>
            </p:cNvCxnSpPr>
            <p:nvPr/>
          </p:nvCxnSpPr>
          <p:spPr bwMode="auto">
            <a:xfrm>
              <a:off x="5172743" y="3573761"/>
              <a:ext cx="1164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0" idx="4"/>
              <a:endCxn id="42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4714875" y="3089275"/>
            <a:ext cx="1739900" cy="1274763"/>
            <a:chOff x="4885648" y="3429346"/>
            <a:chExt cx="1738436" cy="1274343"/>
          </a:xfrm>
        </p:grpSpPr>
        <p:sp>
          <p:nvSpPr>
            <p:cNvPr id="48" name="Oval 47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50" idx="6"/>
              <a:endCxn id="51" idx="2"/>
            </p:cNvCxnSpPr>
            <p:nvPr/>
          </p:nvCxnSpPr>
          <p:spPr bwMode="auto">
            <a:xfrm flipV="1">
              <a:off x="5172744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0" idx="0"/>
              <a:endCxn id="48" idx="4"/>
            </p:cNvCxnSpPr>
            <p:nvPr/>
          </p:nvCxnSpPr>
          <p:spPr bwMode="auto">
            <a:xfrm flipV="1">
              <a:off x="5029989" y="3716589"/>
              <a:ext cx="0" cy="6998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6" name="Group 25"/>
          <p:cNvGrpSpPr>
            <a:grpSpLocks/>
          </p:cNvGrpSpPr>
          <p:nvPr/>
        </p:nvGrpSpPr>
        <p:grpSpPr bwMode="auto">
          <a:xfrm>
            <a:off x="6946900" y="3068638"/>
            <a:ext cx="1739900" cy="1274762"/>
            <a:chOff x="4885648" y="3429346"/>
            <a:chExt cx="1738436" cy="1274343"/>
          </a:xfrm>
        </p:grpSpPr>
        <p:sp>
          <p:nvSpPr>
            <p:cNvPr id="57" name="Oval 56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</p:grpSp>
      <p:sp>
        <p:nvSpPr>
          <p:cNvPr id="6152" name="TextBox 67"/>
          <p:cNvSpPr txBox="1">
            <a:spLocks noChangeArrowheads="1"/>
          </p:cNvSpPr>
          <p:nvPr/>
        </p:nvSpPr>
        <p:spPr bwMode="auto">
          <a:xfrm>
            <a:off x="3851275" y="476250"/>
            <a:ext cx="4176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Rasti grafo G </a:t>
            </a:r>
            <a:r>
              <a:rPr lang="lt-LT" altLang="en-US" sz="2800" dirty="0" err="1"/>
              <a:t>pografius</a:t>
            </a:r>
            <a:endParaRPr lang="en-US" altLang="en-US" sz="2800" dirty="0"/>
          </a:p>
        </p:txBody>
      </p:sp>
      <p:sp>
        <p:nvSpPr>
          <p:cNvPr id="69" name="Oval 68"/>
          <p:cNvSpPr/>
          <p:nvPr/>
        </p:nvSpPr>
        <p:spPr bwMode="auto">
          <a:xfrm>
            <a:off x="5357813" y="4643438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1343025" y="4651375"/>
            <a:ext cx="287338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3405188" y="4652963"/>
            <a:ext cx="287337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72" name="Oval 71"/>
          <p:cNvSpPr/>
          <p:nvPr/>
        </p:nvSpPr>
        <p:spPr bwMode="auto">
          <a:xfrm>
            <a:off x="7534275" y="4652963"/>
            <a:ext cx="287338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lt-LT" dirty="0" smtClean="0"/>
                  <a:t>kirpis?</a:t>
                </a:r>
                <a:endParaRPr lang="lt-LT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688" b="-737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255783" y="1700808"/>
            <a:ext cx="4155868" cy="2056789"/>
            <a:chOff x="395536" y="3041914"/>
            <a:chExt cx="4155868" cy="2056789"/>
          </a:xfrm>
        </p:grpSpPr>
        <p:grpSp>
          <p:nvGrpSpPr>
            <p:cNvPr id="81" name="Group 80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85" name="Group 84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92" name="Group 91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95" name="Oval 94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96" name="Oval 95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97" name="Oval 96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98" name="Oval 97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99" name="Straight Connector 98"/>
                  <p:cNvCxnSpPr>
                    <a:stCxn id="86" idx="6"/>
                    <a:endCxn id="97" idx="1"/>
                  </p:cNvCxnSpPr>
                  <p:nvPr/>
                </p:nvCxnSpPr>
                <p:spPr bwMode="auto">
                  <a:xfrm>
                    <a:off x="6820677" y="4023274"/>
                    <a:ext cx="971605" cy="153008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>
                    <a:stCxn id="86" idx="4"/>
                    <a:endCxn id="95" idx="0"/>
                  </p:cNvCxnSpPr>
                  <p:nvPr/>
                </p:nvCxnSpPr>
                <p:spPr bwMode="auto">
                  <a:xfrm>
                    <a:off x="6676942" y="4167705"/>
                    <a:ext cx="84727" cy="76275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>
                    <a:stCxn id="98" idx="0"/>
                    <a:endCxn id="87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2" name="Oval 101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104" name="Straight Connector 103"/>
                  <p:cNvCxnSpPr>
                    <a:stCxn id="102" idx="0"/>
                    <a:endCxn id="87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3" name="Straight Connector 92"/>
                <p:cNvCxnSpPr>
                  <a:stCxn id="97" idx="6"/>
                  <a:endCxn id="103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>
                  <a:stCxn id="98" idx="4"/>
                  <a:endCxn id="102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6" name="Oval 85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88" name="Straight Connector 87"/>
              <p:cNvCxnSpPr>
                <a:stCxn id="102" idx="5"/>
                <a:endCxn id="82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102" idx="7"/>
                <a:endCxn id="86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95" idx="7"/>
                <a:endCxn id="97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87" idx="6"/>
                <a:endCxn id="86" idx="2"/>
              </p:cNvCxnSpPr>
              <p:nvPr/>
            </p:nvCxnSpPr>
            <p:spPr bwMode="auto">
              <a:xfrm>
                <a:off x="1641826" y="3190935"/>
                <a:ext cx="1001654" cy="154912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2" name="Oval 81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95" idx="5"/>
              <a:endCxn id="96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96" idx="7"/>
              <a:endCxn id="103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4902914" y="1792434"/>
            <a:ext cx="4155868" cy="2056789"/>
            <a:chOff x="395536" y="3041914"/>
            <a:chExt cx="4155868" cy="2056789"/>
          </a:xfrm>
        </p:grpSpPr>
        <p:grpSp>
          <p:nvGrpSpPr>
            <p:cNvPr id="106" name="Group 105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110" name="Group 109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117" name="Group 116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120" name="Oval 119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126" name="Straight Connector 125"/>
                  <p:cNvCxnSpPr>
                    <a:stCxn id="123" idx="0"/>
                    <a:endCxn id="112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Oval 126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129" name="Straight Connector 128"/>
                  <p:cNvCxnSpPr>
                    <a:stCxn id="127" idx="0"/>
                    <a:endCxn id="112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8" name="Straight Connector 117"/>
                <p:cNvCxnSpPr>
                  <a:stCxn id="122" idx="6"/>
                  <a:endCxn id="128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>
                  <a:stCxn id="123" idx="4"/>
                  <a:endCxn id="127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Oval 110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113" name="Straight Connector 112"/>
              <p:cNvCxnSpPr>
                <a:stCxn id="127" idx="5"/>
                <a:endCxn id="107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27" idx="7"/>
                <a:endCxn id="111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stCxn id="120" idx="7"/>
                <a:endCxn id="122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7" name="Oval 106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08" name="Straight Connector 107"/>
            <p:cNvCxnSpPr>
              <a:stCxn id="120" idx="5"/>
              <a:endCxn id="121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21" idx="7"/>
              <a:endCxn id="128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1475656" y="4716872"/>
            <a:ext cx="7143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Grafas tapo nejungus. </a:t>
            </a:r>
          </a:p>
          <a:p>
            <a:r>
              <a:rPr lang="lt-LT" dirty="0" smtClean="0"/>
              <a:t>Skiriančioji aibė</a:t>
            </a:r>
            <a:endParaRPr lang="lt-LT" dirty="0"/>
          </a:p>
        </p:txBody>
      </p:sp>
      <p:sp>
        <p:nvSpPr>
          <p:cNvPr id="131" name="TextBox 130"/>
          <p:cNvSpPr txBox="1"/>
          <p:nvPr/>
        </p:nvSpPr>
        <p:spPr>
          <a:xfrm>
            <a:off x="4309960" y="5892297"/>
            <a:ext cx="194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Ar kirpis?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363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lt-LT" dirty="0" smtClean="0"/>
                  <a:t>kirpis?</a:t>
                </a:r>
                <a:endParaRPr lang="lt-LT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8856984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688" b="-737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" name="Group 104"/>
          <p:cNvGrpSpPr/>
          <p:nvPr/>
        </p:nvGrpSpPr>
        <p:grpSpPr>
          <a:xfrm>
            <a:off x="251520" y="1907610"/>
            <a:ext cx="4155868" cy="2056789"/>
            <a:chOff x="395536" y="3041914"/>
            <a:chExt cx="4155868" cy="2056789"/>
          </a:xfrm>
        </p:grpSpPr>
        <p:grpSp>
          <p:nvGrpSpPr>
            <p:cNvPr id="106" name="Group 105"/>
            <p:cNvGrpSpPr/>
            <p:nvPr/>
          </p:nvGrpSpPr>
          <p:grpSpPr>
            <a:xfrm>
              <a:off x="395536" y="3041914"/>
              <a:ext cx="4155868" cy="1913121"/>
              <a:chOff x="871546" y="3046472"/>
              <a:chExt cx="4155868" cy="1913121"/>
            </a:xfrm>
          </p:grpSpPr>
          <p:grpSp>
            <p:nvGrpSpPr>
              <p:cNvPr id="110" name="Group 109"/>
              <p:cNvGrpSpPr>
                <a:grpSpLocks/>
              </p:cNvGrpSpPr>
              <p:nvPr/>
            </p:nvGrpSpPr>
            <p:grpSpPr bwMode="auto">
              <a:xfrm>
                <a:off x="871546" y="3293085"/>
                <a:ext cx="4155868" cy="1594321"/>
                <a:chOff x="6316048" y="945840"/>
                <a:chExt cx="4157802" cy="1593983"/>
              </a:xfrm>
            </p:grpSpPr>
            <p:grpSp>
              <p:nvGrpSpPr>
                <p:cNvPr id="117" name="Group 116"/>
                <p:cNvGrpSpPr>
                  <a:grpSpLocks/>
                </p:cNvGrpSpPr>
                <p:nvPr/>
              </p:nvGrpSpPr>
              <p:grpSpPr bwMode="auto">
                <a:xfrm>
                  <a:off x="6316048" y="945840"/>
                  <a:ext cx="4157802" cy="1593983"/>
                  <a:chOff x="4760448" y="3970523"/>
                  <a:chExt cx="4157802" cy="1593983"/>
                </a:xfrm>
              </p:grpSpPr>
              <p:sp>
                <p:nvSpPr>
                  <p:cNvPr id="120" name="Oval 119"/>
                  <p:cNvSpPr/>
                  <p:nvPr/>
                </p:nvSpPr>
                <p:spPr bwMode="auto">
                  <a:xfrm>
                    <a:off x="6617934" y="4930458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 bwMode="auto">
                  <a:xfrm>
                    <a:off x="7648545" y="527723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q</a:t>
                    </a:r>
                    <a:endParaRPr lang="en-US" dirty="0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 bwMode="auto">
                  <a:xfrm>
                    <a:off x="7750182" y="4134210"/>
                    <a:ext cx="287471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 bwMode="auto">
                  <a:xfrm>
                    <a:off x="4760448" y="4391852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u</a:t>
                    </a:r>
                    <a:endParaRPr lang="en-US" dirty="0"/>
                  </a:p>
                </p:txBody>
              </p:sp>
              <p:cxnSp>
                <p:nvCxnSpPr>
                  <p:cNvPr id="126" name="Straight Connector 125"/>
                  <p:cNvCxnSpPr>
                    <a:stCxn id="123" idx="0"/>
                    <a:endCxn id="112" idx="3"/>
                  </p:cNvCxnSpPr>
                  <p:nvPr/>
                </p:nvCxnSpPr>
                <p:spPr bwMode="auto">
                  <a:xfrm flipV="1">
                    <a:off x="4904184" y="3970523"/>
                    <a:ext cx="381531" cy="4213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Oval 126"/>
                  <p:cNvSpPr/>
                  <p:nvPr/>
                </p:nvSpPr>
                <p:spPr bwMode="auto">
                  <a:xfrm>
                    <a:off x="5382480" y="5175663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 bwMode="auto">
                  <a:xfrm>
                    <a:off x="8630779" y="4598540"/>
                    <a:ext cx="287471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 smtClean="0"/>
                      <a:t>t</a:t>
                    </a:r>
                    <a:endParaRPr lang="en-US" dirty="0"/>
                  </a:p>
                </p:txBody>
              </p:sp>
              <p:cxnSp>
                <p:nvCxnSpPr>
                  <p:cNvPr id="129" name="Straight Connector 128"/>
                  <p:cNvCxnSpPr>
                    <a:stCxn id="127" idx="0"/>
                    <a:endCxn id="112" idx="4"/>
                  </p:cNvCxnSpPr>
                  <p:nvPr/>
                </p:nvCxnSpPr>
                <p:spPr bwMode="auto">
                  <a:xfrm flipH="1" flipV="1">
                    <a:off x="5387352" y="4012826"/>
                    <a:ext cx="138865" cy="116283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8" name="Straight Connector 117"/>
                <p:cNvCxnSpPr>
                  <a:stCxn id="122" idx="6"/>
                  <a:endCxn id="128" idx="1"/>
                </p:cNvCxnSpPr>
                <p:nvPr/>
              </p:nvCxnSpPr>
              <p:spPr bwMode="auto">
                <a:xfrm>
                  <a:off x="9593252" y="1253166"/>
                  <a:ext cx="635226" cy="3627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>
                  <a:stCxn id="123" idx="4"/>
                  <a:endCxn id="127" idx="1"/>
                </p:cNvCxnSpPr>
                <p:nvPr/>
              </p:nvCxnSpPr>
              <p:spPr bwMode="auto">
                <a:xfrm>
                  <a:off x="6459784" y="1656033"/>
                  <a:ext cx="520396" cy="53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Oval 110"/>
              <p:cNvSpPr/>
              <p:nvPr/>
            </p:nvSpPr>
            <p:spPr bwMode="auto">
              <a:xfrm>
                <a:off x="2643480" y="320138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>
                <a:off x="1354489" y="3046472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l</a:t>
                </a:r>
                <a:endParaRPr lang="en-US" dirty="0"/>
              </a:p>
            </p:txBody>
          </p:sp>
          <p:cxnSp>
            <p:nvCxnSpPr>
              <p:cNvPr id="113" name="Straight Connector 112"/>
              <p:cNvCxnSpPr>
                <a:stCxn id="127" idx="5"/>
                <a:endCxn id="107" idx="2"/>
              </p:cNvCxnSpPr>
              <p:nvPr/>
            </p:nvCxnSpPr>
            <p:spPr bwMode="auto">
              <a:xfrm>
                <a:off x="1738547" y="4743739"/>
                <a:ext cx="617596" cy="2158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27" idx="7"/>
                <a:endCxn id="111" idx="3"/>
              </p:cNvCxnSpPr>
              <p:nvPr/>
            </p:nvCxnSpPr>
            <p:spPr bwMode="auto">
              <a:xfrm flipV="1">
                <a:off x="1738547" y="3447997"/>
                <a:ext cx="947013" cy="1092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stCxn id="120" idx="7"/>
                <a:endCxn id="122" idx="3"/>
              </p:cNvCxnSpPr>
              <p:nvPr/>
            </p:nvCxnSpPr>
            <p:spPr bwMode="auto">
              <a:xfrm flipV="1">
                <a:off x="2973426" y="3702064"/>
                <a:ext cx="928543" cy="5932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7" name="Oval 106"/>
            <p:cNvSpPr/>
            <p:nvPr/>
          </p:nvSpPr>
          <p:spPr bwMode="auto">
            <a:xfrm>
              <a:off x="1880133" y="4811366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08" name="Straight Connector 107"/>
            <p:cNvCxnSpPr>
              <a:stCxn id="120" idx="5"/>
              <a:endCxn id="121" idx="2"/>
            </p:cNvCxnSpPr>
            <p:nvPr/>
          </p:nvCxnSpPr>
          <p:spPr bwMode="auto">
            <a:xfrm>
              <a:off x="2497416" y="4493923"/>
              <a:ext cx="784874" cy="245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21" idx="7"/>
              <a:endCxn id="128" idx="3"/>
            </p:cNvCxnSpPr>
            <p:nvPr/>
          </p:nvCxnSpPr>
          <p:spPr bwMode="auto">
            <a:xfrm flipV="1">
              <a:off x="3527547" y="4161935"/>
              <a:ext cx="778600" cy="475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352980" y="4507263"/>
            <a:ext cx="3254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Grąžinkime {l, v}</a:t>
            </a:r>
            <a:endParaRPr lang="lt-LT" dirty="0"/>
          </a:p>
        </p:txBody>
      </p:sp>
      <p:sp>
        <p:nvSpPr>
          <p:cNvPr id="131" name="TextBox 130"/>
          <p:cNvSpPr txBox="1"/>
          <p:nvPr/>
        </p:nvSpPr>
        <p:spPr>
          <a:xfrm>
            <a:off x="3607559" y="6051426"/>
            <a:ext cx="5500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Grafas nėra jungus, taigi briaunų aibė nėra kirpis. </a:t>
            </a:r>
            <a:endParaRPr lang="lt-LT" dirty="0"/>
          </a:p>
        </p:txBody>
      </p:sp>
      <p:grpSp>
        <p:nvGrpSpPr>
          <p:cNvPr id="5" name="Group 4"/>
          <p:cNvGrpSpPr/>
          <p:nvPr/>
        </p:nvGrpSpPr>
        <p:grpSpPr>
          <a:xfrm>
            <a:off x="4595610" y="3415089"/>
            <a:ext cx="4155868" cy="2056789"/>
            <a:chOff x="4595610" y="3415089"/>
            <a:chExt cx="4155868" cy="2056789"/>
          </a:xfrm>
        </p:grpSpPr>
        <p:grpSp>
          <p:nvGrpSpPr>
            <p:cNvPr id="52" name="Group 51"/>
            <p:cNvGrpSpPr/>
            <p:nvPr/>
          </p:nvGrpSpPr>
          <p:grpSpPr>
            <a:xfrm>
              <a:off x="4595610" y="3415089"/>
              <a:ext cx="4155868" cy="2056789"/>
              <a:chOff x="395536" y="3041914"/>
              <a:chExt cx="4155868" cy="2056789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95536" y="3041914"/>
                <a:ext cx="4155868" cy="1913121"/>
                <a:chOff x="871546" y="3046472"/>
                <a:chExt cx="4155868" cy="1913121"/>
              </a:xfrm>
            </p:grpSpPr>
            <p:grpSp>
              <p:nvGrpSpPr>
                <p:cNvPr id="57" name="Group 56"/>
                <p:cNvGrpSpPr>
                  <a:grpSpLocks/>
                </p:cNvGrpSpPr>
                <p:nvPr/>
              </p:nvGrpSpPr>
              <p:grpSpPr bwMode="auto">
                <a:xfrm>
                  <a:off x="871546" y="3293085"/>
                  <a:ext cx="4155868" cy="1594321"/>
                  <a:chOff x="6316048" y="945840"/>
                  <a:chExt cx="4157802" cy="1593983"/>
                </a:xfrm>
              </p:grpSpPr>
              <p:grpSp>
                <p:nvGrpSpPr>
                  <p:cNvPr id="63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6316048" y="945840"/>
                    <a:ext cx="4157802" cy="1593983"/>
                    <a:chOff x="4760448" y="3970523"/>
                    <a:chExt cx="4157802" cy="1593983"/>
                  </a:xfrm>
                </p:grpSpPr>
                <p:sp>
                  <p:nvSpPr>
                    <p:cNvPr id="66" name="Oval 65"/>
                    <p:cNvSpPr/>
                    <p:nvPr/>
                  </p:nvSpPr>
                  <p:spPr bwMode="auto">
                    <a:xfrm>
                      <a:off x="6617934" y="4930458"/>
                      <a:ext cx="287472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c</a:t>
                      </a:r>
                      <a:endParaRPr lang="en-US" dirty="0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 bwMode="auto">
                    <a:xfrm>
                      <a:off x="7648545" y="5277230"/>
                      <a:ext cx="287471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q</a:t>
                      </a:r>
                      <a:endParaRPr lang="en-US" dirty="0"/>
                    </a:p>
                  </p:txBody>
                </p:sp>
                <p:sp>
                  <p:nvSpPr>
                    <p:cNvPr id="68" name="Oval 67"/>
                    <p:cNvSpPr/>
                    <p:nvPr/>
                  </p:nvSpPr>
                  <p:spPr bwMode="auto">
                    <a:xfrm>
                      <a:off x="7750182" y="4134210"/>
                      <a:ext cx="287471" cy="28727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a</a:t>
                      </a:r>
                      <a:endParaRPr lang="en-US" dirty="0"/>
                    </a:p>
                  </p:txBody>
                </p:sp>
                <p:sp>
                  <p:nvSpPr>
                    <p:cNvPr id="69" name="Oval 68"/>
                    <p:cNvSpPr/>
                    <p:nvPr/>
                  </p:nvSpPr>
                  <p:spPr bwMode="auto">
                    <a:xfrm>
                      <a:off x="4760448" y="4391852"/>
                      <a:ext cx="287471" cy="2888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u</a:t>
                      </a:r>
                      <a:endParaRPr lang="en-US" dirty="0"/>
                    </a:p>
                  </p:txBody>
                </p:sp>
                <p:cxnSp>
                  <p:nvCxnSpPr>
                    <p:cNvPr id="70" name="Straight Connector 69"/>
                    <p:cNvCxnSpPr>
                      <a:stCxn id="69" idx="0"/>
                      <a:endCxn id="59" idx="3"/>
                    </p:cNvCxnSpPr>
                    <p:nvPr/>
                  </p:nvCxnSpPr>
                  <p:spPr bwMode="auto">
                    <a:xfrm flipV="1">
                      <a:off x="4904184" y="3970523"/>
                      <a:ext cx="381531" cy="42132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1" name="Oval 70"/>
                    <p:cNvSpPr/>
                    <p:nvPr/>
                  </p:nvSpPr>
                  <p:spPr bwMode="auto">
                    <a:xfrm>
                      <a:off x="5382480" y="5175663"/>
                      <a:ext cx="287472" cy="287277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p:txBody>
                </p:sp>
                <p:sp>
                  <p:nvSpPr>
                    <p:cNvPr id="72" name="Oval 71"/>
                    <p:cNvSpPr/>
                    <p:nvPr/>
                  </p:nvSpPr>
                  <p:spPr bwMode="auto">
                    <a:xfrm>
                      <a:off x="8630779" y="4598540"/>
                      <a:ext cx="287471" cy="287277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r>
                        <a:rPr lang="en-US" dirty="0" smtClean="0"/>
                        <a:t>t</a:t>
                      </a:r>
                      <a:endParaRPr lang="en-US" dirty="0"/>
                    </a:p>
                  </p:txBody>
                </p:sp>
                <p:cxnSp>
                  <p:nvCxnSpPr>
                    <p:cNvPr id="73" name="Straight Connector 72"/>
                    <p:cNvCxnSpPr>
                      <a:stCxn id="71" idx="0"/>
                      <a:endCxn id="59" idx="4"/>
                    </p:cNvCxnSpPr>
                    <p:nvPr/>
                  </p:nvCxnSpPr>
                  <p:spPr bwMode="auto">
                    <a:xfrm flipH="1" flipV="1">
                      <a:off x="5387352" y="4012826"/>
                      <a:ext cx="138865" cy="116283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4" name="Straight Connector 63"/>
                  <p:cNvCxnSpPr>
                    <a:stCxn id="68" idx="6"/>
                    <a:endCxn id="72" idx="1"/>
                  </p:cNvCxnSpPr>
                  <p:nvPr/>
                </p:nvCxnSpPr>
                <p:spPr bwMode="auto">
                  <a:xfrm>
                    <a:off x="9593252" y="1253166"/>
                    <a:ext cx="635226" cy="36276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>
                    <a:stCxn id="69" idx="4"/>
                    <a:endCxn id="71" idx="1"/>
                  </p:cNvCxnSpPr>
                  <p:nvPr/>
                </p:nvCxnSpPr>
                <p:spPr bwMode="auto">
                  <a:xfrm>
                    <a:off x="6459784" y="1656033"/>
                    <a:ext cx="520396" cy="53701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8" name="Oval 57"/>
                <p:cNvSpPr/>
                <p:nvPr/>
              </p:nvSpPr>
              <p:spPr bwMode="auto">
                <a:xfrm>
                  <a:off x="2643480" y="3201384"/>
                  <a:ext cx="287337" cy="28892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59" name="Oval 58"/>
                <p:cNvSpPr/>
                <p:nvPr/>
              </p:nvSpPr>
              <p:spPr bwMode="auto">
                <a:xfrm>
                  <a:off x="1354489" y="3046472"/>
                  <a:ext cx="287337" cy="28892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 smtClean="0"/>
                    <a:t>l</a:t>
                  </a:r>
                  <a:endParaRPr lang="en-US" dirty="0"/>
                </a:p>
              </p:txBody>
            </p:sp>
            <p:cxnSp>
              <p:nvCxnSpPr>
                <p:cNvPr id="60" name="Straight Connector 59"/>
                <p:cNvCxnSpPr>
                  <a:stCxn id="71" idx="5"/>
                  <a:endCxn id="54" idx="2"/>
                </p:cNvCxnSpPr>
                <p:nvPr/>
              </p:nvCxnSpPr>
              <p:spPr bwMode="auto">
                <a:xfrm>
                  <a:off x="1738547" y="4743739"/>
                  <a:ext cx="617596" cy="21585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71" idx="7"/>
                  <a:endCxn id="58" idx="3"/>
                </p:cNvCxnSpPr>
                <p:nvPr/>
              </p:nvCxnSpPr>
              <p:spPr bwMode="auto">
                <a:xfrm flipV="1">
                  <a:off x="1738547" y="3447997"/>
                  <a:ext cx="947013" cy="10925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>
                  <a:stCxn id="66" idx="7"/>
                  <a:endCxn id="68" idx="3"/>
                </p:cNvCxnSpPr>
                <p:nvPr/>
              </p:nvCxnSpPr>
              <p:spPr bwMode="auto">
                <a:xfrm flipV="1">
                  <a:off x="2973426" y="3702064"/>
                  <a:ext cx="928543" cy="5932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Oval 53"/>
              <p:cNvSpPr/>
              <p:nvPr/>
            </p:nvSpPr>
            <p:spPr bwMode="auto">
              <a:xfrm>
                <a:off x="1880133" y="4811366"/>
                <a:ext cx="287337" cy="28733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 smtClean="0"/>
                  <a:t>d</a:t>
                </a:r>
                <a:endParaRPr lang="en-US" dirty="0"/>
              </a:p>
            </p:txBody>
          </p:sp>
          <p:cxnSp>
            <p:nvCxnSpPr>
              <p:cNvPr id="55" name="Straight Connector 54"/>
              <p:cNvCxnSpPr>
                <a:stCxn id="66" idx="5"/>
                <a:endCxn id="67" idx="2"/>
              </p:cNvCxnSpPr>
              <p:nvPr/>
            </p:nvCxnSpPr>
            <p:spPr bwMode="auto">
              <a:xfrm>
                <a:off x="2497416" y="4493923"/>
                <a:ext cx="784874" cy="24525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67" idx="7"/>
                <a:endCxn id="72" idx="3"/>
              </p:cNvCxnSpPr>
              <p:nvPr/>
            </p:nvCxnSpPr>
            <p:spPr bwMode="auto">
              <a:xfrm flipV="1">
                <a:off x="3527547" y="4161935"/>
                <a:ext cx="778600" cy="4756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>
              <a:stCxn id="59" idx="6"/>
              <a:endCxn id="58" idx="2"/>
            </p:cNvCxnSpPr>
            <p:nvPr/>
          </p:nvCxnSpPr>
          <p:spPr bwMode="auto">
            <a:xfrm>
              <a:off x="5365890" y="3559552"/>
              <a:ext cx="1001654" cy="1549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9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260648"/>
                <a:ext cx="3744416" cy="6147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Grafas G su viršūnėmis 1,2,3,4,5,6 apibrėžtas gretimumo matrica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 smtClean="0"/>
              </a:p>
              <a:p>
                <a:endParaRPr lang="lt-LT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lt-LT" dirty="0" smtClean="0"/>
                  <a:t>Kiek sujungimo taškų turi grafas?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lt-LT" dirty="0" smtClean="0"/>
                  <a:t>Kiek siejančiųjų briaunų turi grafas?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lt-LT" dirty="0" smtClean="0"/>
                  <a:t>Raskite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lt-LT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t-LT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−6−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r>
                  <a:rPr lang="lt-LT" dirty="0" smtClean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lt-LT" dirty="0" smtClean="0"/>
                  <a:t>Kiek briaunų turi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lt-LT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Ar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lt-LT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t-LT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turi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izoliu</a:t>
                </a:r>
                <a:r>
                  <a:rPr lang="lt-LT" dirty="0" err="1" smtClean="0"/>
                  <a:t>otųjų</a:t>
                </a:r>
                <a:r>
                  <a:rPr lang="lt-LT" dirty="0" smtClean="0"/>
                  <a:t> </a:t>
                </a:r>
                <a:r>
                  <a:rPr lang="lt-LT" dirty="0" err="1" smtClean="0"/>
                  <a:t>viršunių</a:t>
                </a:r>
                <a:r>
                  <a:rPr lang="lt-LT" dirty="0" smtClean="0"/>
                  <a:t>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Ar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lt-LT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t-LT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turi</a:t>
                </a:r>
                <a:r>
                  <a:rPr lang="en-US" dirty="0"/>
                  <a:t> </a:t>
                </a:r>
                <a:r>
                  <a:rPr lang="lt-LT" dirty="0" err="1" smtClean="0"/>
                  <a:t>nusvyrusiųujų</a:t>
                </a:r>
                <a:r>
                  <a:rPr lang="lt-LT" dirty="0" smtClean="0"/>
                  <a:t> </a:t>
                </a:r>
                <a:r>
                  <a:rPr lang="lt-LT" dirty="0" err="1" smtClean="0"/>
                  <a:t>viršunių</a:t>
                </a:r>
                <a:r>
                  <a:rPr lang="lt-LT" dirty="0" smtClean="0"/>
                  <a:t>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lt-LT" dirty="0" smtClean="0"/>
                  <a:t>Kiek blokų turi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lt-LT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t-LT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r>
                  <a:rPr lang="lt-LT" dirty="0" smtClean="0"/>
                  <a:t>?</a:t>
                </a:r>
                <a:endParaRPr lang="lt-LT" dirty="0"/>
              </a:p>
              <a:p>
                <a:pPr marL="457200" indent="-457200">
                  <a:buFont typeface="+mj-lt"/>
                  <a:buAutoNum type="arabicPeriod"/>
                </a:pPr>
                <a:endParaRPr lang="lt-LT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0648"/>
                <a:ext cx="3744416" cy="6147324"/>
              </a:xfrm>
              <a:prstGeom prst="rect">
                <a:avLst/>
              </a:prstGeom>
              <a:blipFill rotWithShape="0">
                <a:blip r:embed="rId2"/>
                <a:stretch>
                  <a:fillRect l="-1629" t="-595" r="-276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20072" y="33265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Vaizduojame grafą G</a:t>
            </a:r>
            <a:endParaRPr lang="lt-LT" dirty="0"/>
          </a:p>
        </p:txBody>
      </p:sp>
      <p:grpSp>
        <p:nvGrpSpPr>
          <p:cNvPr id="6" name="Group 5"/>
          <p:cNvGrpSpPr/>
          <p:nvPr/>
        </p:nvGrpSpPr>
        <p:grpSpPr>
          <a:xfrm>
            <a:off x="5508104" y="1124744"/>
            <a:ext cx="2236923" cy="1938119"/>
            <a:chOff x="451634" y="3032218"/>
            <a:chExt cx="2236923" cy="1938119"/>
          </a:xfrm>
        </p:grpSpPr>
        <p:grpSp>
          <p:nvGrpSpPr>
            <p:cNvPr id="7" name="Group 6"/>
            <p:cNvGrpSpPr/>
            <p:nvPr/>
          </p:nvGrpSpPr>
          <p:grpSpPr>
            <a:xfrm>
              <a:off x="451634" y="3032218"/>
              <a:ext cx="2236923" cy="1938119"/>
              <a:chOff x="927644" y="3036776"/>
              <a:chExt cx="2236923" cy="1938119"/>
            </a:xfrm>
          </p:grpSpPr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927644" y="3181239"/>
                <a:ext cx="2236923" cy="1793656"/>
                <a:chOff x="6372171" y="834016"/>
                <a:chExt cx="2237964" cy="1793275"/>
              </a:xfrm>
            </p:grpSpPr>
            <p:grpSp>
              <p:nvGrpSpPr>
                <p:cNvPr id="18" name="Group 17"/>
                <p:cNvGrpSpPr>
                  <a:grpSpLocks/>
                </p:cNvGrpSpPr>
                <p:nvPr/>
              </p:nvGrpSpPr>
              <p:grpSpPr bwMode="auto">
                <a:xfrm>
                  <a:off x="6372171" y="936144"/>
                  <a:ext cx="2237964" cy="1691147"/>
                  <a:chOff x="4816571" y="3960827"/>
                  <a:chExt cx="2237964" cy="1691147"/>
                </a:xfrm>
              </p:grpSpPr>
              <p:sp>
                <p:nvSpPr>
                  <p:cNvPr id="21" name="Oval 20"/>
                  <p:cNvSpPr/>
                  <p:nvPr/>
                </p:nvSpPr>
                <p:spPr bwMode="auto">
                  <a:xfrm>
                    <a:off x="6767063" y="4556469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 smtClean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 bwMode="auto">
                  <a:xfrm>
                    <a:off x="4816571" y="4578483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 smtClean="0"/>
                      <a:t>4</a:t>
                    </a:r>
                    <a:endParaRPr lang="en-US" dirty="0"/>
                  </a:p>
                </p:txBody>
              </p:sp>
              <p:cxnSp>
                <p:nvCxnSpPr>
                  <p:cNvPr id="25" name="Straight Connector 24"/>
                  <p:cNvCxnSpPr>
                    <a:stCxn id="13" idx="5"/>
                    <a:endCxn id="21" idx="1"/>
                  </p:cNvCxnSpPr>
                  <p:nvPr/>
                </p:nvCxnSpPr>
                <p:spPr bwMode="auto">
                  <a:xfrm>
                    <a:off x="5610675" y="3960827"/>
                    <a:ext cx="1198488" cy="63771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Oval 27"/>
                  <p:cNvSpPr/>
                  <p:nvPr/>
                </p:nvSpPr>
                <p:spPr bwMode="auto">
                  <a:xfrm>
                    <a:off x="5389697" y="5364697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 smtClean="0"/>
                      <a:t>5</a:t>
                    </a:r>
                    <a:endParaRPr lang="en-US" dirty="0"/>
                  </a:p>
                </p:txBody>
              </p:sp>
            </p:grpSp>
            <p:cxnSp>
              <p:nvCxnSpPr>
                <p:cNvPr id="19" name="Straight Connector 18"/>
                <p:cNvCxnSpPr>
                  <a:stCxn id="13" idx="6"/>
                  <a:endCxn id="12" idx="2"/>
                </p:cNvCxnSpPr>
                <p:nvPr/>
              </p:nvCxnSpPr>
              <p:spPr bwMode="auto">
                <a:xfrm>
                  <a:off x="7208375" y="834016"/>
                  <a:ext cx="688147" cy="1234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stCxn id="13" idx="4"/>
                  <a:endCxn id="28" idx="0"/>
                </p:cNvCxnSpPr>
                <p:nvPr/>
              </p:nvCxnSpPr>
              <p:spPr bwMode="auto">
                <a:xfrm>
                  <a:off x="7064640" y="978447"/>
                  <a:ext cx="24392" cy="13615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Oval 11"/>
              <p:cNvSpPr/>
              <p:nvPr/>
            </p:nvSpPr>
            <p:spPr bwMode="auto">
              <a:xfrm>
                <a:off x="2451285" y="304912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 smtClean="0"/>
                  <a:t>2</a:t>
                </a:r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1476121" y="3036776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 smtClean="0"/>
                  <a:t>3</a:t>
                </a:r>
                <a:endParaRPr lang="en-US" dirty="0"/>
              </a:p>
            </p:txBody>
          </p:sp>
          <p:cxnSp>
            <p:nvCxnSpPr>
              <p:cNvPr id="14" name="Straight Connector 13"/>
              <p:cNvCxnSpPr>
                <a:stCxn id="24" idx="5"/>
                <a:endCxn id="8" idx="1"/>
              </p:cNvCxnSpPr>
              <p:nvPr/>
            </p:nvCxnSpPr>
            <p:spPr bwMode="auto">
              <a:xfrm>
                <a:off x="1172900" y="4147789"/>
                <a:ext cx="1402437" cy="58184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2" idx="3"/>
                <a:endCxn id="24" idx="7"/>
              </p:cNvCxnSpPr>
              <p:nvPr/>
            </p:nvCxnSpPr>
            <p:spPr bwMode="auto">
              <a:xfrm flipH="1">
                <a:off x="1172900" y="3295737"/>
                <a:ext cx="1320465" cy="6477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28" idx="6"/>
                <a:endCxn id="8" idx="2"/>
              </p:cNvCxnSpPr>
              <p:nvPr/>
            </p:nvCxnSpPr>
            <p:spPr bwMode="auto">
              <a:xfrm>
                <a:off x="1787840" y="4831226"/>
                <a:ext cx="74541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" name="Oval 7"/>
            <p:cNvSpPr/>
            <p:nvPr/>
          </p:nvSpPr>
          <p:spPr bwMode="auto">
            <a:xfrm>
              <a:off x="2057247" y="4682999"/>
              <a:ext cx="287337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 smtClean="0"/>
                <a:t>6</a:t>
              </a:r>
              <a:endParaRPr lang="en-US" dirty="0"/>
            </a:p>
          </p:txBody>
        </p:sp>
        <p:cxnSp>
          <p:nvCxnSpPr>
            <p:cNvPr id="10" name="Straight Connector 9"/>
            <p:cNvCxnSpPr>
              <a:stCxn id="21" idx="2"/>
            </p:cNvCxnSpPr>
            <p:nvPr/>
          </p:nvCxnSpPr>
          <p:spPr bwMode="auto">
            <a:xfrm flipH="1">
              <a:off x="1241878" y="4018268"/>
              <a:ext cx="1159340" cy="7110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192836" y="3731864"/>
                <a:ext cx="3096344" cy="407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Vaizduojame grafą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lt-LT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t-LT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endParaRPr lang="lt-LT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836" y="3731864"/>
                <a:ext cx="3096344" cy="407676"/>
              </a:xfrm>
              <a:prstGeom prst="rect">
                <a:avLst/>
              </a:prstGeom>
              <a:blipFill rotWithShape="0">
                <a:blip r:embed="rId3"/>
                <a:stretch>
                  <a:fillRect l="-2165" t="-4478" b="-2686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/>
          <p:cNvGrpSpPr/>
          <p:nvPr/>
        </p:nvGrpSpPr>
        <p:grpSpPr>
          <a:xfrm>
            <a:off x="5768652" y="4522153"/>
            <a:ext cx="2236923" cy="1938119"/>
            <a:chOff x="451634" y="3032218"/>
            <a:chExt cx="2236923" cy="1938119"/>
          </a:xfrm>
        </p:grpSpPr>
        <p:grpSp>
          <p:nvGrpSpPr>
            <p:cNvPr id="67" name="Group 66"/>
            <p:cNvGrpSpPr/>
            <p:nvPr/>
          </p:nvGrpSpPr>
          <p:grpSpPr>
            <a:xfrm>
              <a:off x="451634" y="3032218"/>
              <a:ext cx="2236923" cy="1938119"/>
              <a:chOff x="927644" y="3036776"/>
              <a:chExt cx="2236923" cy="1938119"/>
            </a:xfrm>
          </p:grpSpPr>
          <p:grpSp>
            <p:nvGrpSpPr>
              <p:cNvPr id="70" name="Group 69"/>
              <p:cNvGrpSpPr>
                <a:grpSpLocks/>
              </p:cNvGrpSpPr>
              <p:nvPr/>
            </p:nvGrpSpPr>
            <p:grpSpPr bwMode="auto">
              <a:xfrm>
                <a:off x="927644" y="3181239"/>
                <a:ext cx="2236923" cy="1793656"/>
                <a:chOff x="6372171" y="834016"/>
                <a:chExt cx="2237964" cy="1793275"/>
              </a:xfrm>
            </p:grpSpPr>
            <p:grpSp>
              <p:nvGrpSpPr>
                <p:cNvPr id="76" name="Group 75"/>
                <p:cNvGrpSpPr>
                  <a:grpSpLocks/>
                </p:cNvGrpSpPr>
                <p:nvPr/>
              </p:nvGrpSpPr>
              <p:grpSpPr bwMode="auto">
                <a:xfrm>
                  <a:off x="6372171" y="1531786"/>
                  <a:ext cx="2237964" cy="1095505"/>
                  <a:chOff x="4816571" y="4556469"/>
                  <a:chExt cx="2237964" cy="1095505"/>
                </a:xfrm>
              </p:grpSpPr>
              <p:sp>
                <p:nvSpPr>
                  <p:cNvPr id="79" name="Oval 78"/>
                  <p:cNvSpPr/>
                  <p:nvPr/>
                </p:nvSpPr>
                <p:spPr bwMode="auto">
                  <a:xfrm>
                    <a:off x="6767063" y="4556469"/>
                    <a:ext cx="287472" cy="28727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 smtClean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 bwMode="auto">
                  <a:xfrm>
                    <a:off x="4816571" y="4578483"/>
                    <a:ext cx="287471" cy="28886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 smtClean="0"/>
                      <a:t>4</a:t>
                    </a:r>
                    <a:endParaRPr lang="en-US" dirty="0"/>
                  </a:p>
                </p:txBody>
              </p:sp>
              <p:sp>
                <p:nvSpPr>
                  <p:cNvPr id="82" name="Oval 81"/>
                  <p:cNvSpPr/>
                  <p:nvPr/>
                </p:nvSpPr>
                <p:spPr bwMode="auto">
                  <a:xfrm>
                    <a:off x="5389697" y="5364697"/>
                    <a:ext cx="287472" cy="287277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 smtClean="0"/>
                      <a:t>5</a:t>
                    </a:r>
                    <a:endParaRPr lang="en-US" dirty="0"/>
                  </a:p>
                </p:txBody>
              </p:sp>
            </p:grpSp>
            <p:cxnSp>
              <p:nvCxnSpPr>
                <p:cNvPr id="77" name="Straight Connector 76"/>
                <p:cNvCxnSpPr>
                  <a:stCxn id="72" idx="6"/>
                  <a:endCxn id="71" idx="2"/>
                </p:cNvCxnSpPr>
                <p:nvPr/>
              </p:nvCxnSpPr>
              <p:spPr bwMode="auto">
                <a:xfrm>
                  <a:off x="7208375" y="834016"/>
                  <a:ext cx="688147" cy="1234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>
                  <a:stCxn id="72" idx="4"/>
                  <a:endCxn id="82" idx="0"/>
                </p:cNvCxnSpPr>
                <p:nvPr/>
              </p:nvCxnSpPr>
              <p:spPr bwMode="auto">
                <a:xfrm>
                  <a:off x="7064640" y="978447"/>
                  <a:ext cx="24392" cy="13615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Oval 70"/>
              <p:cNvSpPr/>
              <p:nvPr/>
            </p:nvSpPr>
            <p:spPr bwMode="auto">
              <a:xfrm>
                <a:off x="2451285" y="3049124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 smtClean="0"/>
                  <a:t>2</a:t>
                </a:r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1476121" y="3036776"/>
                <a:ext cx="287337" cy="2889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 smtClean="0"/>
                  <a:t>3</a:t>
                </a:r>
                <a:endParaRPr lang="en-US" dirty="0"/>
              </a:p>
            </p:txBody>
          </p:sp>
          <p:cxnSp>
            <p:nvCxnSpPr>
              <p:cNvPr id="74" name="Straight Connector 73"/>
              <p:cNvCxnSpPr>
                <a:stCxn id="71" idx="3"/>
                <a:endCxn id="80" idx="7"/>
              </p:cNvCxnSpPr>
              <p:nvPr/>
            </p:nvCxnSpPr>
            <p:spPr bwMode="auto">
              <a:xfrm flipH="1">
                <a:off x="1172900" y="3295737"/>
                <a:ext cx="1320465" cy="6477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traight Connector 68"/>
            <p:cNvCxnSpPr>
              <a:stCxn id="79" idx="2"/>
            </p:cNvCxnSpPr>
            <p:nvPr/>
          </p:nvCxnSpPr>
          <p:spPr bwMode="auto">
            <a:xfrm flipH="1">
              <a:off x="1241878" y="4018268"/>
              <a:ext cx="1159340" cy="7110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4067944" y="2972171"/>
            <a:ext cx="833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neturi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064448" y="3499770"/>
            <a:ext cx="833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neturi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064448" y="4381004"/>
            <a:ext cx="1019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keturias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75542" y="4781114"/>
            <a:ext cx="833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neturi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085462" y="5275368"/>
            <a:ext cx="833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dvi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081769" y="5733949"/>
            <a:ext cx="100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keturis</a:t>
            </a:r>
            <a:endParaRPr lang="lt-L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5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5"/>
          <p:cNvGrpSpPr>
            <a:grpSpLocks/>
          </p:cNvGrpSpPr>
          <p:nvPr/>
        </p:nvGrpSpPr>
        <p:grpSpPr bwMode="auto">
          <a:xfrm>
            <a:off x="6056313" y="404813"/>
            <a:ext cx="2562225" cy="2232025"/>
            <a:chOff x="4500339" y="3429347"/>
            <a:chExt cx="2561828" cy="2231553"/>
          </a:xfrm>
        </p:grpSpPr>
        <p:sp>
          <p:nvSpPr>
            <p:cNvPr id="9" name="Oval 8"/>
            <p:cNvSpPr/>
            <p:nvPr/>
          </p:nvSpPr>
          <p:spPr bwMode="auto">
            <a:xfrm>
              <a:off x="5003498" y="3429347"/>
              <a:ext cx="287293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336791" y="3429347"/>
              <a:ext cx="287293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500339" y="4419738"/>
              <a:ext cx="287292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774874" y="4400692"/>
              <a:ext cx="287293" cy="288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stCxn id="9" idx="6"/>
              <a:endCxn id="10" idx="2"/>
            </p:cNvCxnSpPr>
            <p:nvPr/>
          </p:nvCxnSpPr>
          <p:spPr bwMode="auto">
            <a:xfrm>
              <a:off x="5290792" y="3573778"/>
              <a:ext cx="104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2" idx="2"/>
            </p:cNvCxnSpPr>
            <p:nvPr/>
          </p:nvCxnSpPr>
          <p:spPr bwMode="auto">
            <a:xfrm flipV="1">
              <a:off x="4781282" y="4545123"/>
              <a:ext cx="1993591" cy="39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2" idx="7"/>
              <a:endCxn id="12" idx="3"/>
            </p:cNvCxnSpPr>
            <p:nvPr/>
          </p:nvCxnSpPr>
          <p:spPr bwMode="auto">
            <a:xfrm flipV="1">
              <a:off x="5249523" y="4646702"/>
              <a:ext cx="1566619" cy="7681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7"/>
              <a:endCxn id="10" idx="3"/>
            </p:cNvCxnSpPr>
            <p:nvPr/>
          </p:nvCxnSpPr>
          <p:spPr bwMode="auto">
            <a:xfrm flipV="1">
              <a:off x="4746363" y="3675357"/>
              <a:ext cx="1631697" cy="785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 bwMode="auto">
            <a:xfrm>
              <a:off x="5003498" y="5373623"/>
              <a:ext cx="287293" cy="28727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336791" y="5373623"/>
              <a:ext cx="287293" cy="28727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f</a:t>
              </a:r>
            </a:p>
          </p:txBody>
        </p:sp>
        <p:cxnSp>
          <p:nvCxnSpPr>
            <p:cNvPr id="28" name="Straight Connector 27"/>
            <p:cNvCxnSpPr>
              <a:stCxn id="10" idx="5"/>
              <a:endCxn id="12" idx="0"/>
            </p:cNvCxnSpPr>
            <p:nvPr/>
          </p:nvCxnSpPr>
          <p:spPr bwMode="auto">
            <a:xfrm>
              <a:off x="6581229" y="3675357"/>
              <a:ext cx="336498" cy="725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0825" y="404813"/>
            <a:ext cx="54006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Grafo viršūnė v yra </a:t>
            </a:r>
            <a:r>
              <a:rPr lang="lt-LT" altLang="en-US" sz="2800" b="1" i="1" dirty="0"/>
              <a:t>izoliuotoji</a:t>
            </a:r>
            <a:r>
              <a:rPr lang="lt-LT" altLang="en-US" sz="2800" dirty="0"/>
              <a:t>, jei </a:t>
            </a:r>
            <a:r>
              <a:rPr lang="en-US" altLang="en-US" sz="2800" dirty="0" smtClean="0"/>
              <a:t>p</a:t>
            </a:r>
            <a:r>
              <a:rPr lang="lt-LT" altLang="en-US" sz="2800" dirty="0" smtClean="0"/>
              <a:t>(v</a:t>
            </a:r>
            <a:r>
              <a:rPr lang="lt-LT" altLang="en-US" sz="2800" dirty="0"/>
              <a:t>) </a:t>
            </a:r>
            <a:r>
              <a:rPr lang="en-US" altLang="en-US" sz="2800" dirty="0"/>
              <a:t>=0.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Šiuo atveju </a:t>
            </a:r>
            <a:r>
              <a:rPr lang="lt-LT" altLang="en-US" sz="2800" b="1" i="1" dirty="0"/>
              <a:t>f </a:t>
            </a:r>
            <a:r>
              <a:rPr lang="lt-LT" altLang="en-US" sz="2800" dirty="0"/>
              <a:t> yra izoliuotoji viršūnė.</a:t>
            </a:r>
            <a:endParaRPr lang="en-US" altLang="en-US" sz="2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1788" y="4437112"/>
            <a:ext cx="81022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Viršūnę vadiname </a:t>
            </a:r>
            <a:r>
              <a:rPr lang="lt-LT" altLang="en-US" sz="2800" b="1" i="1" dirty="0" err="1"/>
              <a:t>nusvyrusiąją</a:t>
            </a:r>
            <a:r>
              <a:rPr lang="lt-LT" altLang="en-US" sz="2800" dirty="0"/>
              <a:t>, jei </a:t>
            </a:r>
            <a:r>
              <a:rPr lang="en-US" altLang="en-US" sz="2800" dirty="0" smtClean="0"/>
              <a:t>p</a:t>
            </a:r>
            <a:r>
              <a:rPr lang="lt-LT" altLang="en-US" sz="2800" dirty="0" smtClean="0"/>
              <a:t>(v</a:t>
            </a:r>
            <a:r>
              <a:rPr lang="lt-LT" altLang="en-US" sz="2800" dirty="0"/>
              <a:t>) </a:t>
            </a:r>
            <a:r>
              <a:rPr lang="en-US" altLang="en-US" sz="2800" dirty="0"/>
              <a:t>=1.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Šiuo atveju </a:t>
            </a:r>
            <a:r>
              <a:rPr lang="lt-LT" altLang="en-US" sz="2800" b="1" i="1" dirty="0"/>
              <a:t>c </a:t>
            </a:r>
            <a:r>
              <a:rPr lang="lt-LT" altLang="en-US" sz="2800" dirty="0"/>
              <a:t>ir </a:t>
            </a:r>
            <a:r>
              <a:rPr lang="lt-LT" altLang="en-US" sz="2800" b="1" i="1" dirty="0"/>
              <a:t>e </a:t>
            </a:r>
            <a:r>
              <a:rPr lang="lt-LT" altLang="en-US" sz="2800" dirty="0"/>
              <a:t>yra </a:t>
            </a:r>
            <a:r>
              <a:rPr lang="lt-LT" altLang="en-US" sz="2800" dirty="0" err="1"/>
              <a:t>nusvyrusios</a:t>
            </a:r>
            <a:r>
              <a:rPr lang="lt-LT" altLang="en-US" sz="2800" dirty="0"/>
              <a:t>.</a:t>
            </a:r>
            <a:endParaRPr lang="en-US" alt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417513" y="3070225"/>
            <a:ext cx="1739900" cy="1274763"/>
            <a:chOff x="4885648" y="3429346"/>
            <a:chExt cx="1738436" cy="1274343"/>
          </a:xfrm>
        </p:grpSpPr>
        <p:sp>
          <p:nvSpPr>
            <p:cNvPr id="30" name="Oval 29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stCxn id="32" idx="6"/>
              <a:endCxn id="33" idx="2"/>
            </p:cNvCxnSpPr>
            <p:nvPr/>
          </p:nvCxnSpPr>
          <p:spPr bwMode="auto">
            <a:xfrm flipV="1">
              <a:off x="5172743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7"/>
              <a:endCxn id="31" idx="3"/>
            </p:cNvCxnSpPr>
            <p:nvPr/>
          </p:nvCxnSpPr>
          <p:spPr bwMode="auto">
            <a:xfrm flipV="1">
              <a:off x="5131503" y="3675328"/>
              <a:ext cx="1246725" cy="7823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1" idx="4"/>
              <a:endCxn id="33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25"/>
          <p:cNvGrpSpPr>
            <a:grpSpLocks/>
          </p:cNvGrpSpPr>
          <p:nvPr/>
        </p:nvGrpSpPr>
        <p:grpSpPr bwMode="auto">
          <a:xfrm>
            <a:off x="2535238" y="3089275"/>
            <a:ext cx="1739900" cy="1274763"/>
            <a:chOff x="4885648" y="3429346"/>
            <a:chExt cx="1738436" cy="1274343"/>
          </a:xfrm>
        </p:grpSpPr>
        <p:sp>
          <p:nvSpPr>
            <p:cNvPr id="39" name="Oval 38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43" name="Straight Connector 42"/>
            <p:cNvCxnSpPr>
              <a:stCxn id="39" idx="6"/>
              <a:endCxn id="40" idx="2"/>
            </p:cNvCxnSpPr>
            <p:nvPr/>
          </p:nvCxnSpPr>
          <p:spPr bwMode="auto">
            <a:xfrm>
              <a:off x="5172743" y="3573761"/>
              <a:ext cx="1164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0" idx="4"/>
              <a:endCxn id="42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4714875" y="3089275"/>
            <a:ext cx="1739900" cy="1274763"/>
            <a:chOff x="4885648" y="3429346"/>
            <a:chExt cx="1738436" cy="1274343"/>
          </a:xfrm>
        </p:grpSpPr>
        <p:sp>
          <p:nvSpPr>
            <p:cNvPr id="48" name="Oval 47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50" idx="6"/>
              <a:endCxn id="51" idx="2"/>
            </p:cNvCxnSpPr>
            <p:nvPr/>
          </p:nvCxnSpPr>
          <p:spPr bwMode="auto">
            <a:xfrm flipV="1">
              <a:off x="5172744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6" name="Group 25"/>
          <p:cNvGrpSpPr>
            <a:grpSpLocks/>
          </p:cNvGrpSpPr>
          <p:nvPr/>
        </p:nvGrpSpPr>
        <p:grpSpPr bwMode="auto">
          <a:xfrm>
            <a:off x="6946900" y="3068638"/>
            <a:ext cx="1739900" cy="1274762"/>
            <a:chOff x="4885648" y="3429346"/>
            <a:chExt cx="1738436" cy="1274343"/>
          </a:xfrm>
        </p:grpSpPr>
        <p:sp>
          <p:nvSpPr>
            <p:cNvPr id="57" name="Oval 56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</p:grpSp>
      <p:sp>
        <p:nvSpPr>
          <p:cNvPr id="6152" name="TextBox 67"/>
          <p:cNvSpPr txBox="1">
            <a:spLocks noChangeArrowheads="1"/>
          </p:cNvSpPr>
          <p:nvPr/>
        </p:nvSpPr>
        <p:spPr bwMode="auto">
          <a:xfrm>
            <a:off x="1043608" y="764704"/>
            <a:ext cx="68832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Kuris </a:t>
            </a:r>
            <a:r>
              <a:rPr lang="en-US" altLang="en-US" sz="2800" dirty="0" err="1" smtClean="0"/>
              <a:t>grafas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vien</a:t>
            </a:r>
            <a:r>
              <a:rPr lang="lt-LT" altLang="en-US" sz="2800" dirty="0" smtClean="0"/>
              <a:t>ą izoliuotąją viršūnę?</a:t>
            </a:r>
            <a:endParaRPr lang="en-US" altLang="en-US" sz="2800" dirty="0"/>
          </a:p>
        </p:txBody>
      </p:sp>
      <p:sp>
        <p:nvSpPr>
          <p:cNvPr id="69" name="Oval 68"/>
          <p:cNvSpPr/>
          <p:nvPr/>
        </p:nvSpPr>
        <p:spPr bwMode="auto">
          <a:xfrm>
            <a:off x="5357813" y="4643438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1343025" y="4651375"/>
            <a:ext cx="287338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3405188" y="4652963"/>
            <a:ext cx="287337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72" name="Oval 71"/>
          <p:cNvSpPr/>
          <p:nvPr/>
        </p:nvSpPr>
        <p:spPr bwMode="auto">
          <a:xfrm>
            <a:off x="7534275" y="4652963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2378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417513" y="3070225"/>
            <a:ext cx="1739900" cy="1274763"/>
            <a:chOff x="4885648" y="3429346"/>
            <a:chExt cx="1738436" cy="1274343"/>
          </a:xfrm>
        </p:grpSpPr>
        <p:sp>
          <p:nvSpPr>
            <p:cNvPr id="30" name="Oval 29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stCxn id="32" idx="6"/>
              <a:endCxn id="33" idx="2"/>
            </p:cNvCxnSpPr>
            <p:nvPr/>
          </p:nvCxnSpPr>
          <p:spPr bwMode="auto">
            <a:xfrm flipV="1">
              <a:off x="5172743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7"/>
              <a:endCxn id="31" idx="3"/>
            </p:cNvCxnSpPr>
            <p:nvPr/>
          </p:nvCxnSpPr>
          <p:spPr bwMode="auto">
            <a:xfrm flipV="1">
              <a:off x="5131503" y="3675328"/>
              <a:ext cx="1246725" cy="7823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1" idx="4"/>
              <a:endCxn id="33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25"/>
          <p:cNvGrpSpPr>
            <a:grpSpLocks/>
          </p:cNvGrpSpPr>
          <p:nvPr/>
        </p:nvGrpSpPr>
        <p:grpSpPr bwMode="auto">
          <a:xfrm>
            <a:off x="2535238" y="3089275"/>
            <a:ext cx="1739900" cy="1274763"/>
            <a:chOff x="4885648" y="3429346"/>
            <a:chExt cx="1738436" cy="1274343"/>
          </a:xfrm>
        </p:grpSpPr>
        <p:sp>
          <p:nvSpPr>
            <p:cNvPr id="39" name="Oval 38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43" name="Straight Connector 42"/>
            <p:cNvCxnSpPr>
              <a:stCxn id="39" idx="6"/>
              <a:endCxn id="40" idx="2"/>
            </p:cNvCxnSpPr>
            <p:nvPr/>
          </p:nvCxnSpPr>
          <p:spPr bwMode="auto">
            <a:xfrm>
              <a:off x="5172743" y="3573761"/>
              <a:ext cx="1164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0" idx="4"/>
              <a:endCxn id="42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4714875" y="3089275"/>
            <a:ext cx="1739900" cy="1274763"/>
            <a:chOff x="4885648" y="3429346"/>
            <a:chExt cx="1738436" cy="1274343"/>
          </a:xfrm>
        </p:grpSpPr>
        <p:sp>
          <p:nvSpPr>
            <p:cNvPr id="48" name="Oval 47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50" idx="6"/>
              <a:endCxn id="51" idx="2"/>
            </p:cNvCxnSpPr>
            <p:nvPr/>
          </p:nvCxnSpPr>
          <p:spPr bwMode="auto">
            <a:xfrm flipV="1">
              <a:off x="5172744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6" name="Group 25"/>
          <p:cNvGrpSpPr>
            <a:grpSpLocks/>
          </p:cNvGrpSpPr>
          <p:nvPr/>
        </p:nvGrpSpPr>
        <p:grpSpPr bwMode="auto">
          <a:xfrm>
            <a:off x="6946900" y="3068638"/>
            <a:ext cx="1739900" cy="1274762"/>
            <a:chOff x="4885648" y="3429346"/>
            <a:chExt cx="1738436" cy="1274343"/>
          </a:xfrm>
        </p:grpSpPr>
        <p:sp>
          <p:nvSpPr>
            <p:cNvPr id="57" name="Oval 56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</p:grpSp>
      <p:sp>
        <p:nvSpPr>
          <p:cNvPr id="6152" name="TextBox 67"/>
          <p:cNvSpPr txBox="1">
            <a:spLocks noChangeArrowheads="1"/>
          </p:cNvSpPr>
          <p:nvPr/>
        </p:nvSpPr>
        <p:spPr bwMode="auto">
          <a:xfrm>
            <a:off x="1043608" y="764704"/>
            <a:ext cx="68832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Kuris </a:t>
            </a:r>
            <a:r>
              <a:rPr lang="en-US" altLang="en-US" sz="2800" dirty="0" err="1" smtClean="0"/>
              <a:t>grafas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nusvyrusi</a:t>
            </a:r>
            <a:r>
              <a:rPr lang="lt-LT" altLang="en-US" sz="2800" dirty="0" smtClean="0"/>
              <a:t>ų </a:t>
            </a:r>
            <a:r>
              <a:rPr lang="lt-LT" altLang="en-US" sz="2800" dirty="0" smtClean="0"/>
              <a:t>viršūnių?</a:t>
            </a:r>
            <a:endParaRPr lang="en-US" altLang="en-US" sz="2800" dirty="0"/>
          </a:p>
        </p:txBody>
      </p:sp>
      <p:sp>
        <p:nvSpPr>
          <p:cNvPr id="69" name="Oval 68"/>
          <p:cNvSpPr/>
          <p:nvPr/>
        </p:nvSpPr>
        <p:spPr bwMode="auto">
          <a:xfrm>
            <a:off x="5357813" y="4643438"/>
            <a:ext cx="287337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1343025" y="4651375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3405188" y="4652963"/>
            <a:ext cx="287337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72" name="Oval 71"/>
          <p:cNvSpPr/>
          <p:nvPr/>
        </p:nvSpPr>
        <p:spPr bwMode="auto">
          <a:xfrm>
            <a:off x="7534275" y="4652963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26214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2607" y="1649231"/>
            <a:ext cx="5000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800" dirty="0"/>
              <a:t>Grafas yra </a:t>
            </a:r>
            <a:r>
              <a:rPr lang="lt-LT" altLang="en-US" sz="2800" b="1" i="1" dirty="0"/>
              <a:t>homogeninis</a:t>
            </a:r>
            <a:r>
              <a:rPr lang="lt-LT" altLang="en-US" sz="2800" dirty="0"/>
              <a:t>, jei visų viršūnių laipsniai lygūs.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8313" y="4941888"/>
            <a:ext cx="51831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 smtClean="0"/>
              <a:t>Jungusis</a:t>
            </a:r>
            <a:r>
              <a:rPr lang="en-US" altLang="en-US" sz="2800" dirty="0" smtClean="0"/>
              <a:t> g</a:t>
            </a:r>
            <a:r>
              <a:rPr lang="lt-LT" altLang="en-US" sz="2800" dirty="0" err="1" smtClean="0"/>
              <a:t>rafas</a:t>
            </a:r>
            <a:r>
              <a:rPr lang="lt-LT" altLang="en-US" sz="2800" dirty="0" smtClean="0"/>
              <a:t> </a:t>
            </a:r>
            <a:r>
              <a:rPr lang="lt-LT" altLang="en-US" sz="2800" dirty="0"/>
              <a:t>yra vadinamas </a:t>
            </a:r>
            <a:r>
              <a:rPr lang="lt-LT" altLang="en-US" sz="2800" b="1" i="1" dirty="0"/>
              <a:t>ciklu</a:t>
            </a:r>
            <a:r>
              <a:rPr lang="lt-LT" altLang="en-US" sz="2800" dirty="0"/>
              <a:t>,  jei visų viršūnių laipsniai lygūs 2.</a:t>
            </a:r>
          </a:p>
        </p:txBody>
      </p:sp>
      <p:grpSp>
        <p:nvGrpSpPr>
          <p:cNvPr id="8200" name="Group 8199"/>
          <p:cNvGrpSpPr/>
          <p:nvPr/>
        </p:nvGrpSpPr>
        <p:grpSpPr>
          <a:xfrm>
            <a:off x="6056313" y="404813"/>
            <a:ext cx="2562225" cy="2232025"/>
            <a:chOff x="6056313" y="404813"/>
            <a:chExt cx="2562225" cy="2232025"/>
          </a:xfrm>
        </p:grpSpPr>
        <p:grpSp>
          <p:nvGrpSpPr>
            <p:cNvPr id="8194" name="Group 25"/>
            <p:cNvGrpSpPr>
              <a:grpSpLocks/>
            </p:cNvGrpSpPr>
            <p:nvPr/>
          </p:nvGrpSpPr>
          <p:grpSpPr bwMode="auto">
            <a:xfrm>
              <a:off x="6056313" y="404813"/>
              <a:ext cx="2562225" cy="2232025"/>
              <a:chOff x="4500339" y="3429347"/>
              <a:chExt cx="2561828" cy="2231553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5003498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336791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500339" y="4419738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6774874" y="4400692"/>
                <a:ext cx="287293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3" name="Straight Connector 12"/>
              <p:cNvCxnSpPr>
                <a:stCxn id="9" idx="6"/>
                <a:endCxn id="10" idx="2"/>
              </p:cNvCxnSpPr>
              <p:nvPr/>
            </p:nvCxnSpPr>
            <p:spPr bwMode="auto">
              <a:xfrm>
                <a:off x="5290792" y="3573778"/>
                <a:ext cx="104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12" idx="2"/>
              </p:cNvCxnSpPr>
              <p:nvPr/>
            </p:nvCxnSpPr>
            <p:spPr bwMode="auto">
              <a:xfrm flipV="1">
                <a:off x="4781282" y="4545123"/>
                <a:ext cx="1993591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22" idx="7"/>
                <a:endCxn id="12" idx="3"/>
              </p:cNvCxnSpPr>
              <p:nvPr/>
            </p:nvCxnSpPr>
            <p:spPr bwMode="auto">
              <a:xfrm flipV="1">
                <a:off x="5249523" y="4646702"/>
                <a:ext cx="1566619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1" idx="7"/>
                <a:endCxn id="10" idx="3"/>
              </p:cNvCxnSpPr>
              <p:nvPr/>
            </p:nvCxnSpPr>
            <p:spPr bwMode="auto">
              <a:xfrm flipV="1">
                <a:off x="4746363" y="3675357"/>
                <a:ext cx="16316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 bwMode="auto">
              <a:xfrm>
                <a:off x="5003498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6336791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28" name="Straight Connector 27"/>
              <p:cNvCxnSpPr>
                <a:stCxn id="10" idx="5"/>
                <a:endCxn id="12" idx="0"/>
              </p:cNvCxnSpPr>
              <p:nvPr/>
            </p:nvCxnSpPr>
            <p:spPr bwMode="auto">
              <a:xfrm>
                <a:off x="6581229" y="3675357"/>
                <a:ext cx="336498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>
              <a:stCxn id="22" idx="6"/>
              <a:endCxn id="23" idx="2"/>
            </p:cNvCxnSpPr>
            <p:nvPr/>
          </p:nvCxnSpPr>
          <p:spPr bwMode="auto">
            <a:xfrm>
              <a:off x="6846888" y="2493169"/>
              <a:ext cx="104616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4"/>
              <a:endCxn id="23" idx="7"/>
            </p:cNvCxnSpPr>
            <p:nvPr/>
          </p:nvCxnSpPr>
          <p:spPr bwMode="auto">
            <a:xfrm flipH="1">
              <a:off x="8138308" y="1665288"/>
              <a:ext cx="336561" cy="7262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7"/>
              <a:endCxn id="10" idx="4"/>
            </p:cNvCxnSpPr>
            <p:nvPr/>
          </p:nvCxnSpPr>
          <p:spPr bwMode="auto">
            <a:xfrm flipV="1">
              <a:off x="6804808" y="692150"/>
              <a:ext cx="1231911" cy="16994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3"/>
              <a:endCxn id="11" idx="0"/>
            </p:cNvCxnSpPr>
            <p:nvPr/>
          </p:nvCxnSpPr>
          <p:spPr bwMode="auto">
            <a:xfrm flipH="1">
              <a:off x="6199982" y="650070"/>
              <a:ext cx="401648" cy="7453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2" idx="0"/>
              <a:endCxn id="9" idx="4"/>
            </p:cNvCxnSpPr>
            <p:nvPr/>
          </p:nvCxnSpPr>
          <p:spPr bwMode="auto">
            <a:xfrm flipV="1">
              <a:off x="6703219" y="692150"/>
              <a:ext cx="0" cy="16573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9" idx="5"/>
              <a:endCxn id="23" idx="0"/>
            </p:cNvCxnSpPr>
            <p:nvPr/>
          </p:nvCxnSpPr>
          <p:spPr bwMode="auto">
            <a:xfrm>
              <a:off x="6804808" y="650070"/>
              <a:ext cx="1231911" cy="16994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1" idx="5"/>
              <a:endCxn id="23" idx="1"/>
            </p:cNvCxnSpPr>
            <p:nvPr/>
          </p:nvCxnSpPr>
          <p:spPr bwMode="auto">
            <a:xfrm>
              <a:off x="6301570" y="1640670"/>
              <a:ext cx="1633560" cy="7509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088856" y="3861048"/>
            <a:ext cx="2562225" cy="2232025"/>
            <a:chOff x="6056313" y="404813"/>
            <a:chExt cx="2562225" cy="2232025"/>
          </a:xfrm>
        </p:grpSpPr>
        <p:grpSp>
          <p:nvGrpSpPr>
            <p:cNvPr id="44" name="Group 25"/>
            <p:cNvGrpSpPr>
              <a:grpSpLocks/>
            </p:cNvGrpSpPr>
            <p:nvPr/>
          </p:nvGrpSpPr>
          <p:grpSpPr bwMode="auto">
            <a:xfrm>
              <a:off x="6056313" y="404813"/>
              <a:ext cx="2562225" cy="2232025"/>
              <a:chOff x="4500339" y="3429347"/>
              <a:chExt cx="2561828" cy="2231553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5003498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6336791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4500339" y="4419738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6774874" y="4400692"/>
                <a:ext cx="287293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7" name="Straight Connector 56"/>
              <p:cNvCxnSpPr>
                <a:endCxn id="55" idx="2"/>
              </p:cNvCxnSpPr>
              <p:nvPr/>
            </p:nvCxnSpPr>
            <p:spPr bwMode="auto">
              <a:xfrm flipV="1">
                <a:off x="4781282" y="4545123"/>
                <a:ext cx="1993591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4" idx="7"/>
                <a:endCxn id="53" idx="3"/>
              </p:cNvCxnSpPr>
              <p:nvPr/>
            </p:nvCxnSpPr>
            <p:spPr bwMode="auto">
              <a:xfrm flipV="1">
                <a:off x="4746363" y="3675357"/>
                <a:ext cx="16316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60" name="Oval 59"/>
              <p:cNvSpPr/>
              <p:nvPr/>
            </p:nvSpPr>
            <p:spPr bwMode="auto">
              <a:xfrm>
                <a:off x="5003498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6336791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</p:grpSp>
        <p:cxnSp>
          <p:nvCxnSpPr>
            <p:cNvPr id="46" name="Straight Connector 45"/>
            <p:cNvCxnSpPr>
              <a:stCxn id="55" idx="4"/>
              <a:endCxn id="61" idx="7"/>
            </p:cNvCxnSpPr>
            <p:nvPr/>
          </p:nvCxnSpPr>
          <p:spPr bwMode="auto">
            <a:xfrm flipH="1">
              <a:off x="8138308" y="1665288"/>
              <a:ext cx="336561" cy="7262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60" idx="7"/>
              <a:endCxn id="53" idx="4"/>
            </p:cNvCxnSpPr>
            <p:nvPr/>
          </p:nvCxnSpPr>
          <p:spPr bwMode="auto">
            <a:xfrm flipV="1">
              <a:off x="6804808" y="692150"/>
              <a:ext cx="1231911" cy="16994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60" idx="0"/>
              <a:endCxn id="52" idx="4"/>
            </p:cNvCxnSpPr>
            <p:nvPr/>
          </p:nvCxnSpPr>
          <p:spPr bwMode="auto">
            <a:xfrm flipV="1">
              <a:off x="6703219" y="692150"/>
              <a:ext cx="0" cy="16573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52" idx="5"/>
              <a:endCxn id="61" idx="0"/>
            </p:cNvCxnSpPr>
            <p:nvPr/>
          </p:nvCxnSpPr>
          <p:spPr bwMode="auto">
            <a:xfrm>
              <a:off x="6804808" y="650070"/>
              <a:ext cx="1231911" cy="16994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549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5536" y="260648"/>
                <a:ext cx="8280920" cy="14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800" dirty="0" smtClean="0"/>
                  <a:t>Kuris grafas yra homogeninis?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=(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,{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0648"/>
                <a:ext cx="8280920" cy="1493807"/>
              </a:xfrm>
              <a:prstGeom prst="rect">
                <a:avLst/>
              </a:prstGeom>
              <a:blipFill>
                <a:blip r:embed="rId2"/>
                <a:stretch>
                  <a:fillRect l="-1546" t="-449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9552" y="20608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Pavaizduokime</a:t>
            </a:r>
            <a:r>
              <a:rPr lang="en-US" sz="2800" dirty="0" smtClean="0"/>
              <a:t> </a:t>
            </a:r>
            <a:r>
              <a:rPr lang="lt-LT" sz="2800" dirty="0" smtClean="0"/>
              <a:t>š</a:t>
            </a:r>
            <a:r>
              <a:rPr lang="en-US" sz="2800" dirty="0" err="1" smtClean="0"/>
              <a:t>iuos</a:t>
            </a:r>
            <a:r>
              <a:rPr lang="en-US" sz="2800" dirty="0" smtClean="0"/>
              <a:t> </a:t>
            </a:r>
            <a:r>
              <a:rPr lang="en-US" sz="2800" dirty="0" err="1" smtClean="0"/>
              <a:t>grafus</a:t>
            </a:r>
            <a:r>
              <a:rPr lang="en-US" sz="2800" dirty="0" smtClean="0"/>
              <a:t>:</a:t>
            </a:r>
            <a:endParaRPr lang="lt-LT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755576" y="3258149"/>
            <a:ext cx="2376264" cy="1827035"/>
            <a:chOff x="755576" y="3258149"/>
            <a:chExt cx="2376264" cy="1827035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755576" y="3258149"/>
              <a:ext cx="2376264" cy="1827035"/>
              <a:chOff x="4885648" y="3429346"/>
              <a:chExt cx="1738436" cy="1274343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4885648" y="34293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336726" y="34293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885648" y="4416446"/>
                <a:ext cx="287358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6336726" y="4413272"/>
                <a:ext cx="287358" cy="28883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3" name="Straight Connector 12"/>
              <p:cNvCxnSpPr>
                <a:stCxn id="9" idx="6"/>
                <a:endCxn id="10" idx="2"/>
              </p:cNvCxnSpPr>
              <p:nvPr/>
            </p:nvCxnSpPr>
            <p:spPr bwMode="auto">
              <a:xfrm>
                <a:off x="5173006" y="3573761"/>
                <a:ext cx="116371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1" idx="6"/>
                <a:endCxn id="12" idx="2"/>
              </p:cNvCxnSpPr>
              <p:nvPr/>
            </p:nvCxnSpPr>
            <p:spPr bwMode="auto">
              <a:xfrm flipV="1">
                <a:off x="5173006" y="4557687"/>
                <a:ext cx="1163719" cy="15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9" idx="5"/>
                <a:endCxn id="12" idx="1"/>
              </p:cNvCxnSpPr>
              <p:nvPr/>
            </p:nvCxnSpPr>
            <p:spPr bwMode="auto">
              <a:xfrm>
                <a:off x="5130923" y="3674523"/>
                <a:ext cx="1247886" cy="7810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0" idx="4"/>
                <a:endCxn id="12" idx="0"/>
              </p:cNvCxnSpPr>
              <p:nvPr/>
            </p:nvCxnSpPr>
            <p:spPr bwMode="auto">
              <a:xfrm>
                <a:off x="6481199" y="3716589"/>
                <a:ext cx="0" cy="6966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>
              <a:stCxn id="9" idx="4"/>
              <a:endCxn id="11" idx="0"/>
            </p:cNvCxnSpPr>
            <p:nvPr/>
          </p:nvCxnSpPr>
          <p:spPr bwMode="auto">
            <a:xfrm>
              <a:off x="951971" y="3669971"/>
              <a:ext cx="0" cy="10033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15274" y="5590969"/>
                <a:ext cx="314861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lt-LT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=3,</m:t>
                    </m:r>
                  </m:oMath>
                </a14:m>
                <a:r>
                  <a:rPr lang="en-US" sz="2800" dirty="0" smtClean="0"/>
                  <a:t> o</a:t>
                </a:r>
              </a:p>
              <a:p>
                <a14:m>
                  <m:oMath xmlns:m="http://schemas.openxmlformats.org/officeDocument/2006/math">
                    <m:r>
                      <a:rPr lang="lt-LT" sz="28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lt-LT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800" dirty="0" smtClean="0"/>
                  <a:t>.</a:t>
                </a:r>
                <a:endParaRPr lang="lt-LT" sz="28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74" y="5590969"/>
                <a:ext cx="3148614" cy="954107"/>
              </a:xfrm>
              <a:prstGeom prst="rect">
                <a:avLst/>
              </a:prstGeom>
              <a:blipFill>
                <a:blip r:embed="rId3"/>
                <a:stretch>
                  <a:fillRect t="-6369" b="-16561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5235485" y="2649795"/>
            <a:ext cx="2651182" cy="2491481"/>
            <a:chOff x="5235485" y="2649795"/>
            <a:chExt cx="2651182" cy="2491481"/>
          </a:xfrm>
        </p:grpSpPr>
        <p:grpSp>
          <p:nvGrpSpPr>
            <p:cNvPr id="24" name="Group 23"/>
            <p:cNvGrpSpPr/>
            <p:nvPr/>
          </p:nvGrpSpPr>
          <p:grpSpPr>
            <a:xfrm>
              <a:off x="5235485" y="2649795"/>
              <a:ext cx="2651182" cy="2476632"/>
              <a:chOff x="455046" y="2775506"/>
              <a:chExt cx="2651182" cy="2476632"/>
            </a:xfrm>
          </p:grpSpPr>
          <p:grpSp>
            <p:nvGrpSpPr>
              <p:cNvPr id="25" name="Group 25"/>
              <p:cNvGrpSpPr>
                <a:grpSpLocks/>
              </p:cNvGrpSpPr>
              <p:nvPr/>
            </p:nvGrpSpPr>
            <p:grpSpPr bwMode="auto">
              <a:xfrm>
                <a:off x="455046" y="2775506"/>
                <a:ext cx="2651182" cy="2476632"/>
                <a:chOff x="4665784" y="3092704"/>
                <a:chExt cx="1939561" cy="1727431"/>
              </a:xfrm>
            </p:grpSpPr>
            <p:sp>
              <p:nvSpPr>
                <p:cNvPr id="27" name="Oval 26"/>
                <p:cNvSpPr/>
                <p:nvPr/>
              </p:nvSpPr>
              <p:spPr bwMode="auto">
                <a:xfrm>
                  <a:off x="5397118" y="3092704"/>
                  <a:ext cx="287358" cy="28724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 bwMode="auto">
                <a:xfrm>
                  <a:off x="6317987" y="3643746"/>
                  <a:ext cx="287358" cy="28724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29" name="Oval 28"/>
                <p:cNvSpPr/>
                <p:nvPr/>
              </p:nvSpPr>
              <p:spPr bwMode="auto">
                <a:xfrm>
                  <a:off x="4665784" y="3657531"/>
                  <a:ext cx="287358" cy="28724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30" name="Oval 29"/>
                <p:cNvSpPr/>
                <p:nvPr/>
              </p:nvSpPr>
              <p:spPr bwMode="auto">
                <a:xfrm>
                  <a:off x="6061733" y="4531305"/>
                  <a:ext cx="287358" cy="28883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31" name="Straight Connector 30"/>
                <p:cNvCxnSpPr>
                  <a:stCxn id="27" idx="5"/>
                  <a:endCxn id="30" idx="1"/>
                </p:cNvCxnSpPr>
                <p:nvPr/>
              </p:nvCxnSpPr>
              <p:spPr bwMode="auto">
                <a:xfrm>
                  <a:off x="5642393" y="3337882"/>
                  <a:ext cx="461423" cy="123572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>
                  <a:stCxn id="29" idx="6"/>
                  <a:endCxn id="28" idx="2"/>
                </p:cNvCxnSpPr>
                <p:nvPr/>
              </p:nvCxnSpPr>
              <p:spPr bwMode="auto">
                <a:xfrm flipV="1">
                  <a:off x="4953142" y="3787368"/>
                  <a:ext cx="1364845" cy="1378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27" idx="3"/>
                  <a:endCxn id="36" idx="0"/>
                </p:cNvCxnSpPr>
                <p:nvPr/>
              </p:nvCxnSpPr>
              <p:spPr bwMode="auto">
                <a:xfrm flipH="1">
                  <a:off x="5280473" y="3337882"/>
                  <a:ext cx="158728" cy="120536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stCxn id="28" idx="4"/>
                  <a:endCxn id="30" idx="0"/>
                </p:cNvCxnSpPr>
                <p:nvPr/>
              </p:nvCxnSpPr>
              <p:spPr bwMode="auto">
                <a:xfrm flipH="1">
                  <a:off x="6205412" y="3930989"/>
                  <a:ext cx="256254" cy="6003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Connector 25"/>
              <p:cNvCxnSpPr>
                <a:stCxn id="36" idx="1"/>
                <a:endCxn id="29" idx="4"/>
              </p:cNvCxnSpPr>
              <p:nvPr/>
            </p:nvCxnSpPr>
            <p:spPr bwMode="auto">
              <a:xfrm flipH="1" flipV="1">
                <a:off x="651441" y="3997126"/>
                <a:ext cx="504950" cy="9183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6" name="Oval 35"/>
            <p:cNvSpPr/>
            <p:nvPr/>
          </p:nvSpPr>
          <p:spPr bwMode="auto">
            <a:xfrm>
              <a:off x="5879307" y="4729454"/>
              <a:ext cx="392789" cy="4118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 smtClean="0"/>
                <a:t>e</a:t>
              </a:r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5015057" y="5598823"/>
                <a:ext cx="363024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lt-LT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lt-LT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)=2</m:t>
                    </m:r>
                  </m:oMath>
                </a14:m>
                <a:r>
                  <a:rPr lang="en-US" sz="2800" dirty="0" smtClean="0"/>
                  <a:t>.</a:t>
                </a:r>
                <a:endParaRPr lang="lt-LT" sz="2800" dirty="0"/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057" y="5598823"/>
                <a:ext cx="3630240" cy="954107"/>
              </a:xfrm>
              <a:prstGeom prst="rect">
                <a:avLst/>
              </a:prstGeom>
              <a:blipFill>
                <a:blip r:embed="rId4"/>
                <a:stretch>
                  <a:fillRect b="-1592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5"/>
          <p:cNvGrpSpPr>
            <a:grpSpLocks/>
          </p:cNvGrpSpPr>
          <p:nvPr/>
        </p:nvGrpSpPr>
        <p:grpSpPr bwMode="auto">
          <a:xfrm>
            <a:off x="6444208" y="163757"/>
            <a:ext cx="2562225" cy="2232025"/>
            <a:chOff x="4500339" y="3429347"/>
            <a:chExt cx="2561828" cy="2231553"/>
          </a:xfrm>
        </p:grpSpPr>
        <p:sp>
          <p:nvSpPr>
            <p:cNvPr id="9" name="Oval 8"/>
            <p:cNvSpPr/>
            <p:nvPr/>
          </p:nvSpPr>
          <p:spPr bwMode="auto">
            <a:xfrm>
              <a:off x="5003498" y="3429347"/>
              <a:ext cx="287293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336791" y="3429347"/>
              <a:ext cx="287293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500339" y="4419738"/>
              <a:ext cx="287292" cy="2872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774874" y="4400692"/>
              <a:ext cx="287293" cy="2888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stCxn id="9" idx="6"/>
              <a:endCxn id="10" idx="2"/>
            </p:cNvCxnSpPr>
            <p:nvPr/>
          </p:nvCxnSpPr>
          <p:spPr bwMode="auto">
            <a:xfrm>
              <a:off x="5290792" y="3573778"/>
              <a:ext cx="104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2" idx="2"/>
            </p:cNvCxnSpPr>
            <p:nvPr/>
          </p:nvCxnSpPr>
          <p:spPr bwMode="auto">
            <a:xfrm flipV="1">
              <a:off x="4781282" y="4545123"/>
              <a:ext cx="1993591" cy="39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2" idx="7"/>
              <a:endCxn id="12" idx="3"/>
            </p:cNvCxnSpPr>
            <p:nvPr/>
          </p:nvCxnSpPr>
          <p:spPr bwMode="auto">
            <a:xfrm flipV="1">
              <a:off x="5249523" y="4646702"/>
              <a:ext cx="1566619" cy="7681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7"/>
              <a:endCxn id="10" idx="3"/>
            </p:cNvCxnSpPr>
            <p:nvPr/>
          </p:nvCxnSpPr>
          <p:spPr bwMode="auto">
            <a:xfrm flipV="1">
              <a:off x="4746363" y="3675357"/>
              <a:ext cx="1631697" cy="785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 bwMode="auto">
            <a:xfrm>
              <a:off x="5003498" y="5373623"/>
              <a:ext cx="287293" cy="28727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336791" y="5373623"/>
              <a:ext cx="287293" cy="28727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f</a:t>
              </a:r>
            </a:p>
          </p:txBody>
        </p:sp>
        <p:cxnSp>
          <p:nvCxnSpPr>
            <p:cNvPr id="28" name="Straight Connector 27"/>
            <p:cNvCxnSpPr>
              <a:stCxn id="10" idx="5"/>
              <a:endCxn id="12" idx="0"/>
            </p:cNvCxnSpPr>
            <p:nvPr/>
          </p:nvCxnSpPr>
          <p:spPr bwMode="auto">
            <a:xfrm>
              <a:off x="6581229" y="3675357"/>
              <a:ext cx="336498" cy="725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9783" y="3379290"/>
            <a:ext cx="8443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800" dirty="0"/>
              <a:t>Maršrutas vadinamas </a:t>
            </a:r>
            <a:r>
              <a:rPr lang="lt-LT" altLang="en-US" sz="2800" b="1" i="1" dirty="0"/>
              <a:t>atviruoju</a:t>
            </a:r>
            <a:r>
              <a:rPr lang="lt-LT" altLang="en-US" sz="2800" dirty="0"/>
              <a:t>, jeigu jo galinės viršūnės skirtingos. Priešingu atveju jį vadinsime </a:t>
            </a:r>
            <a:r>
              <a:rPr lang="lt-LT" altLang="en-US" sz="2800" b="1" i="1" dirty="0"/>
              <a:t>uždaruoju.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0825" y="404813"/>
            <a:ext cx="54006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Grafo </a:t>
            </a:r>
            <a:r>
              <a:rPr lang="lt-LT" altLang="en-US" sz="2800" b="1" i="1" dirty="0"/>
              <a:t>maršrutu </a:t>
            </a:r>
            <a:r>
              <a:rPr lang="lt-LT" altLang="en-US" sz="2800" dirty="0"/>
              <a:t>vadinama bet kuri poromis gretimų jo briaunų seka. 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5587" y="1452563"/>
            <a:ext cx="655002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lt-LT" sz="2800" dirty="0"/>
              <a:t>Maršruto užrašymas:</a:t>
            </a:r>
          </a:p>
          <a:p>
            <a:pPr eaLnBrk="1" hangingPunct="1">
              <a:defRPr/>
            </a:pPr>
            <a:endParaRPr lang="lt-LT" sz="2800" b="1" i="1" dirty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lt-LT" sz="2800" dirty="0"/>
              <a:t>e, {e, a}, a, {a, d}, d, {b, d}, b, {a, b}, a;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lt-LT" sz="2800" dirty="0"/>
              <a:t>e, a, d, b, a.</a:t>
            </a:r>
            <a:endParaRPr lang="en-US" sz="28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9783" y="4416152"/>
            <a:ext cx="800576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800" dirty="0"/>
              <a:t>Maršrutas, kurio visos briaunos skirtingos, vadinamas </a:t>
            </a:r>
            <a:r>
              <a:rPr lang="lt-LT" altLang="en-US" sz="2800" b="1" i="1" dirty="0"/>
              <a:t>grandine.</a:t>
            </a:r>
            <a:endParaRPr lang="lt-LT" altLang="en-US" sz="2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800" dirty="0"/>
              <a:t>Atviroji grandinė vadinama </a:t>
            </a:r>
            <a:r>
              <a:rPr lang="lt-LT" altLang="en-US" sz="2800" b="1" i="1" dirty="0"/>
              <a:t>keliu.</a:t>
            </a:r>
            <a:endParaRPr lang="lt-LT" altLang="en-US" sz="2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800" dirty="0"/>
              <a:t>Uždaroji grandinė vadinama </a:t>
            </a:r>
            <a:r>
              <a:rPr lang="lt-LT" altLang="en-US" sz="2800" b="1" i="1" dirty="0"/>
              <a:t>ciklu.</a:t>
            </a:r>
            <a:endParaRPr lang="lt-LT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" grpId="0"/>
      <p:bldP spid="3" grpId="0"/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3462</TotalTime>
  <Words>1373</Words>
  <Application>Microsoft Office PowerPoint</Application>
  <PresentationFormat>On-screen Show (4:3)</PresentationFormat>
  <Paragraphs>730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Cambria Math</vt:lpstr>
      <vt:lpstr>Times New Roman</vt:lpstr>
      <vt:lpstr>Default Design</vt:lpstr>
      <vt:lpstr>Grafų tyrimo elementai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Olga Suboč</cp:lastModifiedBy>
  <cp:revision>144</cp:revision>
  <dcterms:created xsi:type="dcterms:W3CDTF">1601-01-01T00:00:00Z</dcterms:created>
  <dcterms:modified xsi:type="dcterms:W3CDTF">2018-02-09T15:13:11Z</dcterms:modified>
</cp:coreProperties>
</file>