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8" r:id="rId6"/>
    <p:sldId id="259" r:id="rId7"/>
    <p:sldId id="281" r:id="rId8"/>
    <p:sldId id="282" r:id="rId9"/>
    <p:sldId id="261" r:id="rId10"/>
    <p:sldId id="262" r:id="rId11"/>
    <p:sldId id="271" r:id="rId12"/>
    <p:sldId id="263" r:id="rId13"/>
    <p:sldId id="285" r:id="rId14"/>
    <p:sldId id="287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4" r:id="rId25"/>
    <p:sldId id="265" r:id="rId26"/>
    <p:sldId id="266" r:id="rId27"/>
    <p:sldId id="267" r:id="rId28"/>
    <p:sldId id="268" r:id="rId29"/>
    <p:sldId id="283" r:id="rId30"/>
    <p:sldId id="296" r:id="rId31"/>
    <p:sldId id="297" r:id="rId32"/>
    <p:sldId id="299" r:id="rId33"/>
    <p:sldId id="300" r:id="rId34"/>
    <p:sldId id="301" r:id="rId35"/>
    <p:sldId id="302" r:id="rId36"/>
    <p:sldId id="303" r:id="rId37"/>
    <p:sldId id="304" r:id="rId38"/>
    <p:sldId id="306" r:id="rId39"/>
    <p:sldId id="269" r:id="rId40"/>
    <p:sldId id="272" r:id="rId41"/>
    <p:sldId id="273" r:id="rId42"/>
    <p:sldId id="275" r:id="rId43"/>
    <p:sldId id="309" r:id="rId44"/>
    <p:sldId id="274" r:id="rId45"/>
    <p:sldId id="30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0"/>
  </p:normalViewPr>
  <p:slideViewPr>
    <p:cSldViewPr>
      <p:cViewPr varScale="1">
        <p:scale>
          <a:sx n="109" d="100"/>
          <a:sy n="109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A2B8-2B37-493F-91C8-D809BDEFBA1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31301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5-CAC6-42F9-BBED-A0D242F72F2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781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44035-A220-4E97-8408-8137BCA16AAF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62799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37C0C-DB91-4F56-A04D-51BCFD8E6B8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89057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BC388-ACA2-40D0-8F86-F31D8979DF10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497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40B5-B52A-460C-B148-6C3A5ACD1E0D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2135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54BF3-E9FD-42F3-8CC3-21B546D44B1D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5685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5D8-3425-459D-B6B6-5C11EA06824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93639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D8E9F-2835-4B41-94B7-7E0B9DC4622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92085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37FD-EFF7-45F9-BF22-1F928611A62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80101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4225-0AC9-45C6-94A2-D23B7AC35D70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8319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text styles</a:t>
            </a:r>
          </a:p>
          <a:p>
            <a:pPr lvl="1"/>
            <a:r>
              <a:rPr lang="lt-LT" altLang="en-US" smtClean="0"/>
              <a:t>Second level</a:t>
            </a:r>
          </a:p>
          <a:p>
            <a:pPr lvl="2"/>
            <a:r>
              <a:rPr lang="lt-LT" altLang="en-US" smtClean="0"/>
              <a:t>Third level</a:t>
            </a:r>
          </a:p>
          <a:p>
            <a:pPr lvl="3"/>
            <a:r>
              <a:rPr lang="lt-LT" altLang="en-US" smtClean="0"/>
              <a:t>Fourth level</a:t>
            </a:r>
          </a:p>
          <a:p>
            <a:pPr lvl="4"/>
            <a:r>
              <a:rPr lang="lt-L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C905DF-76B7-4A3B-BFF3-318FF7033040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en-US" smtClean="0"/>
              <a:t>Grafo nepriklausomi ciklai.</a:t>
            </a:r>
            <a:br>
              <a:rPr lang="lt-LT" altLang="en-US" smtClean="0"/>
            </a:br>
            <a:r>
              <a:rPr lang="lt-LT" altLang="en-US" smtClean="0"/>
              <a:t>Ciklomatinis skaičius</a:t>
            </a:r>
            <a:endParaRPr lang="lt-LT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04813"/>
            <a:ext cx="849788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b="1" i="1" dirty="0"/>
              <a:t>Kartojimas:</a:t>
            </a:r>
          </a:p>
          <a:p>
            <a:pPr>
              <a:defRPr/>
            </a:pPr>
            <a:endParaRPr lang="lt-LT" dirty="0"/>
          </a:p>
          <a:p>
            <a:pPr>
              <a:defRPr/>
            </a:pPr>
            <a:r>
              <a:rPr lang="lt-LT" dirty="0"/>
              <a:t>Matricos </a:t>
            </a:r>
            <a:r>
              <a:rPr lang="lt-LT" b="1" i="1" dirty="0"/>
              <a:t>rangas </a:t>
            </a:r>
            <a:r>
              <a:rPr lang="lt-LT" dirty="0"/>
              <a:t>gali būti randamas keliais būdais, pvz.</a:t>
            </a:r>
          </a:p>
          <a:p>
            <a:pPr>
              <a:defRPr/>
            </a:pPr>
            <a:endParaRPr lang="lt-LT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Matricos </a:t>
            </a:r>
            <a:r>
              <a:rPr lang="lt-LT" b="1" i="1" dirty="0"/>
              <a:t>rangu </a:t>
            </a:r>
            <a:r>
              <a:rPr lang="lt-LT" dirty="0"/>
              <a:t>vadinama jos </a:t>
            </a:r>
            <a:r>
              <a:rPr lang="lt-LT" b="1" i="1" dirty="0"/>
              <a:t>didžiausio nenulinio minoro eilė.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Atliekant elementarius pertvarkius, matrica pertvarkoma į vienetinę (arba trikampę). Vienetinės matricos eilė ir yra rangas.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7900" y="3509963"/>
            <a:ext cx="3887788" cy="2862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lt-LT" b="1" i="1" dirty="0"/>
              <a:t>Elementarūs pertvarkai: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Eilučių (stulpelių) keitimas vietomis;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Eilutės (stulpelio) dauginimas iš nelygaus nuliui skaičiaus;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t-LT" dirty="0"/>
              <a:t>Prie eilutės (stulpelio)  pridėjimas kitos eilutės (stulpelio), padaugintos (-o) iš nelygaus nuliui skaičiaus</a:t>
            </a:r>
            <a:endParaRPr lang="en-US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47688" y="3509963"/>
            <a:ext cx="3889375" cy="286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b="1" i="1"/>
              <a:t>Minoras: </a:t>
            </a:r>
            <a:r>
              <a:rPr lang="lt-LT"/>
              <a:t>determinantas, sudarytas iš pasirinktų matricos eilučių ir stulpelių.</a:t>
            </a:r>
          </a:p>
          <a:p>
            <a:pPr eaLnBrk="1" hangingPunct="1"/>
            <a:endParaRPr lang="lt-LT" b="1" i="1"/>
          </a:p>
          <a:p>
            <a:pPr eaLnBrk="1" hangingPunct="1"/>
            <a:r>
              <a:rPr lang="lt-LT" b="1" i="1"/>
              <a:t>Eilė: </a:t>
            </a:r>
            <a:r>
              <a:rPr lang="lt-LT"/>
              <a:t>determinanto eilučių (stulpelių) skaičius. Matricoms labiau tinka terminas </a:t>
            </a:r>
            <a:r>
              <a:rPr lang="lt-LT" b="1" i="1"/>
              <a:t>dimensija</a:t>
            </a:r>
            <a:r>
              <a:rPr lang="lt-LT"/>
              <a:t>, nes jų eilučių skaičius gali būti nelygus stulpelių skaičiui.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04664"/>
            <a:ext cx="8496944" cy="4765022"/>
          </a:xfrm>
          <a:prstGeom prst="rect">
            <a:avLst/>
          </a:prstGeom>
          <a:blipFill rotWithShape="1">
            <a:blip r:embed="rId2"/>
            <a:stretch>
              <a:fillRect l="-789" t="-63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1841798"/>
            <a:ext cx="2592288" cy="4093428"/>
          </a:xfrm>
          <a:prstGeom prst="rect">
            <a:avLst/>
          </a:prstGeom>
          <a:blipFill rotWithShape="1">
            <a:blip r:embed="rId2"/>
            <a:stretch>
              <a:fillRect l="-2588" t="-74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89435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4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47908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1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83386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4432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8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65894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/>
                  <a:t>,</a:t>
                </a:r>
                <a:r>
                  <a:rPr lang="lt-L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/>
                  <a:t> turi 10 briaunų. </a:t>
                </a:r>
              </a:p>
              <a:p>
                <a:r>
                  <a:rPr lang="lt-LT" dirty="0" smtClean="0"/>
                  <a:t>Sunumeruokime jas:</a:t>
                </a:r>
              </a:p>
              <a:p>
                <a:endParaRPr lang="lt-L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5585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0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81485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5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655" y="455320"/>
            <a:ext cx="8165802" cy="5709984"/>
            <a:chOff x="510654" y="455320"/>
            <a:chExt cx="8526397" cy="5984448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939116" y="455320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Žiogai</a:t>
              </a:r>
              <a:endParaRPr lang="lt-LT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2243" y="3169296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Pelkė</a:t>
              </a:r>
              <a:endParaRPr lang="lt-LT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1453" y="6039658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Musmirės</a:t>
              </a:r>
              <a:endParaRPr lang="lt-L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2699" y="3041482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Boružėlė</a:t>
              </a:r>
              <a:endParaRPr lang="lt-LT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3360" y="1171267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Pušynas</a:t>
              </a:r>
              <a:endParaRPr lang="lt-LT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654" y="4609281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Elniukai</a:t>
              </a:r>
              <a:endParaRPr lang="lt-LT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25968" y="361783"/>
            <a:ext cx="2989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Yra 6 miesteliai ir 5 skirtingi autobusų maršrutai. Šalia kelių yra daug smulkių gyvenviečių, kurios čia nėra sužymėtos.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654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10531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1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63171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Užrašome kiekvienam ciklui po vektorių (galime pildyti lentelę)</a:t>
            </a:r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05082"/>
              </p:ext>
            </p:extLst>
          </p:nvPr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rgbClr val="FF0000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8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1001" y="1784458"/>
            <a:ext cx="580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 smtClean="0"/>
              <a:t>Lentelė užpildyta. Skaičiuosime matricos rangą</a:t>
            </a:r>
            <a:endParaRPr lang="lt-LT" dirty="0"/>
          </a:p>
          <a:p>
            <a:pPr eaLnBrk="1" hangingPunct="1"/>
            <a:endParaRPr lang="lt-LT" dirty="0"/>
          </a:p>
          <a:p>
            <a:pPr eaLnBrk="1" hangingPunct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14387" y="2996952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99890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99890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99890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99890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99890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>
                    <a:solidFill>
                      <a:schemeClr val="tx1"/>
                    </a:solidFill>
                  </a:rPr>
                  <a:t>Kiek tarp pilnojo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ciklų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,</a:t>
                </a:r>
                <a:r>
                  <a:rPr lang="lt-L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lt-LT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yra nepriklausomų?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496944" cy="1015663"/>
              </a:xfrm>
              <a:prstGeom prst="rect">
                <a:avLst/>
              </a:prstGeom>
              <a:blipFill>
                <a:blip r:embed="rId3"/>
                <a:stretch>
                  <a:fillRect l="-717" t="-2994" r="-1363" b="-95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lt-LT" dirty="0" smtClean="0">
                    <a:solidFill>
                      <a:schemeClr val="tx1"/>
                    </a:solidFill>
                  </a:rPr>
                  <a:t> turi 10 briaunų. </a:t>
                </a:r>
              </a:p>
              <a:p>
                <a:r>
                  <a:rPr lang="lt-LT" dirty="0" smtClean="0">
                    <a:solidFill>
                      <a:schemeClr val="tx1"/>
                    </a:solidFill>
                  </a:rPr>
                  <a:t>Sunumeruokime jas:</a:t>
                </a:r>
              </a:p>
              <a:p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lt-L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lt-L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lt-L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lt-L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lt-LT" dirty="0">
                  <a:solidFill>
                    <a:schemeClr val="tx1"/>
                  </a:solidFill>
                </a:endParaRPr>
              </a:p>
              <a:p>
                <a:endParaRPr lang="lt-L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84458"/>
                <a:ext cx="2376264" cy="4401205"/>
              </a:xfrm>
              <a:prstGeom prst="rect">
                <a:avLst/>
              </a:prstGeom>
              <a:blipFill>
                <a:blip r:embed="rId4"/>
                <a:stretch>
                  <a:fillRect l="-2828" t="-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332656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7019925" y="765175"/>
            <a:ext cx="17287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Nulinis stulpelis gali būti pašalintas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81741"/>
              </p:ext>
            </p:extLst>
          </p:nvPr>
        </p:nvGraphicFramePr>
        <p:xfrm>
          <a:off x="323528" y="3284984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7019925" y="3284538"/>
            <a:ext cx="16557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1, </a:t>
            </a:r>
            <a:r>
              <a:rPr lang="lt-LT" dirty="0" smtClean="0"/>
              <a:t>2, 3 </a:t>
            </a:r>
            <a:r>
              <a:rPr lang="lt-LT" dirty="0"/>
              <a:t>ir </a:t>
            </a:r>
            <a:r>
              <a:rPr lang="lt-LT" dirty="0" smtClean="0"/>
              <a:t>4 </a:t>
            </a:r>
            <a:r>
              <a:rPr lang="lt-LT" dirty="0"/>
              <a:t>stulpelių suma – nulinis stulpelis. Vieną iš jų pašalinsime, pvz.,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32653"/>
              </p:ext>
            </p:extLst>
          </p:nvPr>
        </p:nvGraphicFramePr>
        <p:xfrm>
          <a:off x="323528" y="332656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019925" y="765175"/>
            <a:ext cx="17287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5 ir 6 stulpelių suma – nulinis stulpelis. Vieną iš jų </a:t>
            </a:r>
            <a:r>
              <a:rPr lang="lt-LT" dirty="0" smtClean="0"/>
              <a:t>pašalinsime, pvz., 6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37964"/>
              </p:ext>
            </p:extLst>
          </p:nvPr>
        </p:nvGraphicFramePr>
        <p:xfrm>
          <a:off x="323528" y="3284984"/>
          <a:ext cx="6096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019925" y="3284538"/>
            <a:ext cx="1655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1, ir 7 stulpeliai vienodi, vieną iš jų </a:t>
            </a:r>
            <a:r>
              <a:rPr lang="lt-LT" dirty="0" smtClean="0"/>
              <a:t>pašalinsime, pvz.,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332656"/>
          <a:ext cx="3879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6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6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6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643438" y="260350"/>
            <a:ext cx="43926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Pašalinome keletą stulpelių, likusius pernumeruojame. Toliau galime atlikinėti elementarius pertvarkius arba ieškoti didžiausios eilės nenulinio minoro.</a:t>
            </a:r>
          </a:p>
          <a:p>
            <a:pPr eaLnBrk="1" hangingPunct="1"/>
            <a:endParaRPr lang="lt-LT"/>
          </a:p>
          <a:p>
            <a:pPr eaLnBrk="1" hangingPunct="1"/>
            <a:r>
              <a:rPr lang="lt-LT"/>
              <a:t>Patikrinkime, ar negalime pašalinti dar ko nors.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83009"/>
              </p:ext>
            </p:extLst>
          </p:nvPr>
        </p:nvGraphicFramePr>
        <p:xfrm>
          <a:off x="395536" y="4293096"/>
          <a:ext cx="3879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6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6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13333" r="-6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40655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50655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3141663"/>
            <a:ext cx="41041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1,3 ir 6 stulpelių suma – nulinis stulpelis. Vieną iš jų </a:t>
            </a:r>
            <a:r>
              <a:rPr lang="lt-LT" dirty="0" smtClean="0"/>
              <a:t>šaliname, pvz., 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26408"/>
              </p:ext>
            </p:extLst>
          </p:nvPr>
        </p:nvGraphicFramePr>
        <p:xfrm>
          <a:off x="4968044" y="4309864"/>
          <a:ext cx="3879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108197" r="-6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208197" r="-6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313333" r="-6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40655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50655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5850" y="3157538"/>
            <a:ext cx="388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2 st. +4 </a:t>
            </a:r>
            <a:r>
              <a:rPr lang="lt-LT" dirty="0" err="1"/>
              <a:t>st</a:t>
            </a:r>
            <a:r>
              <a:rPr lang="lt-LT" dirty="0"/>
              <a:t> lygu 5 st. Vieną iš jų </a:t>
            </a:r>
            <a:r>
              <a:rPr lang="lt-LT" dirty="0" smtClean="0"/>
              <a:t>šaliname, pvz.,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635375" y="260350"/>
            <a:ext cx="5400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Pašalinome keletą stulpelių. Matome, kad stulpelių liko 4, </a:t>
            </a:r>
            <a:r>
              <a:rPr lang="lt-LT" dirty="0" err="1"/>
              <a:t>t.y</a:t>
            </a:r>
            <a:r>
              <a:rPr lang="lt-LT" dirty="0"/>
              <a:t>. rangas neviršys 4.</a:t>
            </a:r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Pradedame pertvarkius:</a:t>
            </a:r>
          </a:p>
          <a:p>
            <a:pPr eaLnBrk="1" hangingPunct="1"/>
            <a:r>
              <a:rPr lang="lt-LT" dirty="0" smtClean="0"/>
              <a:t>1eil.-2eil</a:t>
            </a:r>
            <a:endParaRPr lang="lt-LT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2686" y="290364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4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4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4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9462" y="4300339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8197" r="-400000" b="-4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08197" r="-400000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313333" r="-400000" b="-2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06557" r="-400000" b="-1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506557" r="-400000" b="-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3292475"/>
            <a:ext cx="2951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Pradedame pertvarkius:</a:t>
            </a:r>
          </a:p>
          <a:p>
            <a:pPr eaLnBrk="1" hangingPunct="1"/>
            <a:r>
              <a:rPr lang="lt-LT" dirty="0" smtClean="0"/>
              <a:t>1eil.-2eil.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03798" y="4315966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108197" r="-4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208197" r="-4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313333" r="-4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40655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50655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2138" y="33083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3 </a:t>
            </a:r>
            <a:r>
              <a:rPr lang="lt-LT" dirty="0" smtClean="0"/>
              <a:t>eil.- </a:t>
            </a:r>
            <a:r>
              <a:rPr lang="lt-LT" dirty="0"/>
              <a:t>1 </a:t>
            </a:r>
            <a:r>
              <a:rPr lang="lt-LT" dirty="0" smtClean="0"/>
              <a:t>eil.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56126" y="4318248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108197" r="-400000" b="-4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208197" r="-400000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313333" r="-400000" b="-23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406557" r="-400000" b="-1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506557" r="-400000" b="-262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3309938"/>
            <a:ext cx="295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/>
              <a:t>2 </a:t>
            </a:r>
            <a:r>
              <a:rPr lang="lt-LT" dirty="0" err="1"/>
              <a:t>eil</a:t>
            </a:r>
            <a:r>
              <a:rPr lang="lt-LT" dirty="0"/>
              <a:t>*(-1);</a:t>
            </a:r>
          </a:p>
          <a:p>
            <a:pPr eaLnBrk="1" hangingPunct="1"/>
            <a:r>
              <a:rPr lang="lt-LT" dirty="0" smtClean="0"/>
              <a:t>4 </a:t>
            </a:r>
            <a:r>
              <a:rPr lang="lt-LT" dirty="0"/>
              <a:t>eil. + </a:t>
            </a:r>
            <a:r>
              <a:rPr lang="lt-LT" dirty="0" smtClean="0"/>
              <a:t>5eil</a:t>
            </a:r>
            <a:r>
              <a:rPr lang="lt-LT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332656"/>
          <a:ext cx="2770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4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4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13333" r="-4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40655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50655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924300" y="404813"/>
            <a:ext cx="4895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4 ir 5 eilutes dauginame iš (-1). Nulinės eilutės nerašysime. Likusias perrašome taip, kad gautųme vienetinę matricą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068960"/>
          <a:ext cx="27709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400000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4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0819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40819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2924175"/>
            <a:ext cx="417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Gautos vienetinės matricos dydis 4x4, rangas lygus 4, t.y. yra 4 nepriklausomi ciklai.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655" y="305737"/>
            <a:ext cx="6365601" cy="4332463"/>
            <a:chOff x="510654" y="234497"/>
            <a:chExt cx="8526397" cy="6395826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937888" y="234497"/>
              <a:ext cx="1484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Žiogai</a:t>
              </a:r>
              <a:endParaRPr lang="lt-LT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2243" y="3169296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Pelkė</a:t>
              </a:r>
              <a:endParaRPr lang="lt-LT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1451" y="6039658"/>
              <a:ext cx="1936263" cy="59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Musmirės</a:t>
              </a:r>
              <a:endParaRPr lang="lt-L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2699" y="3041482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Boružėlė</a:t>
              </a:r>
              <a:endParaRPr lang="lt-LT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52785" y="945275"/>
              <a:ext cx="1484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Pušynas</a:t>
              </a:r>
              <a:endParaRPr lang="lt-LT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654" y="4609281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Elniukai</a:t>
              </a:r>
              <a:endParaRPr lang="lt-LT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15431" y="5992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Grįžkime prie pradinio uždavinio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614324" y="1721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Suteikime briaunoms kryptis ir numerius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054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88498" y="307017"/>
            <a:ext cx="3849548" cy="2387003"/>
            <a:chOff x="-641090" y="48501"/>
            <a:chExt cx="10502478" cy="6547922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988" y="4297590"/>
            <a:ext cx="3849548" cy="2387003"/>
            <a:chOff x="-641090" y="48501"/>
            <a:chExt cx="10502478" cy="6547922"/>
          </a:xfrm>
        </p:grpSpPr>
        <p:grpSp>
          <p:nvGrpSpPr>
            <p:cNvPr id="27" name="Group 26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43" name="Straight Connector 42"/>
              <p:cNvCxnSpPr>
                <a:stCxn id="40" idx="0"/>
                <a:endCxn id="37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7" idx="7"/>
                <a:endCxn id="38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0" idx="6"/>
                <a:endCxn id="39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9" idx="0"/>
                <a:endCxn id="38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0" idx="5"/>
                <a:endCxn id="41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38" idx="6"/>
                <a:endCxn id="42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endCxn id="42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1" idx="7"/>
                <a:endCxn id="39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9" idx="6"/>
                <a:endCxn id="42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94452" y="122354"/>
            <a:ext cx="3849548" cy="2387003"/>
            <a:chOff x="-641090" y="48501"/>
            <a:chExt cx="10502478" cy="6547922"/>
          </a:xfrm>
        </p:grpSpPr>
        <p:grpSp>
          <p:nvGrpSpPr>
            <p:cNvPr id="61" name="Group 60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74" name="Straight Connector 73"/>
              <p:cNvCxnSpPr>
                <a:stCxn id="71" idx="0"/>
                <a:endCxn id="68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8" idx="7"/>
                <a:endCxn id="69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1" idx="6"/>
                <a:endCxn id="70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0" idx="0"/>
                <a:endCxn id="69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1" idx="5"/>
                <a:endCxn id="72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69" idx="6"/>
                <a:endCxn id="73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endCxn id="73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2" idx="7"/>
                <a:endCxn id="70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0" idx="6"/>
                <a:endCxn id="73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82659" y="4207569"/>
            <a:ext cx="3849548" cy="2387003"/>
            <a:chOff x="-641090" y="48501"/>
            <a:chExt cx="10502478" cy="6547922"/>
          </a:xfrm>
        </p:grpSpPr>
        <p:grpSp>
          <p:nvGrpSpPr>
            <p:cNvPr id="84" name="Group 8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97" name="Straight Connector 96"/>
              <p:cNvCxnSpPr>
                <a:stCxn id="94" idx="0"/>
                <a:endCxn id="91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1" idx="7"/>
                <a:endCxn id="92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4" idx="6"/>
                <a:endCxn id="93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3" idx="0"/>
                <a:endCxn id="92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4" idx="5"/>
                <a:endCxn id="95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2" idx="6"/>
                <a:endCxn id="96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endCxn id="96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5" idx="7"/>
                <a:endCxn id="93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3" idx="6"/>
                <a:endCxn id="96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686620" y="2131420"/>
            <a:ext cx="3849548" cy="2387003"/>
            <a:chOff x="-641090" y="48501"/>
            <a:chExt cx="10502478" cy="6547922"/>
          </a:xfrm>
        </p:grpSpPr>
        <p:grpSp>
          <p:nvGrpSpPr>
            <p:cNvPr id="107" name="Group 106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0" name="Straight Connector 119"/>
              <p:cNvCxnSpPr>
                <a:stCxn id="117" idx="0"/>
                <a:endCxn id="114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4" idx="7"/>
                <a:endCxn id="115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17" idx="6"/>
                <a:endCxn id="116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16" idx="0"/>
                <a:endCxn id="115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17" idx="5"/>
                <a:endCxn id="118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5" idx="6"/>
                <a:endCxn id="11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endCxn id="11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18" idx="7"/>
                <a:endCxn id="116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16" idx="6"/>
                <a:endCxn id="11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60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615431" y="5992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Grįžkime prie pradinio uždavinio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614324" y="1721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Suteikime briaunoms kryptis ir numerius</a:t>
            </a:r>
            <a:endParaRPr lang="lt-LT" dirty="0"/>
          </a:p>
        </p:txBody>
      </p:sp>
      <p:grpSp>
        <p:nvGrpSpPr>
          <p:cNvPr id="10" name="Group 9"/>
          <p:cNvGrpSpPr/>
          <p:nvPr/>
        </p:nvGrpSpPr>
        <p:grpSpPr>
          <a:xfrm>
            <a:off x="510655" y="305737"/>
            <a:ext cx="6365601" cy="4332463"/>
            <a:chOff x="510655" y="305737"/>
            <a:chExt cx="6365601" cy="4332463"/>
          </a:xfrm>
        </p:grpSpPr>
        <p:grpSp>
          <p:nvGrpSpPr>
            <p:cNvPr id="51" name="Group 50"/>
            <p:cNvGrpSpPr/>
            <p:nvPr/>
          </p:nvGrpSpPr>
          <p:grpSpPr>
            <a:xfrm>
              <a:off x="510655" y="305737"/>
              <a:ext cx="6365601" cy="4332463"/>
              <a:chOff x="510654" y="234497"/>
              <a:chExt cx="8526397" cy="63958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8" y="234497"/>
                <a:ext cx="1484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Žiogai</a:t>
                </a:r>
                <a:endParaRPr lang="lt-LT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6"/>
                <a:ext cx="1484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Pelkė</a:t>
                </a:r>
                <a:endParaRPr lang="lt-LT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1" y="6039658"/>
                <a:ext cx="1936263" cy="59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Musmirės</a:t>
                </a:r>
                <a:endParaRPr lang="lt-LT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22699" y="3041482"/>
                <a:ext cx="1484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Boružėlė</a:t>
                </a:r>
                <a:endParaRPr lang="lt-LT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52785" y="945275"/>
                <a:ext cx="1484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Pušynas</a:t>
                </a:r>
                <a:endParaRPr lang="lt-LT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10654" y="4609281"/>
                <a:ext cx="1484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Elniukai</a:t>
                </a:r>
                <a:endParaRPr lang="lt-LT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80842" y="585734"/>
              <a:ext cx="4705549" cy="3523634"/>
              <a:chOff x="580842" y="585734"/>
              <a:chExt cx="4705549" cy="352363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131869" y="585734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0842" y="1957823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4" y="2357933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46629" y="370925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601920" y="1263976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01919" y="265121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42739" y="3069113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5650925" y="4638200"/>
            <a:ext cx="3124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Užrašysime visus autobusų maršrutus į matricą. Laikykime, kad visi vairuotojai juda prieš laikrodžio rodyklę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10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67104" y="1501039"/>
            <a:ext cx="3849548" cy="2387003"/>
            <a:chOff x="-641090" y="48501"/>
            <a:chExt cx="10502478" cy="6547922"/>
          </a:xfrm>
        </p:grpSpPr>
        <p:grpSp>
          <p:nvGrpSpPr>
            <p:cNvPr id="41" name="Group 40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63" name="Straight Connector 62"/>
              <p:cNvCxnSpPr>
                <a:stCxn id="60" idx="0"/>
                <a:endCxn id="57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7" idx="7"/>
                <a:endCxn id="58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6"/>
                <a:endCxn id="59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0"/>
                <a:endCxn id="58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0" idx="5"/>
                <a:endCxn id="61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8" idx="6"/>
                <a:endCxn id="62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endCxn id="62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1" idx="7"/>
                <a:endCxn id="59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9" idx="6"/>
                <a:endCxn id="62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61967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72312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4820062" y="1406015"/>
            <a:ext cx="3849548" cy="2387003"/>
            <a:chOff x="-641090" y="48501"/>
            <a:chExt cx="10502478" cy="6547922"/>
          </a:xfrm>
        </p:grpSpPr>
        <p:grpSp>
          <p:nvGrpSpPr>
            <p:cNvPr id="73" name="Group 72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86" name="Straight Connector 85"/>
              <p:cNvCxnSpPr>
                <a:stCxn id="83" idx="0"/>
                <a:endCxn id="80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0" idx="7"/>
                <a:endCxn id="81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3" idx="6"/>
                <a:endCxn id="82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2" idx="0"/>
                <a:endCxn id="81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3" idx="5"/>
                <a:endCxn id="84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1" idx="6"/>
                <a:endCxn id="85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85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4" idx="7"/>
                <a:endCxn id="82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2" idx="6"/>
                <a:endCxn id="85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02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70302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4532362" y="1447368"/>
            <a:ext cx="3849548" cy="2387003"/>
            <a:chOff x="-641090" y="48501"/>
            <a:chExt cx="10502478" cy="6547922"/>
          </a:xfrm>
        </p:grpSpPr>
        <p:grpSp>
          <p:nvGrpSpPr>
            <p:cNvPr id="62" name="Group 6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98" name="Straight Connector 97"/>
              <p:cNvCxnSpPr>
                <a:stCxn id="95" idx="0"/>
                <a:endCxn id="6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69" idx="7"/>
                <a:endCxn id="7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5" idx="6"/>
                <a:endCxn id="7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71" idx="0"/>
                <a:endCxn id="7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5" idx="5"/>
                <a:endCxn id="9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70" idx="6"/>
                <a:endCxn id="97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97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6" idx="7"/>
                <a:endCxn id="7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1" idx="6"/>
                <a:endCxn id="97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7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55181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4610327" y="1422191"/>
            <a:ext cx="3849548" cy="2387003"/>
            <a:chOff x="-641090" y="48501"/>
            <a:chExt cx="10502478" cy="6547922"/>
          </a:xfrm>
        </p:grpSpPr>
        <p:grpSp>
          <p:nvGrpSpPr>
            <p:cNvPr id="73" name="Group 72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86" name="Straight Connector 85"/>
              <p:cNvCxnSpPr>
                <a:stCxn id="83" idx="0"/>
                <a:endCxn id="80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0" idx="7"/>
                <a:endCxn id="81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3" idx="6"/>
                <a:endCxn id="82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2" idx="0"/>
                <a:endCxn id="81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3" idx="5"/>
                <a:endCxn id="84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1" idx="6"/>
                <a:endCxn id="85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85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4" idx="7"/>
                <a:endCxn id="82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2" idx="6"/>
                <a:endCxn id="85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157" y="305737"/>
            <a:ext cx="4048819" cy="2489022"/>
            <a:chOff x="173781" y="305737"/>
            <a:chExt cx="6702475" cy="4487214"/>
          </a:xfrm>
        </p:grpSpPr>
        <p:grpSp>
          <p:nvGrpSpPr>
            <p:cNvPr id="51" name="Group 50"/>
            <p:cNvGrpSpPr/>
            <p:nvPr/>
          </p:nvGrpSpPr>
          <p:grpSpPr>
            <a:xfrm>
              <a:off x="173781" y="305737"/>
              <a:ext cx="6702475" cy="4487214"/>
              <a:chOff x="59429" y="234497"/>
              <a:chExt cx="8977622" cy="662427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27583" y="836712"/>
                <a:ext cx="7056785" cy="5112568"/>
                <a:chOff x="827584" y="836712"/>
                <a:chExt cx="6192688" cy="432048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259632" y="155679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3779912" y="836712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4644008" y="3038019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27584" y="3645024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779912" y="4941168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4248" y="319416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cxnSp>
              <p:nvCxnSpPr>
                <p:cNvPr id="12" name="Straight Connector 11"/>
                <p:cNvCxnSpPr>
                  <a:stCxn id="5" idx="0"/>
                  <a:endCxn id="2" idx="4"/>
                </p:cNvCxnSpPr>
                <p:nvPr/>
              </p:nvCxnSpPr>
              <p:spPr>
                <a:xfrm flipV="1">
                  <a:off x="935596" y="1772816"/>
                  <a:ext cx="432048" cy="187220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" idx="7"/>
                  <a:endCxn id="3" idx="2"/>
                </p:cNvCxnSpPr>
                <p:nvPr/>
              </p:nvCxnSpPr>
              <p:spPr>
                <a:xfrm flipV="1">
                  <a:off x="1444020" y="944724"/>
                  <a:ext cx="2335892" cy="643704"/>
                </a:xfrm>
                <a:prstGeom prst="line">
                  <a:avLst/>
                </a:prstGeom>
                <a:ln w="25400">
                  <a:headEnd type="stealth" w="lg" len="lg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4" idx="2"/>
                </p:cNvCxnSpPr>
                <p:nvPr/>
              </p:nvCxnSpPr>
              <p:spPr>
                <a:xfrm flipV="1">
                  <a:off x="1043608" y="3146031"/>
                  <a:ext cx="3600400" cy="607005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4" idx="0"/>
                  <a:endCxn id="3" idx="4"/>
                </p:cNvCxnSpPr>
                <p:nvPr/>
              </p:nvCxnSpPr>
              <p:spPr>
                <a:xfrm flipH="1" flipV="1">
                  <a:off x="3887924" y="1052736"/>
                  <a:ext cx="864096" cy="1985283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5"/>
                  <a:endCxn id="6" idx="2"/>
                </p:cNvCxnSpPr>
                <p:nvPr/>
              </p:nvCxnSpPr>
              <p:spPr>
                <a:xfrm>
                  <a:off x="1011972" y="3829412"/>
                  <a:ext cx="2767940" cy="1219768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3" idx="6"/>
                  <a:endCxn id="9" idx="1"/>
                </p:cNvCxnSpPr>
                <p:nvPr/>
              </p:nvCxnSpPr>
              <p:spPr>
                <a:xfrm>
                  <a:off x="3995936" y="944724"/>
                  <a:ext cx="2839948" cy="2281078"/>
                </a:xfrm>
                <a:prstGeom prst="line">
                  <a:avLst/>
                </a:prstGeom>
                <a:ln w="25400">
                  <a:headEnd type="stealth" w="lg" len="lg"/>
                  <a:tailEnd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9" idx="3"/>
                </p:cNvCxnSpPr>
                <p:nvPr/>
              </p:nvCxnSpPr>
              <p:spPr>
                <a:xfrm flipV="1">
                  <a:off x="4011129" y="3378554"/>
                  <a:ext cx="2824755" cy="1670626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6" idx="7"/>
                  <a:endCxn id="4" idx="4"/>
                </p:cNvCxnSpPr>
                <p:nvPr/>
              </p:nvCxnSpPr>
              <p:spPr>
                <a:xfrm flipV="1">
                  <a:off x="3964300" y="3254043"/>
                  <a:ext cx="787720" cy="1718761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4" idx="6"/>
                  <a:endCxn id="9" idx="2"/>
                </p:cNvCxnSpPr>
                <p:nvPr/>
              </p:nvCxnSpPr>
              <p:spPr>
                <a:xfrm>
                  <a:off x="4860032" y="3146031"/>
                  <a:ext cx="1944216" cy="156147"/>
                </a:xfrm>
                <a:prstGeom prst="line">
                  <a:avLst/>
                </a:prstGeom>
                <a:ln w="25400">
                  <a:head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937889" y="234497"/>
                <a:ext cx="1819827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Žiogai</a:t>
                </a:r>
                <a:endParaRPr lang="lt-LT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52243" y="3169295"/>
                <a:ext cx="1484808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Pelkė</a:t>
                </a:r>
                <a:endParaRPr lang="lt-LT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821452" y="6039658"/>
                <a:ext cx="282060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Musmirės</a:t>
                </a:r>
                <a:endParaRPr lang="lt-LT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07606" y="2667334"/>
                <a:ext cx="2712815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Boružėlė</a:t>
                </a:r>
                <a:endParaRPr lang="lt-LT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232" y="945274"/>
                <a:ext cx="2170362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Pušynas</a:t>
                </a:r>
                <a:endParaRPr lang="lt-LT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429" y="4609282"/>
                <a:ext cx="1936033" cy="81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400" dirty="0" smtClean="0"/>
                  <a:t>Elniukai</a:t>
                </a:r>
                <a:endParaRPr lang="lt-LT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127" y="364482"/>
              <a:ext cx="5021394" cy="3894863"/>
              <a:chOff x="350127" y="364482"/>
              <a:chExt cx="5021394" cy="389486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27648" y="364482"/>
                <a:ext cx="627745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1</a:t>
                </a:r>
                <a:endParaRPr lang="lt-LT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0127" y="1957823"/>
                <a:ext cx="60119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</a:t>
                </a:r>
                <a:endParaRPr lang="lt-LT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33413" y="2003439"/>
                <a:ext cx="593382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3</a:t>
                </a:r>
                <a:endParaRPr lang="lt-LT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78125" y="3538026"/>
                <a:ext cx="830997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4</a:t>
                </a:r>
                <a:endParaRPr lang="lt-LT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933" y="1477449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5</a:t>
                </a:r>
                <a:endParaRPr lang="lt-LT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3273" y="1116789"/>
                <a:ext cx="798248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</a:t>
                </a:r>
                <a:endParaRPr lang="lt-LT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27983" y="2516315"/>
                <a:ext cx="643239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7</a:t>
                </a:r>
                <a:endParaRPr lang="lt-LT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15912" y="3340208"/>
                <a:ext cx="37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8</a:t>
                </a:r>
                <a:endParaRPr lang="lt-LT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86760" y="2943101"/>
                <a:ext cx="743874" cy="72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9</a:t>
                </a:r>
                <a:endParaRPr lang="lt-LT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572000" y="192322"/>
            <a:ext cx="409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Laikykime, kad visi vairuotojai juda prieš laikrodžio rodyklę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2269"/>
              </p:ext>
            </p:extLst>
          </p:nvPr>
        </p:nvGraphicFramePr>
        <p:xfrm>
          <a:off x="3364223" y="426223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4636486" y="1462915"/>
            <a:ext cx="3849548" cy="2387003"/>
            <a:chOff x="-641090" y="48501"/>
            <a:chExt cx="10502478" cy="6547922"/>
          </a:xfrm>
        </p:grpSpPr>
        <p:grpSp>
          <p:nvGrpSpPr>
            <p:cNvPr id="62" name="Group 6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98" name="Straight Connector 97"/>
              <p:cNvCxnSpPr>
                <a:stCxn id="95" idx="0"/>
                <a:endCxn id="6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69" idx="7"/>
                <a:endCxn id="7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5" idx="6"/>
                <a:endCxn id="7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71" idx="0"/>
                <a:endCxn id="7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5" idx="5"/>
                <a:endCxn id="9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70" idx="6"/>
                <a:endCxn id="97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97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6" idx="7"/>
                <a:endCxn id="7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1" idx="6"/>
                <a:endCxn id="97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1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372200" y="1923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Apskaičiuokime rangą.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00541"/>
              </p:ext>
            </p:extLst>
          </p:nvPr>
        </p:nvGraphicFramePr>
        <p:xfrm>
          <a:off x="323528" y="403241"/>
          <a:ext cx="5541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0875271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78150516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306357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5396369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6084168" y="7647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</a:t>
            </a:r>
            <a:r>
              <a:rPr lang="lt-LT" dirty="0" err="1" smtClean="0"/>
              <a:t>st</a:t>
            </a:r>
            <a:r>
              <a:rPr lang="en-US" dirty="0" smtClean="0"/>
              <a:t>. = 2 </a:t>
            </a:r>
            <a:r>
              <a:rPr lang="en-US" dirty="0" err="1" smtClean="0"/>
              <a:t>st.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2.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6084168" y="133708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8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r>
              <a:rPr lang="lt-LT" dirty="0" smtClean="0"/>
              <a:t>+ 9st. </a:t>
            </a:r>
            <a:r>
              <a:rPr lang="en-US" dirty="0" smtClean="0"/>
              <a:t>= </a:t>
            </a:r>
            <a:r>
              <a:rPr lang="lt-LT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st.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8.</a:t>
            </a:r>
            <a:endParaRPr lang="lt-LT" dirty="0"/>
          </a:p>
        </p:txBody>
      </p:sp>
      <p:sp>
        <p:nvSpPr>
          <p:cNvPr id="74" name="TextBox 73"/>
          <p:cNvSpPr txBox="1"/>
          <p:nvPr/>
        </p:nvSpPr>
        <p:spPr>
          <a:xfrm>
            <a:off x="6084168" y="21328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8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r>
              <a:rPr lang="lt-LT" dirty="0" smtClean="0"/>
              <a:t>+ 7st.+6 st. </a:t>
            </a:r>
            <a:r>
              <a:rPr lang="en-US" dirty="0" smtClean="0"/>
              <a:t>= </a:t>
            </a:r>
            <a:r>
              <a:rPr lang="lt-LT" dirty="0" smtClean="0"/>
              <a:t>nuliai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6.</a:t>
            </a:r>
            <a:endParaRPr lang="lt-LT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88352"/>
              </p:ext>
            </p:extLst>
          </p:nvPr>
        </p:nvGraphicFramePr>
        <p:xfrm>
          <a:off x="323528" y="3068960"/>
          <a:ext cx="33250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2761248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2678411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8796913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53130289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8465559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10501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8197" r="-1000000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08197" r="-10000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6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13333" r="-1000000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5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06557" r="-10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06557" r="-10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3717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117894" y="294665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r>
              <a:rPr lang="lt-LT" dirty="0" smtClean="0"/>
              <a:t>+ 3st.+4 st. </a:t>
            </a:r>
            <a:r>
              <a:rPr lang="en-US" dirty="0" smtClean="0"/>
              <a:t>= </a:t>
            </a:r>
            <a:r>
              <a:rPr lang="lt-LT" dirty="0" smtClean="0"/>
              <a:t>nuliai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lt-LT" dirty="0" err="1" smtClean="0"/>
              <a:t>šbrauksime</a:t>
            </a:r>
            <a:r>
              <a:rPr lang="lt-LT" dirty="0" smtClean="0"/>
              <a:t> 4.</a:t>
            </a:r>
            <a:endParaRPr lang="lt-LT" dirty="0"/>
          </a:p>
        </p:txBody>
      </p:sp>
      <p:sp>
        <p:nvSpPr>
          <p:cNvPr id="77" name="TextBox 76"/>
          <p:cNvSpPr txBox="1"/>
          <p:nvPr/>
        </p:nvSpPr>
        <p:spPr>
          <a:xfrm>
            <a:off x="4427984" y="3914697"/>
            <a:ext cx="462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Sukeisime vietomis 1 ir 5 eilutes ir atliksime elementariuosius pertvarkius.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9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6" grpId="0"/>
      <p:bldP spid="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4112132" y="29464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 </a:t>
            </a:r>
            <a:r>
              <a:rPr lang="lt-LT" dirty="0" err="1" smtClean="0"/>
              <a:t>eil</a:t>
            </a:r>
            <a:r>
              <a:rPr lang="lt-LT" dirty="0" smtClean="0"/>
              <a:t>*(-1)+5 </a:t>
            </a:r>
            <a:r>
              <a:rPr lang="lt-LT" dirty="0" err="1" smtClean="0"/>
              <a:t>eil</a:t>
            </a:r>
            <a:r>
              <a:rPr lang="en-US" dirty="0" smtClean="0"/>
              <a:t>.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4112132" y="80066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 eil.*(-1)+4 eil.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256517"/>
                  </p:ext>
                </p:extLst>
              </p:nvPr>
            </p:nvGraphicFramePr>
            <p:xfrm>
              <a:off x="323528" y="26175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256517"/>
                  </p:ext>
                </p:extLst>
              </p:nvPr>
            </p:nvGraphicFramePr>
            <p:xfrm>
              <a:off x="323528" y="26175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108197" r="-50439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2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3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4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5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468976"/>
                  </p:ext>
                </p:extLst>
              </p:nvPr>
            </p:nvGraphicFramePr>
            <p:xfrm>
              <a:off x="5396904" y="137427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468976"/>
                  </p:ext>
                </p:extLst>
              </p:nvPr>
            </p:nvGraphicFramePr>
            <p:xfrm>
              <a:off x="5396904" y="1374279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108197" r="-50439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2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3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4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5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514920" y="29249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 eil.*(-1)+4 eil.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501228" y="332505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 eil.*(-1)+5 eil.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251226"/>
                  </p:ext>
                </p:extLst>
              </p:nvPr>
            </p:nvGraphicFramePr>
            <p:xfrm>
              <a:off x="467544" y="4005064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251226"/>
                  </p:ext>
                </p:extLst>
              </p:nvPr>
            </p:nvGraphicFramePr>
            <p:xfrm>
              <a:off x="467544" y="4005064"/>
              <a:ext cx="333511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108197" r="-50439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2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3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4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5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03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4716016" y="379496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Matome, kad  4 eil+5 eil. </a:t>
            </a:r>
            <a:r>
              <a:rPr lang="en-US" dirty="0" smtClean="0"/>
              <a:t>= </a:t>
            </a:r>
            <a:r>
              <a:rPr lang="lt-LT" dirty="0" smtClean="0"/>
              <a:t>nuliai, taigi 5 eilutę išbrauksime.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192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13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4112132" y="29464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 </a:t>
            </a:r>
            <a:r>
              <a:rPr lang="lt-LT" dirty="0" err="1" smtClean="0"/>
              <a:t>st</a:t>
            </a:r>
            <a:r>
              <a:rPr lang="lt-LT" dirty="0" smtClean="0"/>
              <a:t>*(-1)+4 </a:t>
            </a:r>
            <a:r>
              <a:rPr lang="lt-LT" dirty="0" err="1" smtClean="0"/>
              <a:t>st</a:t>
            </a:r>
            <a:r>
              <a:rPr lang="en-US" dirty="0" smtClean="0"/>
              <a:t>.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4112132" y="80066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 </a:t>
            </a:r>
            <a:r>
              <a:rPr lang="lt-LT" dirty="0" err="1" smtClean="0"/>
              <a:t>st</a:t>
            </a:r>
            <a:r>
              <a:rPr lang="lt-LT" dirty="0" smtClean="0"/>
              <a:t>*(-1)+5 st.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9169"/>
                  </p:ext>
                </p:extLst>
              </p:nvPr>
            </p:nvGraphicFramePr>
            <p:xfrm>
              <a:off x="309836" y="276983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9169"/>
                  </p:ext>
                </p:extLst>
              </p:nvPr>
            </p:nvGraphicFramePr>
            <p:xfrm>
              <a:off x="309836" y="276983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108197" r="-50549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208197" r="-50549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308197" r="-50549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9" t="-408197" r="-50549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250596"/>
                  </p:ext>
                </p:extLst>
              </p:nvPr>
            </p:nvGraphicFramePr>
            <p:xfrm>
              <a:off x="4788024" y="1484784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250596"/>
                  </p:ext>
                </p:extLst>
              </p:nvPr>
            </p:nvGraphicFramePr>
            <p:xfrm>
              <a:off x="4788024" y="1484784"/>
              <a:ext cx="333511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2910714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108197" r="-5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208197" r="-5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308197" r="-5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9" t="-408197" r="-5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971600" y="27809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5 st. išbraukiame, 4 </a:t>
            </a:r>
            <a:r>
              <a:rPr lang="lt-LT" dirty="0" err="1" smtClean="0"/>
              <a:t>st</a:t>
            </a:r>
            <a:r>
              <a:rPr lang="lt-LT" dirty="0" smtClean="0"/>
              <a:t>*(-1)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807918"/>
                  </p:ext>
                </p:extLst>
              </p:nvPr>
            </p:nvGraphicFramePr>
            <p:xfrm>
              <a:off x="780208" y="3861048"/>
              <a:ext cx="27792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lt-L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807918"/>
                  </p:ext>
                </p:extLst>
              </p:nvPr>
            </p:nvGraphicFramePr>
            <p:xfrm>
              <a:off x="780208" y="3861048"/>
              <a:ext cx="27792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5852">
                      <a:extLst>
                        <a:ext uri="{9D8B030D-6E8A-4147-A177-3AD203B41FA5}">
                          <a16:colId xmlns:a16="http://schemas.microsoft.com/office/drawing/2014/main" val="373265352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7213822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875375559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3332070306"/>
                        </a:ext>
                      </a:extLst>
                    </a:gridCol>
                    <a:gridCol w="555852">
                      <a:extLst>
                        <a:ext uri="{9D8B030D-6E8A-4147-A177-3AD203B41FA5}">
                          <a16:colId xmlns:a16="http://schemas.microsoft.com/office/drawing/2014/main" val="1311764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b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lt-LT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08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108197" r="-40439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68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208197" r="-40439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128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308197" r="-40439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37326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9" t="-408197" r="-40439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lt-L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8542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4427984" y="3856711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Rangas lygus 4, taigi galime daryti išvadą, kad 4 vairuotojų užteks. Mažiau – ne, taigi susirgus dar vienam vairuotojui teks keisti maršrutus. </a:t>
            </a:r>
          </a:p>
          <a:p>
            <a:endParaRPr lang="lt-LT" dirty="0"/>
          </a:p>
          <a:p>
            <a:r>
              <a:rPr lang="lt-LT" dirty="0" smtClean="0"/>
              <a:t>Klausimas – </a:t>
            </a:r>
            <a:r>
              <a:rPr lang="lt-LT" dirty="0" smtClean="0">
                <a:solidFill>
                  <a:srgbClr val="FF0000"/>
                </a:solidFill>
              </a:rPr>
              <a:t>kurio maršruto galime atsisakyti</a:t>
            </a:r>
            <a:r>
              <a:rPr lang="lt-LT" dirty="0" smtClean="0"/>
              <a:t>?  - reikia rasti bazę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558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11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2851150"/>
            <a:ext cx="21605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 err="1"/>
              <a:t>Sunumeruojame</a:t>
            </a:r>
            <a:r>
              <a:rPr lang="en-US" dirty="0"/>
              <a:t> b</a:t>
            </a:r>
            <a:r>
              <a:rPr lang="lt-LT" dirty="0" err="1"/>
              <a:t>riaunas</a:t>
            </a:r>
            <a:r>
              <a:rPr lang="lt-LT" dirty="0"/>
              <a:t>:</a:t>
            </a:r>
          </a:p>
          <a:p>
            <a:pPr eaLnBrk="1" hangingPunct="1"/>
            <a:r>
              <a:rPr lang="lt-LT" dirty="0"/>
              <a:t>{u, v} – 1;</a:t>
            </a:r>
          </a:p>
          <a:p>
            <a:pPr eaLnBrk="1" hangingPunct="1"/>
            <a:r>
              <a:rPr lang="lt-LT" dirty="0"/>
              <a:t>{u, w} – 2;</a:t>
            </a:r>
          </a:p>
          <a:p>
            <a:pPr eaLnBrk="1" hangingPunct="1"/>
            <a:r>
              <a:rPr lang="lt-LT" dirty="0"/>
              <a:t>{v, w} – 3;</a:t>
            </a:r>
          </a:p>
          <a:p>
            <a:pPr eaLnBrk="1" hangingPunct="1"/>
            <a:r>
              <a:rPr lang="lt-LT" dirty="0"/>
              <a:t>{u, x} – 4;</a:t>
            </a:r>
          </a:p>
          <a:p>
            <a:pPr eaLnBrk="1" hangingPunct="1"/>
            <a:r>
              <a:rPr lang="lt-LT" dirty="0"/>
              <a:t>{w, x} – 5;</a:t>
            </a:r>
          </a:p>
          <a:p>
            <a:pPr eaLnBrk="1" hangingPunct="1"/>
            <a:r>
              <a:rPr lang="lt-LT" dirty="0"/>
              <a:t>{x, v} – 6.</a:t>
            </a:r>
          </a:p>
          <a:p>
            <a:pPr eaLnBrk="1" hangingPunct="1"/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49663" y="2851150"/>
            <a:ext cx="482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Užrašome kiekvienam ciklui po vektorių: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23928" y="3830449"/>
          <a:ext cx="38792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6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0819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332656"/>
                <a:ext cx="8222555" cy="74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Kurie ciklai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sudaro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grafo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dirty="0" smtClean="0"/>
                  <a:t> ciklų bazę?</a:t>
                </a:r>
                <a:endParaRPr lang="lt-L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656"/>
                <a:ext cx="8222555" cy="746038"/>
              </a:xfrm>
              <a:prstGeom prst="rect">
                <a:avLst/>
              </a:prstGeom>
              <a:blipFill>
                <a:blip r:embed="rId3"/>
                <a:stretch>
                  <a:fillRect l="-741" t="-4918" b="-114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036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Kiekvienu iš maršrutų važinėja vienas autobusas (vienas vairuotojas vienam maršrutui). </a:t>
            </a:r>
          </a:p>
          <a:p>
            <a:endParaRPr lang="lt-LT" sz="2800" dirty="0" smtClean="0"/>
          </a:p>
          <a:p>
            <a:r>
              <a:rPr lang="lt-LT" sz="2800" dirty="0" smtClean="0"/>
              <a:t>Prasidėjus gripo epidemijai vienas vairuotojas susirgo ir į darbą neis. </a:t>
            </a:r>
          </a:p>
          <a:p>
            <a:endParaRPr lang="lt-LT" sz="2800" dirty="0" smtClean="0"/>
          </a:p>
          <a:p>
            <a:r>
              <a:rPr lang="lt-LT" sz="2800" dirty="0" smtClean="0"/>
              <a:t>Klausimai:</a:t>
            </a:r>
          </a:p>
          <a:p>
            <a:endParaRPr lang="lt-L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/>
              <a:t>Ar vis dar įmanoma nuvažiuoti iš bet kurios gyvenvietės į bet kurią kitą gyvenvietę (įskaitant smulkias, kurios nėra sužymėtos žemėlapyje)?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/>
              <a:t>Jei taip – ar tai vis dar bus įmanoma susirgus dar vienam vairuotojui?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/>
              <a:t>Jei ne – kaip reikėtų pertvarkyti maršrutus?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8521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404664"/>
          <a:ext cx="38792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6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6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08197" r="-6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292725" y="476250"/>
            <a:ext cx="316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6 stulpelis nulinis, išbraukiame jį.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276872"/>
          <a:ext cx="33250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500000" b="-2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11667" r="-500000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306557" r="-5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2349500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4 st. + 5 st – nulinis stulpelis. Išbraukiame 5 stulpelį.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4293096"/>
          <a:ext cx="27709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108197" r="-4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208197" r="-4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99" t="-308197" r="-4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463" y="4292600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1 st. lygus 3 st., išbraukiame 3 stulpelį.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4" y="476672"/>
          <a:ext cx="22167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108197" r="-300000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2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99" t="-3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132138" y="476250"/>
            <a:ext cx="583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Skaičiuojame determinantą. Jei jis bus nenulinis, tai visi trys ciklai sudarys bazę.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59125" y="1341438"/>
            <a:ext cx="5832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Determinantas lygus nuliui, taigi pradedame ieškoti mažesnės dimensijos determinantų (minorų).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3212976"/>
          <a:ext cx="2216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1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99" t="-2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47864" y="3212976"/>
          <a:ext cx="2216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1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2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28184" y="3212976"/>
          <a:ext cx="2216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108197" r="-300000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1099" t="-208197" r="-3000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2373313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Pradžiai išbraukime po eilutę, tada spręskime, ar iš likusių stulpelių galime pasirinkti nenulinį determinantą:</a:t>
            </a: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4581525"/>
            <a:ext cx="23764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Trečio stulpelio negalime naudoti, jis nulinis. Paėmus 1 ir 2 stulpelius determinantas lygus nuliui, t.y. šie ciklai yra priklausomi.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4581525"/>
            <a:ext cx="25193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Rinkimės, pvz., pirmus du stulpelius, determinantas lygus 1, ciklai nepriklausomi</a:t>
            </a: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2038" y="4581525"/>
            <a:ext cx="27511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/>
              <a:t>Rinkimės, pvz., pirmus du stulpelius, determinantas lygus -1, ciklai nepriklausomi</a:t>
            </a:r>
            <a:endParaRPr lang="en-US"/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9274" y="6093296"/>
            <a:ext cx="5832648" cy="400110"/>
          </a:xfrm>
          <a:prstGeom prst="rect">
            <a:avLst/>
          </a:prstGeom>
          <a:blipFill rotWithShape="1">
            <a:blip r:embed="rId6"/>
            <a:stretch>
              <a:fillRect l="-1045" t="-7692" b="-2769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332656"/>
            <a:ext cx="8136904" cy="2246769"/>
          </a:xfrm>
          <a:prstGeom prst="rect">
            <a:avLst/>
          </a:prstGeom>
          <a:blipFill rotWithShape="1">
            <a:blip r:embed="rId2"/>
            <a:stretch>
              <a:fillRect l="-825" t="-1359" b="-407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996952"/>
            <a:ext cx="8352928" cy="3196516"/>
          </a:xfrm>
          <a:prstGeom prst="rect">
            <a:avLst/>
          </a:prstGeom>
          <a:blipFill rotWithShape="1">
            <a:blip r:embed="rId3"/>
            <a:stretch>
              <a:fillRect l="-657" t="-954" r="-21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0655" y="455320"/>
            <a:ext cx="8165802" cy="5709984"/>
            <a:chOff x="510654" y="455320"/>
            <a:chExt cx="8526397" cy="5984448"/>
          </a:xfrm>
        </p:grpSpPr>
        <p:grpSp>
          <p:nvGrpSpPr>
            <p:cNvPr id="44" name="Group 43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2" name="Straight Connector 11"/>
              <p:cNvCxnSpPr>
                <a:stCxn id="5" idx="0"/>
                <a:endCxn id="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2" idx="7"/>
                <a:endCxn id="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" idx="6"/>
                <a:endCxn id="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" idx="0"/>
                <a:endCxn id="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5" idx="5"/>
                <a:endCxn id="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" idx="6"/>
                <a:endCxn id="9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9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6" idx="7"/>
                <a:endCxn id="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" idx="6"/>
                <a:endCxn id="9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939116" y="455320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Žiogai</a:t>
              </a:r>
              <a:endParaRPr lang="lt-LT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2243" y="3169296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Pelkė</a:t>
              </a:r>
              <a:endParaRPr lang="lt-LT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1453" y="6039658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Musmirės</a:t>
              </a:r>
              <a:endParaRPr lang="lt-L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2699" y="3041482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Boružėlė</a:t>
              </a:r>
              <a:endParaRPr lang="lt-LT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3360" y="1171267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Pušynas</a:t>
              </a:r>
              <a:endParaRPr lang="lt-LT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654" y="4609281"/>
              <a:ext cx="1484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Elniukai</a:t>
              </a:r>
              <a:endParaRPr lang="lt-L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25968" y="361783"/>
                <a:ext cx="29891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6 viršūnės, 9 briaunos, 1 jungioji komponentė.</a:t>
                </a:r>
              </a:p>
              <a:p>
                <a:endParaRPr lang="lt-L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lt-L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=9−6+1=4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968" y="361783"/>
                <a:ext cx="2989178" cy="1323439"/>
              </a:xfrm>
              <a:prstGeom prst="rect">
                <a:avLst/>
              </a:prstGeom>
              <a:blipFill>
                <a:blip r:embed="rId2"/>
                <a:stretch>
                  <a:fillRect l="-2041" t="-230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925968" y="5045996"/>
            <a:ext cx="2989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Maršrutų buvo 5, taigi </a:t>
            </a:r>
            <a:r>
              <a:rPr lang="lt-LT" dirty="0" smtClean="0">
                <a:solidFill>
                  <a:srgbClr val="FF0000"/>
                </a:solidFill>
              </a:rPr>
              <a:t>bent vienas</a:t>
            </a:r>
            <a:r>
              <a:rPr lang="lt-LT" dirty="0" smtClean="0"/>
              <a:t> bus likusių tiesinė kombinacija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86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Kaip pasinaudoti baziniais ciklais?</a:t>
            </a:r>
          </a:p>
          <a:p>
            <a:endParaRPr lang="lt-LT" dirty="0"/>
          </a:p>
          <a:p>
            <a:r>
              <a:rPr lang="lt-LT" dirty="0" smtClean="0"/>
              <a:t>Panaudokime ciklinę sumą ir gaukime naują ciklą:</a:t>
            </a:r>
            <a:endParaRPr lang="lt-LT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1700808"/>
            <a:ext cx="3849548" cy="2387003"/>
            <a:chOff x="-641090" y="48501"/>
            <a:chExt cx="10502478" cy="6547922"/>
          </a:xfrm>
        </p:grpSpPr>
        <p:grpSp>
          <p:nvGrpSpPr>
            <p:cNvPr id="6" name="Group 5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9" name="Straight Connector 18"/>
              <p:cNvCxnSpPr>
                <a:stCxn id="16" idx="0"/>
                <a:endCxn id="13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7"/>
                <a:endCxn id="14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6" idx="6"/>
                <a:endCxn id="15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0"/>
                <a:endCxn id="14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6" idx="5"/>
                <a:endCxn id="17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8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8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7" idx="7"/>
                <a:endCxn id="15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6"/>
                <a:endCxn id="18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0072" y="1668533"/>
            <a:ext cx="3849548" cy="2387003"/>
            <a:chOff x="-641090" y="48501"/>
            <a:chExt cx="10502478" cy="6547922"/>
          </a:xfrm>
        </p:grpSpPr>
        <p:grpSp>
          <p:nvGrpSpPr>
            <p:cNvPr id="29" name="Group 28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42" name="Straight Connector 41"/>
              <p:cNvCxnSpPr>
                <a:stCxn id="39" idx="0"/>
                <a:endCxn id="36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6" idx="7"/>
                <a:endCxn id="37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9" idx="6"/>
                <a:endCxn id="38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8" idx="0"/>
                <a:endCxn id="37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9" idx="5"/>
                <a:endCxn id="40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7" idx="6"/>
                <a:endCxn id="41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1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0" idx="7"/>
                <a:endCxn id="38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8" idx="6"/>
                <a:endCxn id="41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34295" y="4190367"/>
            <a:ext cx="3849548" cy="2387003"/>
            <a:chOff x="-641090" y="48501"/>
            <a:chExt cx="10502478" cy="6547922"/>
          </a:xfrm>
        </p:grpSpPr>
        <p:grpSp>
          <p:nvGrpSpPr>
            <p:cNvPr id="52" name="Group 5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65" name="Straight Connector 64"/>
              <p:cNvCxnSpPr>
                <a:stCxn id="62" idx="0"/>
                <a:endCxn id="5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7"/>
                <a:endCxn id="6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2" idx="6"/>
                <a:endCxn id="6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0"/>
                <a:endCxn id="6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FF66C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2" idx="5"/>
                <a:endCxn id="63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0" idx="6"/>
                <a:endCxn id="64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4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3" idx="7"/>
                <a:endCxn id="6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1" idx="6"/>
                <a:endCxn id="64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Kaip pasinaudoti baziniais ciklais?</a:t>
            </a:r>
          </a:p>
          <a:p>
            <a:endParaRPr lang="lt-LT" dirty="0"/>
          </a:p>
          <a:p>
            <a:r>
              <a:rPr lang="lt-LT" dirty="0" smtClean="0"/>
              <a:t>Panaudokime ciklinę sumą ir gaukime naują ciklą:</a:t>
            </a:r>
            <a:endParaRPr lang="lt-LT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34295" y="4190367"/>
            <a:ext cx="3849548" cy="2387003"/>
            <a:chOff x="-641090" y="48501"/>
            <a:chExt cx="10502478" cy="6547922"/>
          </a:xfrm>
        </p:grpSpPr>
        <p:grpSp>
          <p:nvGrpSpPr>
            <p:cNvPr id="52" name="Group 51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65" name="Straight Connector 64"/>
              <p:cNvCxnSpPr>
                <a:stCxn id="62" idx="0"/>
                <a:endCxn id="59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7"/>
                <a:endCxn id="60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2" idx="6"/>
                <a:endCxn id="61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1" idx="0"/>
                <a:endCxn id="60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2" idx="5"/>
                <a:endCxn id="63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0" idx="6"/>
                <a:endCxn id="64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4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3" idx="7"/>
                <a:endCxn id="61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1" idx="6"/>
                <a:endCxn id="64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54078" y="1777283"/>
            <a:ext cx="3849548" cy="2387003"/>
            <a:chOff x="-641090" y="48501"/>
            <a:chExt cx="10502478" cy="6547922"/>
          </a:xfrm>
        </p:grpSpPr>
        <p:grpSp>
          <p:nvGrpSpPr>
            <p:cNvPr id="75" name="Group 74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88" name="Straight Connector 87"/>
              <p:cNvCxnSpPr>
                <a:stCxn id="85" idx="0"/>
                <a:endCxn id="82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2" idx="7"/>
                <a:endCxn id="83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5" idx="6"/>
                <a:endCxn id="84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4" idx="0"/>
                <a:endCxn id="83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5" idx="5"/>
                <a:endCxn id="86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3" idx="6"/>
                <a:endCxn id="87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87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6" idx="7"/>
                <a:endCxn id="84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84" idx="6"/>
                <a:endCxn id="87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92466" y="1875822"/>
            <a:ext cx="3849548" cy="2387003"/>
            <a:chOff x="-641090" y="48501"/>
            <a:chExt cx="10502478" cy="6547922"/>
          </a:xfrm>
        </p:grpSpPr>
        <p:grpSp>
          <p:nvGrpSpPr>
            <p:cNvPr id="98" name="Group 97"/>
            <p:cNvGrpSpPr/>
            <p:nvPr/>
          </p:nvGrpSpPr>
          <p:grpSpPr>
            <a:xfrm>
              <a:off x="827583" y="836712"/>
              <a:ext cx="7056785" cy="5112568"/>
              <a:chOff x="827584" y="836712"/>
              <a:chExt cx="6192688" cy="432048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259632" y="15567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779912" y="8367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644008" y="3038019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27584" y="36450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779912" y="494116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804248" y="319416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cxnSp>
            <p:nvCxnSpPr>
              <p:cNvPr id="111" name="Straight Connector 110"/>
              <p:cNvCxnSpPr>
                <a:stCxn id="108" idx="0"/>
                <a:endCxn id="105" idx="4"/>
              </p:cNvCxnSpPr>
              <p:nvPr/>
            </p:nvCxnSpPr>
            <p:spPr>
              <a:xfrm flipV="1">
                <a:off x="935596" y="1772816"/>
                <a:ext cx="432048" cy="18722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5" idx="7"/>
                <a:endCxn id="106" idx="2"/>
              </p:cNvCxnSpPr>
              <p:nvPr/>
            </p:nvCxnSpPr>
            <p:spPr>
              <a:xfrm flipV="1">
                <a:off x="1444020" y="944724"/>
                <a:ext cx="2335892" cy="64370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8" idx="6"/>
                <a:endCxn id="107" idx="2"/>
              </p:cNvCxnSpPr>
              <p:nvPr/>
            </p:nvCxnSpPr>
            <p:spPr>
              <a:xfrm flipV="1">
                <a:off x="1043608" y="3146031"/>
                <a:ext cx="3600400" cy="607005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0"/>
                <a:endCxn id="106" idx="4"/>
              </p:cNvCxnSpPr>
              <p:nvPr/>
            </p:nvCxnSpPr>
            <p:spPr>
              <a:xfrm flipH="1" flipV="1">
                <a:off x="3887924" y="1052736"/>
                <a:ext cx="864096" cy="198528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8" idx="5"/>
                <a:endCxn id="109" idx="2"/>
              </p:cNvCxnSpPr>
              <p:nvPr/>
            </p:nvCxnSpPr>
            <p:spPr>
              <a:xfrm>
                <a:off x="1011972" y="3829412"/>
                <a:ext cx="2767940" cy="121976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6" idx="6"/>
                <a:endCxn id="110" idx="1"/>
              </p:cNvCxnSpPr>
              <p:nvPr/>
            </p:nvCxnSpPr>
            <p:spPr>
              <a:xfrm>
                <a:off x="3995936" y="944724"/>
                <a:ext cx="2839948" cy="2281078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endCxn id="110" idx="3"/>
              </p:cNvCxnSpPr>
              <p:nvPr/>
            </p:nvCxnSpPr>
            <p:spPr>
              <a:xfrm flipV="1">
                <a:off x="4011129" y="3378554"/>
                <a:ext cx="2824755" cy="16706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9" idx="7"/>
                <a:endCxn id="107" idx="4"/>
              </p:cNvCxnSpPr>
              <p:nvPr/>
            </p:nvCxnSpPr>
            <p:spPr>
              <a:xfrm flipV="1">
                <a:off x="3964300" y="3254043"/>
                <a:ext cx="787720" cy="1718761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7" idx="6"/>
                <a:endCxn id="110" idx="2"/>
              </p:cNvCxnSpPr>
              <p:nvPr/>
            </p:nvCxnSpPr>
            <p:spPr>
              <a:xfrm>
                <a:off x="4860032" y="3146031"/>
                <a:ext cx="1944216" cy="156147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3450070" y="48501"/>
              <a:ext cx="3945251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Žiogai</a:t>
              </a:r>
              <a:endParaRPr lang="lt-LT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94306" y="2815904"/>
              <a:ext cx="2467082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Pelkė</a:t>
              </a:r>
              <a:endParaRPr lang="lt-LT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69914" y="5752143"/>
              <a:ext cx="3852797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Musmirės</a:t>
              </a:r>
              <a:endParaRPr lang="lt-LT" sz="1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006729" y="2725125"/>
              <a:ext cx="2413930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Boružėlė</a:t>
              </a:r>
              <a:endParaRPr lang="lt-LT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-186356" y="874147"/>
              <a:ext cx="3110959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Pušynas</a:t>
              </a:r>
              <a:endParaRPr lang="lt-LT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-641090" y="4300218"/>
              <a:ext cx="2155793" cy="84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400" dirty="0" smtClean="0"/>
                <a:t>Elniukai</a:t>
              </a:r>
              <a:endParaRPr lang="lt-L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56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5607844" y="260295"/>
            <a:ext cx="3232150" cy="1411288"/>
            <a:chOff x="5466154" y="550068"/>
            <a:chExt cx="2538811" cy="1001713"/>
          </a:xfrm>
        </p:grpSpPr>
        <p:grpSp>
          <p:nvGrpSpPr>
            <p:cNvPr id="3109" name="Group 48"/>
            <p:cNvGrpSpPr>
              <a:grpSpLocks/>
            </p:cNvGrpSpPr>
            <p:nvPr/>
          </p:nvGrpSpPr>
          <p:grpSpPr bwMode="auto">
            <a:xfrm>
              <a:off x="5466154" y="550068"/>
              <a:ext cx="2538811" cy="1001713"/>
              <a:chOff x="5466286" y="549027"/>
              <a:chExt cx="2538231" cy="1001538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6047237" y="549027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2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7164258" y="549027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6047237" y="1263284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164258" y="1247512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7717782" y="907282"/>
                <a:ext cx="286735" cy="28728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4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466286" y="906156"/>
                <a:ext cx="286735" cy="2872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1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605747" y="890384"/>
                <a:ext cx="286735" cy="2872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7</a:t>
                </a:r>
                <a:endParaRPr lang="en-US" dirty="0"/>
              </a:p>
            </p:txBody>
          </p:sp>
          <p:cxnSp>
            <p:nvCxnSpPr>
              <p:cNvPr id="4" name="Straight Connector 3"/>
              <p:cNvCxnSpPr>
                <a:stCxn id="17" idx="6"/>
                <a:endCxn id="18" idx="2"/>
              </p:cNvCxnSpPr>
              <p:nvPr/>
            </p:nvCxnSpPr>
            <p:spPr>
              <a:xfrm>
                <a:off x="6333972" y="693230"/>
                <a:ext cx="8302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9" idx="0"/>
                <a:endCxn id="17" idx="4"/>
              </p:cNvCxnSpPr>
              <p:nvPr/>
            </p:nvCxnSpPr>
            <p:spPr>
              <a:xfrm flipV="1">
                <a:off x="6190604" y="836308"/>
                <a:ext cx="0" cy="42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308872" y="820535"/>
                <a:ext cx="0" cy="42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333972" y="1411994"/>
                <a:ext cx="8302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29" idx="1"/>
              </p:cNvCxnSpPr>
              <p:nvPr/>
            </p:nvCxnSpPr>
            <p:spPr>
              <a:xfrm>
                <a:off x="6299065" y="794623"/>
                <a:ext cx="349069" cy="1374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25" idx="1"/>
              </p:cNvCxnSpPr>
              <p:nvPr/>
            </p:nvCxnSpPr>
            <p:spPr>
              <a:xfrm>
                <a:off x="7446006" y="724775"/>
                <a:ext cx="312915" cy="2241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9" idx="7"/>
                <a:endCxn id="29" idx="3"/>
              </p:cNvCxnSpPr>
              <p:nvPr/>
            </p:nvCxnSpPr>
            <p:spPr>
              <a:xfrm flipV="1">
                <a:off x="6291585" y="1135980"/>
                <a:ext cx="356549" cy="168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7"/>
                <a:endCxn id="18" idx="3"/>
              </p:cNvCxnSpPr>
              <p:nvPr/>
            </p:nvCxnSpPr>
            <p:spPr>
              <a:xfrm flipV="1">
                <a:off x="6850096" y="794623"/>
                <a:ext cx="356549" cy="1374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9" idx="5"/>
                <a:endCxn id="20" idx="1"/>
              </p:cNvCxnSpPr>
              <p:nvPr/>
            </p:nvCxnSpPr>
            <p:spPr>
              <a:xfrm>
                <a:off x="6850096" y="1135980"/>
                <a:ext cx="356549" cy="1532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 bwMode="auto">
            <a:xfrm>
              <a:off x="5752955" y="1123602"/>
              <a:ext cx="314234" cy="223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26" idx="7"/>
              <a:endCxn id="17" idx="3"/>
            </p:cNvCxnSpPr>
            <p:nvPr/>
          </p:nvCxnSpPr>
          <p:spPr bwMode="auto">
            <a:xfrm flipV="1">
              <a:off x="5711805" y="795707"/>
              <a:ext cx="376582" cy="1532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0" idx="7"/>
              <a:endCxn id="25" idx="3"/>
            </p:cNvCxnSpPr>
            <p:nvPr/>
          </p:nvCxnSpPr>
          <p:spPr bwMode="auto">
            <a:xfrm flipV="1">
              <a:off x="7410165" y="1152899"/>
              <a:ext cx="349149" cy="137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" name="Group 48"/>
          <p:cNvGrpSpPr>
            <a:grpSpLocks/>
          </p:cNvGrpSpPr>
          <p:nvPr/>
        </p:nvGrpSpPr>
        <p:grpSpPr bwMode="auto">
          <a:xfrm>
            <a:off x="5630252" y="2811747"/>
            <a:ext cx="3230563" cy="1409700"/>
            <a:chOff x="5590586" y="3902627"/>
            <a:chExt cx="3230965" cy="1409731"/>
          </a:xfrm>
        </p:grpSpPr>
        <p:grpSp>
          <p:nvGrpSpPr>
            <p:cNvPr id="3077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3089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6012915" y="4873222"/>
              <a:ext cx="221668" cy="13641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9333" y="273416"/>
                <a:ext cx="53211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Tarkime, kad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yra bet kuris (orientuotas arba neorientuotas) grafas. Jei jis neorientuotas, suteiksime jo briaunoms orientaciją (bet kurią).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3" y="273416"/>
                <a:ext cx="5321198" cy="1569660"/>
              </a:xfrm>
              <a:prstGeom prst="rect">
                <a:avLst/>
              </a:prstGeom>
              <a:blipFill>
                <a:blip r:embed="rId2"/>
                <a:stretch>
                  <a:fillRect l="-1833" t="-3113" r="-802" b="-817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367" y="2123643"/>
                <a:ext cx="4943423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Pažymėkime </a:t>
                </a:r>
              </a:p>
              <a:p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lt-LT" sz="2400" dirty="0" smtClean="0"/>
              </a:p>
              <a:p>
                <a:r>
                  <a:rPr lang="lt-LT" sz="2400" dirty="0" smtClean="0"/>
                  <a:t>uždarąjį maršrutą. </a:t>
                </a:r>
                <a:endParaRPr lang="lt-L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7" y="2123643"/>
                <a:ext cx="4943423" cy="1261307"/>
              </a:xfrm>
              <a:prstGeom prst="rect">
                <a:avLst/>
              </a:prstGeom>
              <a:blipFill>
                <a:blip r:embed="rId3"/>
                <a:stretch>
                  <a:fillRect l="-1973" t="-3865" b="-1014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333" y="3665517"/>
                <a:ext cx="5581872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Sudarome vektorių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lt-LT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t-LT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3" y="3665517"/>
                <a:ext cx="5581872" cy="506421"/>
              </a:xfrm>
              <a:prstGeom prst="rect">
                <a:avLst/>
              </a:prstGeom>
              <a:blipFill>
                <a:blip r:embed="rId4"/>
                <a:stretch>
                  <a:fillRect l="-1749" b="-277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9332" y="4466533"/>
                <a:ext cx="89446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Čia: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lt-LT" sz="2400" dirty="0" smtClean="0"/>
                  <a:t>,	 jei briauna nebuvo naudojama;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2400" dirty="0" smtClean="0"/>
                  <a:t>,	 </a:t>
                </a:r>
                <a:r>
                  <a:rPr lang="lt-LT" sz="2400" dirty="0"/>
                  <a:t>jei briauna </a:t>
                </a:r>
                <a:r>
                  <a:rPr lang="lt-LT" sz="2400" dirty="0" smtClean="0"/>
                  <a:t>buvo naudojama, ir kryptis sutampa su suteikta;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2400" dirty="0"/>
                  <a:t>, jei briauna buvo naudojama, ir kryptis </a:t>
                </a:r>
                <a:r>
                  <a:rPr lang="lt-LT" sz="2400" dirty="0" smtClean="0"/>
                  <a:t>nesutampa </a:t>
                </a:r>
                <a:r>
                  <a:rPr lang="lt-LT" sz="2400" dirty="0"/>
                  <a:t>su </a:t>
                </a:r>
                <a:r>
                  <a:rPr lang="lt-LT" sz="2400" dirty="0" smtClean="0"/>
                  <a:t>suteikta.</a:t>
                </a:r>
                <a:endParaRPr lang="lt-L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2" y="4466533"/>
                <a:ext cx="8944667" cy="1569660"/>
              </a:xfrm>
              <a:prstGeom prst="rect">
                <a:avLst/>
              </a:prstGeom>
              <a:blipFill>
                <a:blip r:embed="rId5"/>
                <a:stretch>
                  <a:fillRect l="-1091" t="-3113" b="-817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8"/>
          <p:cNvGrpSpPr>
            <a:grpSpLocks/>
          </p:cNvGrpSpPr>
          <p:nvPr/>
        </p:nvGrpSpPr>
        <p:grpSpPr bwMode="auto">
          <a:xfrm>
            <a:off x="5578475" y="333375"/>
            <a:ext cx="3230563" cy="1409700"/>
            <a:chOff x="5590586" y="3902627"/>
            <a:chExt cx="3230965" cy="1409731"/>
          </a:xfrm>
        </p:grpSpPr>
        <p:grpSp>
          <p:nvGrpSpPr>
            <p:cNvPr id="4100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4112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5998896" y="4827639"/>
              <a:ext cx="209305" cy="195787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717" y="530256"/>
                <a:ext cx="4638020" cy="198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Jeigu briauną naudojome kelis kartus, sudarome </a:t>
                </a:r>
                <a:r>
                  <a:rPr lang="lt-LT" sz="2400" dirty="0"/>
                  <a:t>vektorių </a:t>
                </a:r>
                <a:endParaRPr lang="lt-LT" sz="2400" dirty="0" smtClean="0"/>
              </a:p>
              <a:p>
                <a:endParaRPr lang="lt-LT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400" dirty="0"/>
              </a:p>
              <a:p>
                <a:endParaRPr lang="lt-LT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17" y="530256"/>
                <a:ext cx="4638020" cy="1983748"/>
              </a:xfrm>
              <a:prstGeom prst="rect">
                <a:avLst/>
              </a:prstGeom>
              <a:blipFill>
                <a:blip r:embed="rId2"/>
                <a:stretch>
                  <a:fillRect l="-1971" t="-24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780928"/>
                <a:ext cx="2489200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Čia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lt-L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lt-L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0928"/>
                <a:ext cx="2489200" cy="860748"/>
              </a:xfrm>
              <a:prstGeom prst="rect">
                <a:avLst/>
              </a:prstGeom>
              <a:blipFill>
                <a:blip r:embed="rId3"/>
                <a:stretch>
                  <a:fillRect l="-3676" t="-5674" b="-567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4365104"/>
                <a:ext cx="7760345" cy="1198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lt-LT" sz="2400" dirty="0" smtClean="0"/>
                  <a:t>yra j-</a:t>
                </a:r>
                <a:r>
                  <a:rPr lang="lt-LT" sz="2400" dirty="0" err="1" smtClean="0"/>
                  <a:t>osios</a:t>
                </a:r>
                <a:r>
                  <a:rPr lang="lt-LT" sz="2400" dirty="0" smtClean="0"/>
                  <a:t> briaunos ėjimų teigiamąją kryptimi skaičius;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lt-LT" sz="2400" dirty="0"/>
                  <a:t>yra j-</a:t>
                </a:r>
                <a:r>
                  <a:rPr lang="lt-LT" sz="2400" dirty="0" err="1"/>
                  <a:t>osios</a:t>
                </a:r>
                <a:r>
                  <a:rPr lang="lt-LT" sz="2400" dirty="0"/>
                  <a:t> briaunos ėjimų </a:t>
                </a:r>
                <a:r>
                  <a:rPr lang="lt-LT" sz="2400" dirty="0" smtClean="0"/>
                  <a:t>neigiamąją </a:t>
                </a:r>
                <a:r>
                  <a:rPr lang="lt-LT" sz="2400" dirty="0"/>
                  <a:t>kryptimi </a:t>
                </a:r>
                <a:r>
                  <a:rPr lang="lt-LT" sz="2400" dirty="0" smtClean="0"/>
                  <a:t>skaičius. </a:t>
                </a:r>
                <a:endParaRPr lang="lt-LT" sz="2400" dirty="0"/>
              </a:p>
              <a:p>
                <a:r>
                  <a:rPr lang="lt-LT" dirty="0" smtClean="0"/>
                  <a:t> </a:t>
                </a:r>
                <a:endParaRPr lang="lt-L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65104"/>
                <a:ext cx="7760345" cy="1198277"/>
              </a:xfrm>
              <a:prstGeom prst="rect">
                <a:avLst/>
              </a:prstGeom>
              <a:blipFill>
                <a:blip r:embed="rId4"/>
                <a:stretch>
                  <a:fillRect l="-236" t="-40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8"/>
          <p:cNvGrpSpPr>
            <a:grpSpLocks/>
          </p:cNvGrpSpPr>
          <p:nvPr/>
        </p:nvGrpSpPr>
        <p:grpSpPr bwMode="auto">
          <a:xfrm>
            <a:off x="5578475" y="333375"/>
            <a:ext cx="3230563" cy="1409700"/>
            <a:chOff x="5590586" y="3902627"/>
            <a:chExt cx="3230965" cy="1409731"/>
          </a:xfrm>
        </p:grpSpPr>
        <p:grpSp>
          <p:nvGrpSpPr>
            <p:cNvPr id="5125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5137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6040302" y="4866260"/>
              <a:ext cx="213942" cy="181009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49"/>
          <p:cNvSpPr txBox="1">
            <a:spLocks noChangeArrowheads="1"/>
          </p:cNvSpPr>
          <p:nvPr/>
        </p:nvSpPr>
        <p:spPr bwMode="auto">
          <a:xfrm>
            <a:off x="338138" y="333375"/>
            <a:ext cx="4591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/>
              <a:t>Tegu</a:t>
            </a:r>
            <a:r>
              <a:rPr lang="lt-LT" dirty="0"/>
              <a:t> </a:t>
            </a:r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M</a:t>
            </a:r>
            <a:r>
              <a:rPr lang="en-US" dirty="0"/>
              <a:t>=(1,2,3,4,5,7,3,2,7,6,1</a:t>
            </a:r>
            <a:r>
              <a:rPr lang="en-US" dirty="0" smtClean="0"/>
              <a:t>).</a:t>
            </a:r>
            <a:endParaRPr lang="lt-LT" dirty="0"/>
          </a:p>
        </p:txBody>
      </p:sp>
      <p:sp>
        <p:nvSpPr>
          <p:cNvPr id="2" name="TextBox 1"/>
          <p:cNvSpPr txBox="1"/>
          <p:nvPr/>
        </p:nvSpPr>
        <p:spPr>
          <a:xfrm>
            <a:off x="3407228" y="2009603"/>
            <a:ext cx="561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Suskaičiuojame, kiek kartų įeina kiekviena briauna:</a:t>
            </a:r>
            <a:endParaRPr lang="lt-LT" dirty="0"/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251520" y="1630913"/>
            <a:ext cx="208823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lt-LT" dirty="0" smtClean="0"/>
              <a:t>Sunumeruojame </a:t>
            </a:r>
            <a:r>
              <a:rPr lang="lt-LT" dirty="0"/>
              <a:t>briaunas:</a:t>
            </a:r>
            <a:endParaRPr lang="en-US" dirty="0"/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{1,2} – 1</a:t>
            </a:r>
          </a:p>
          <a:p>
            <a:pPr eaLnBrk="1" hangingPunct="1"/>
            <a:r>
              <a:rPr lang="lt-LT" dirty="0"/>
              <a:t>{2,3} – 2</a:t>
            </a:r>
          </a:p>
          <a:p>
            <a:pPr eaLnBrk="1" hangingPunct="1"/>
            <a:r>
              <a:rPr lang="lt-LT" dirty="0"/>
              <a:t>{3,4} – 3</a:t>
            </a:r>
          </a:p>
          <a:p>
            <a:pPr eaLnBrk="1" hangingPunct="1"/>
            <a:r>
              <a:rPr lang="lt-LT" dirty="0"/>
              <a:t>{4,5} – 4</a:t>
            </a:r>
          </a:p>
          <a:p>
            <a:pPr eaLnBrk="1" hangingPunct="1"/>
            <a:r>
              <a:rPr lang="lt-LT" dirty="0"/>
              <a:t>{5,6} – 5</a:t>
            </a:r>
          </a:p>
          <a:p>
            <a:pPr eaLnBrk="1" hangingPunct="1"/>
            <a:r>
              <a:rPr lang="lt-LT" dirty="0"/>
              <a:t>{1,6} – 6</a:t>
            </a:r>
          </a:p>
          <a:p>
            <a:pPr eaLnBrk="1" hangingPunct="1"/>
            <a:r>
              <a:rPr lang="lt-LT" dirty="0"/>
              <a:t>{2,6} – 7</a:t>
            </a:r>
          </a:p>
          <a:p>
            <a:pPr eaLnBrk="1" hangingPunct="1"/>
            <a:r>
              <a:rPr lang="lt-LT" dirty="0"/>
              <a:t>{2,7} – 8</a:t>
            </a:r>
          </a:p>
          <a:p>
            <a:pPr eaLnBrk="1" hangingPunct="1"/>
            <a:r>
              <a:rPr lang="lt-LT" dirty="0"/>
              <a:t>{3,7} – 9</a:t>
            </a:r>
          </a:p>
          <a:p>
            <a:pPr eaLnBrk="1" hangingPunct="1"/>
            <a:r>
              <a:rPr lang="lt-LT" dirty="0"/>
              <a:t>{3,5} – 10</a:t>
            </a:r>
          </a:p>
          <a:p>
            <a:pPr eaLnBrk="1" hangingPunct="1"/>
            <a:r>
              <a:rPr lang="lt-LT" dirty="0"/>
              <a:t>{5,7} – 11</a:t>
            </a:r>
          </a:p>
          <a:p>
            <a:pPr eaLnBrk="1" hangingPunct="1"/>
            <a:r>
              <a:rPr lang="lt-LT" dirty="0"/>
              <a:t>{6,7} – 12</a:t>
            </a:r>
          </a:p>
          <a:p>
            <a:pPr eaLnBrk="1" hangingPunct="1"/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968494" y="255553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,3,4,5,7,3,2,7,6,1)</a:t>
            </a:r>
            <a:endParaRPr lang="lt-LT" dirty="0"/>
          </a:p>
        </p:txBody>
      </p:sp>
      <p:sp>
        <p:nvSpPr>
          <p:cNvPr id="40" name="TextBox 39"/>
          <p:cNvSpPr txBox="1"/>
          <p:nvPr/>
        </p:nvSpPr>
        <p:spPr>
          <a:xfrm>
            <a:off x="5171448" y="2565056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Pagal kryptį</a:t>
            </a:r>
            <a:endParaRPr lang="lt-LT" dirty="0"/>
          </a:p>
        </p:txBody>
      </p:sp>
      <p:sp>
        <p:nvSpPr>
          <p:cNvPr id="42" name="TextBox 41"/>
          <p:cNvSpPr txBox="1"/>
          <p:nvPr/>
        </p:nvSpPr>
        <p:spPr>
          <a:xfrm>
            <a:off x="6948654" y="2585722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</a:t>
            </a:r>
            <a:endParaRPr lang="lt-LT" dirty="0"/>
          </a:p>
        </p:txBody>
      </p:sp>
      <p:sp>
        <p:nvSpPr>
          <p:cNvPr id="43" name="TextBox 42"/>
          <p:cNvSpPr txBox="1"/>
          <p:nvPr/>
        </p:nvSpPr>
        <p:spPr>
          <a:xfrm>
            <a:off x="1968494" y="2869915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</a:t>
            </a:r>
            <a:r>
              <a:rPr lang="en-US" dirty="0">
                <a:solidFill>
                  <a:srgbClr val="FF0000"/>
                </a:solidFill>
              </a:rPr>
              <a:t>2,3</a:t>
            </a:r>
            <a:r>
              <a:rPr lang="en-US" dirty="0"/>
              <a:t>,4,5,7,</a:t>
            </a:r>
            <a:r>
              <a:rPr lang="en-US" dirty="0">
                <a:solidFill>
                  <a:srgbClr val="FF0000"/>
                </a:solidFill>
              </a:rPr>
              <a:t>3,2</a:t>
            </a:r>
            <a:r>
              <a:rPr lang="en-US" dirty="0"/>
              <a:t>,7,6,1)</a:t>
            </a:r>
            <a:endParaRPr lang="lt-LT" dirty="0"/>
          </a:p>
        </p:txBody>
      </p:sp>
      <p:sp>
        <p:nvSpPr>
          <p:cNvPr id="44" name="TextBox 43"/>
          <p:cNvSpPr txBox="1"/>
          <p:nvPr/>
        </p:nvSpPr>
        <p:spPr>
          <a:xfrm>
            <a:off x="5171448" y="286991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Ten-atgal</a:t>
            </a:r>
            <a:endParaRPr lang="lt-LT" dirty="0"/>
          </a:p>
        </p:txBody>
      </p:sp>
      <p:sp>
        <p:nvSpPr>
          <p:cNvPr id="45" name="TextBox 44"/>
          <p:cNvSpPr txBox="1"/>
          <p:nvPr/>
        </p:nvSpPr>
        <p:spPr>
          <a:xfrm>
            <a:off x="6948654" y="286991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1-1</a:t>
            </a:r>
            <a:endParaRPr lang="lt-LT" dirty="0"/>
          </a:p>
        </p:txBody>
      </p:sp>
      <p:sp>
        <p:nvSpPr>
          <p:cNvPr id="46" name="TextBox 45"/>
          <p:cNvSpPr txBox="1"/>
          <p:nvPr/>
        </p:nvSpPr>
        <p:spPr>
          <a:xfrm>
            <a:off x="1968494" y="3184299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</a:t>
            </a:r>
            <a:r>
              <a:rPr lang="en-US" dirty="0">
                <a:solidFill>
                  <a:srgbClr val="FF0000"/>
                </a:solidFill>
              </a:rPr>
              <a:t>3,4</a:t>
            </a:r>
            <a:r>
              <a:rPr lang="en-US" dirty="0"/>
              <a:t>,5,7,3,2,7,6,1)</a:t>
            </a:r>
            <a:endParaRPr lang="lt-LT" dirty="0"/>
          </a:p>
        </p:txBody>
      </p:sp>
      <p:sp>
        <p:nvSpPr>
          <p:cNvPr id="47" name="TextBox 46"/>
          <p:cNvSpPr txBox="1"/>
          <p:nvPr/>
        </p:nvSpPr>
        <p:spPr>
          <a:xfrm>
            <a:off x="5189872" y="318429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Pagal kryptį</a:t>
            </a:r>
            <a:endParaRPr lang="lt-LT" dirty="0"/>
          </a:p>
        </p:txBody>
      </p:sp>
      <p:sp>
        <p:nvSpPr>
          <p:cNvPr id="49" name="TextBox 48"/>
          <p:cNvSpPr txBox="1"/>
          <p:nvPr/>
        </p:nvSpPr>
        <p:spPr>
          <a:xfrm>
            <a:off x="6948654" y="318429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</a:t>
            </a:r>
            <a:endParaRPr lang="lt-LT" dirty="0"/>
          </a:p>
        </p:txBody>
      </p:sp>
      <p:sp>
        <p:nvSpPr>
          <p:cNvPr id="50" name="TextBox 49"/>
          <p:cNvSpPr txBox="1"/>
          <p:nvPr/>
        </p:nvSpPr>
        <p:spPr>
          <a:xfrm>
            <a:off x="1968494" y="3498683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</a:t>
            </a:r>
            <a:r>
              <a:rPr lang="en-US" dirty="0">
                <a:solidFill>
                  <a:srgbClr val="FF0000"/>
                </a:solidFill>
              </a:rPr>
              <a:t>4,5</a:t>
            </a:r>
            <a:r>
              <a:rPr lang="en-US" dirty="0"/>
              <a:t>,7,3,2,7,6,1)</a:t>
            </a:r>
            <a:endParaRPr lang="lt-LT" dirty="0"/>
          </a:p>
        </p:txBody>
      </p:sp>
      <p:sp>
        <p:nvSpPr>
          <p:cNvPr id="51" name="TextBox 50"/>
          <p:cNvSpPr txBox="1"/>
          <p:nvPr/>
        </p:nvSpPr>
        <p:spPr>
          <a:xfrm>
            <a:off x="5189872" y="347459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Pagal kryptį</a:t>
            </a:r>
            <a:endParaRPr lang="lt-LT" dirty="0"/>
          </a:p>
        </p:txBody>
      </p:sp>
      <p:sp>
        <p:nvSpPr>
          <p:cNvPr id="52" name="TextBox 51"/>
          <p:cNvSpPr txBox="1"/>
          <p:nvPr/>
        </p:nvSpPr>
        <p:spPr>
          <a:xfrm>
            <a:off x="6961099" y="3468492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</a:t>
            </a:r>
            <a:endParaRPr lang="lt-LT" dirty="0"/>
          </a:p>
        </p:txBody>
      </p:sp>
      <p:sp>
        <p:nvSpPr>
          <p:cNvPr id="53" name="TextBox 52"/>
          <p:cNvSpPr txBox="1"/>
          <p:nvPr/>
        </p:nvSpPr>
        <p:spPr>
          <a:xfrm>
            <a:off x="1968603" y="3813067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=(1,2,3,4,5,7,3,2,7,6,1)</a:t>
            </a:r>
            <a:endParaRPr lang="lt-LT" dirty="0"/>
          </a:p>
        </p:txBody>
      </p:sp>
      <p:sp>
        <p:nvSpPr>
          <p:cNvPr id="54" name="TextBox 53"/>
          <p:cNvSpPr txBox="1"/>
          <p:nvPr/>
        </p:nvSpPr>
        <p:spPr>
          <a:xfrm>
            <a:off x="5199396" y="378897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lt-LT" dirty="0" err="1" smtClean="0"/>
              <a:t>ėra</a:t>
            </a:r>
            <a:endParaRPr lang="lt-LT" dirty="0"/>
          </a:p>
        </p:txBody>
      </p:sp>
      <p:sp>
        <p:nvSpPr>
          <p:cNvPr id="55" name="TextBox 54"/>
          <p:cNvSpPr txBox="1"/>
          <p:nvPr/>
        </p:nvSpPr>
        <p:spPr>
          <a:xfrm>
            <a:off x="6961099" y="3782876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56" name="TextBox 55"/>
          <p:cNvSpPr txBox="1"/>
          <p:nvPr/>
        </p:nvSpPr>
        <p:spPr>
          <a:xfrm>
            <a:off x="1968494" y="412546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</a:t>
            </a:r>
            <a:r>
              <a:rPr lang="en-US" dirty="0">
                <a:solidFill>
                  <a:srgbClr val="FF0000"/>
                </a:solidFill>
              </a:rPr>
              <a:t>6,1</a:t>
            </a:r>
            <a:r>
              <a:rPr lang="en-US" dirty="0"/>
              <a:t>)</a:t>
            </a:r>
            <a:endParaRPr lang="lt-LT" dirty="0"/>
          </a:p>
        </p:txBody>
      </p:sp>
      <p:sp>
        <p:nvSpPr>
          <p:cNvPr id="57" name="TextBox 56"/>
          <p:cNvSpPr txBox="1"/>
          <p:nvPr/>
        </p:nvSpPr>
        <p:spPr>
          <a:xfrm>
            <a:off x="5189872" y="408310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58" name="TextBox 57"/>
          <p:cNvSpPr txBox="1"/>
          <p:nvPr/>
        </p:nvSpPr>
        <p:spPr>
          <a:xfrm>
            <a:off x="6892298" y="408310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59" name="TextBox 58"/>
          <p:cNvSpPr txBox="1"/>
          <p:nvPr/>
        </p:nvSpPr>
        <p:spPr>
          <a:xfrm>
            <a:off x="1970894" y="440254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=(1,2,3,4,5,7,3,2,7,6,1)</a:t>
            </a:r>
            <a:endParaRPr lang="lt-LT" dirty="0"/>
          </a:p>
        </p:txBody>
      </p:sp>
      <p:sp>
        <p:nvSpPr>
          <p:cNvPr id="60" name="TextBox 59"/>
          <p:cNvSpPr txBox="1"/>
          <p:nvPr/>
        </p:nvSpPr>
        <p:spPr>
          <a:xfrm>
            <a:off x="5204086" y="439748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lt-LT" dirty="0" err="1" smtClean="0"/>
              <a:t>ėra</a:t>
            </a:r>
            <a:endParaRPr lang="lt-LT" dirty="0"/>
          </a:p>
        </p:txBody>
      </p:sp>
      <p:sp>
        <p:nvSpPr>
          <p:cNvPr id="61" name="TextBox 60"/>
          <p:cNvSpPr txBox="1"/>
          <p:nvPr/>
        </p:nvSpPr>
        <p:spPr>
          <a:xfrm>
            <a:off x="6973202" y="4381453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62" name="TextBox 61"/>
          <p:cNvSpPr txBox="1"/>
          <p:nvPr/>
        </p:nvSpPr>
        <p:spPr>
          <a:xfrm>
            <a:off x="1982817" y="467962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</a:t>
            </a:r>
            <a:r>
              <a:rPr lang="en-US" dirty="0">
                <a:solidFill>
                  <a:srgbClr val="FF0000"/>
                </a:solidFill>
              </a:rPr>
              <a:t>2,7</a:t>
            </a:r>
            <a:r>
              <a:rPr lang="en-US" dirty="0"/>
              <a:t>,6,1)</a:t>
            </a:r>
            <a:endParaRPr lang="lt-LT" dirty="0"/>
          </a:p>
        </p:txBody>
      </p:sp>
      <p:sp>
        <p:nvSpPr>
          <p:cNvPr id="63" name="TextBox 62"/>
          <p:cNvSpPr txBox="1"/>
          <p:nvPr/>
        </p:nvSpPr>
        <p:spPr>
          <a:xfrm>
            <a:off x="5211912" y="469161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64" name="TextBox 63"/>
          <p:cNvSpPr txBox="1"/>
          <p:nvPr/>
        </p:nvSpPr>
        <p:spPr>
          <a:xfrm>
            <a:off x="6901213" y="4679621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65" name="TextBox 64"/>
          <p:cNvSpPr txBox="1"/>
          <p:nvPr/>
        </p:nvSpPr>
        <p:spPr>
          <a:xfrm>
            <a:off x="1968494" y="495670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</a:t>
            </a:r>
            <a:r>
              <a:rPr lang="en-US" dirty="0">
                <a:solidFill>
                  <a:srgbClr val="FF0000"/>
                </a:solidFill>
              </a:rPr>
              <a:t>7,3</a:t>
            </a:r>
            <a:r>
              <a:rPr lang="en-US" dirty="0"/>
              <a:t>,2,7,6,1)</a:t>
            </a:r>
            <a:endParaRPr lang="lt-LT" dirty="0"/>
          </a:p>
        </p:txBody>
      </p:sp>
      <p:sp>
        <p:nvSpPr>
          <p:cNvPr id="66" name="TextBox 65"/>
          <p:cNvSpPr txBox="1"/>
          <p:nvPr/>
        </p:nvSpPr>
        <p:spPr>
          <a:xfrm>
            <a:off x="5212645" y="496367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67" name="TextBox 66"/>
          <p:cNvSpPr txBox="1"/>
          <p:nvPr/>
        </p:nvSpPr>
        <p:spPr>
          <a:xfrm>
            <a:off x="6901213" y="496367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68" name="TextBox 67"/>
          <p:cNvSpPr txBox="1"/>
          <p:nvPr/>
        </p:nvSpPr>
        <p:spPr>
          <a:xfrm>
            <a:off x="1968494" y="5262853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=(1,2,3,4,5,7,3,2,7,6,1)</a:t>
            </a:r>
            <a:endParaRPr lang="lt-LT" dirty="0"/>
          </a:p>
        </p:txBody>
      </p:sp>
      <p:sp>
        <p:nvSpPr>
          <p:cNvPr id="69" name="TextBox 68"/>
          <p:cNvSpPr txBox="1"/>
          <p:nvPr/>
        </p:nvSpPr>
        <p:spPr>
          <a:xfrm>
            <a:off x="5223835" y="5253971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lt-LT" dirty="0" err="1" smtClean="0"/>
              <a:t>ėra</a:t>
            </a:r>
            <a:endParaRPr lang="lt-LT" dirty="0"/>
          </a:p>
        </p:txBody>
      </p:sp>
      <p:sp>
        <p:nvSpPr>
          <p:cNvPr id="70" name="TextBox 69"/>
          <p:cNvSpPr txBox="1"/>
          <p:nvPr/>
        </p:nvSpPr>
        <p:spPr>
          <a:xfrm>
            <a:off x="6958013" y="527148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71" name="TextBox 70"/>
          <p:cNvSpPr txBox="1"/>
          <p:nvPr/>
        </p:nvSpPr>
        <p:spPr>
          <a:xfrm>
            <a:off x="1957044" y="561653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</a:t>
            </a:r>
            <a:r>
              <a:rPr lang="en-US" dirty="0">
                <a:solidFill>
                  <a:srgbClr val="FF0000"/>
                </a:solidFill>
              </a:rPr>
              <a:t>5,7</a:t>
            </a:r>
            <a:r>
              <a:rPr lang="en-US" dirty="0"/>
              <a:t>,3,2,7,6,1)</a:t>
            </a:r>
            <a:endParaRPr lang="lt-LT" dirty="0"/>
          </a:p>
        </p:txBody>
      </p:sp>
      <p:sp>
        <p:nvSpPr>
          <p:cNvPr id="72" name="TextBox 71"/>
          <p:cNvSpPr txBox="1"/>
          <p:nvPr/>
        </p:nvSpPr>
        <p:spPr>
          <a:xfrm>
            <a:off x="5223835" y="556835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73" name="TextBox 72"/>
          <p:cNvSpPr txBox="1"/>
          <p:nvPr/>
        </p:nvSpPr>
        <p:spPr>
          <a:xfrm>
            <a:off x="6879765" y="5581205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  <p:sp>
        <p:nvSpPr>
          <p:cNvPr id="74" name="TextBox 73"/>
          <p:cNvSpPr txBox="1"/>
          <p:nvPr/>
        </p:nvSpPr>
        <p:spPr>
          <a:xfrm>
            <a:off x="1945594" y="5891621"/>
            <a:ext cx="28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</a:t>
            </a:r>
            <a:r>
              <a:rPr lang="en-US" dirty="0"/>
              <a:t>=(1,2,3,4,5,7,3,2,</a:t>
            </a:r>
            <a:r>
              <a:rPr lang="en-US" dirty="0">
                <a:solidFill>
                  <a:srgbClr val="FF0000"/>
                </a:solidFill>
              </a:rPr>
              <a:t>7,6</a:t>
            </a:r>
            <a:r>
              <a:rPr lang="en-US" dirty="0"/>
              <a:t>,1)</a:t>
            </a:r>
            <a:endParaRPr lang="lt-LT" dirty="0"/>
          </a:p>
        </p:txBody>
      </p:sp>
      <p:sp>
        <p:nvSpPr>
          <p:cNvPr id="75" name="TextBox 74"/>
          <p:cNvSpPr txBox="1"/>
          <p:nvPr/>
        </p:nvSpPr>
        <p:spPr>
          <a:xfrm>
            <a:off x="5234948" y="5856989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Prieš kryptį</a:t>
            </a:r>
            <a:endParaRPr lang="lt-LT" dirty="0"/>
          </a:p>
        </p:txBody>
      </p:sp>
      <p:sp>
        <p:nvSpPr>
          <p:cNvPr id="76" name="TextBox 75"/>
          <p:cNvSpPr txBox="1"/>
          <p:nvPr/>
        </p:nvSpPr>
        <p:spPr>
          <a:xfrm>
            <a:off x="6901213" y="5840342"/>
            <a:ext cx="143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-1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3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8"/>
          <p:cNvGrpSpPr>
            <a:grpSpLocks/>
          </p:cNvGrpSpPr>
          <p:nvPr/>
        </p:nvGrpSpPr>
        <p:grpSpPr bwMode="auto">
          <a:xfrm>
            <a:off x="5578475" y="333375"/>
            <a:ext cx="3230563" cy="1409700"/>
            <a:chOff x="5590586" y="3902627"/>
            <a:chExt cx="3230965" cy="1409731"/>
          </a:xfrm>
        </p:grpSpPr>
        <p:grpSp>
          <p:nvGrpSpPr>
            <p:cNvPr id="5125" name="Group 93"/>
            <p:cNvGrpSpPr>
              <a:grpSpLocks/>
            </p:cNvGrpSpPr>
            <p:nvPr/>
          </p:nvGrpSpPr>
          <p:grpSpPr bwMode="auto">
            <a:xfrm>
              <a:off x="5590586" y="3902627"/>
              <a:ext cx="3230965" cy="1409731"/>
              <a:chOff x="5466154" y="550068"/>
              <a:chExt cx="2538811" cy="1001713"/>
            </a:xfrm>
          </p:grpSpPr>
          <p:grpSp>
            <p:nvGrpSpPr>
              <p:cNvPr id="5137" name="Group 48"/>
              <p:cNvGrpSpPr>
                <a:grpSpLocks/>
              </p:cNvGrpSpPr>
              <p:nvPr/>
            </p:nvGrpSpPr>
            <p:grpSpPr bwMode="auto">
              <a:xfrm>
                <a:off x="5466154" y="550068"/>
                <a:ext cx="2538811" cy="1001713"/>
                <a:chOff x="5466286" y="549027"/>
                <a:chExt cx="2538231" cy="100153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604627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163845" y="549027"/>
                  <a:ext cx="288123" cy="28760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6046275" y="126296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163845" y="1247172"/>
                  <a:ext cx="288123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717641" y="906558"/>
                  <a:ext cx="286876" cy="28760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466286" y="906558"/>
                  <a:ext cx="286876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05060" y="890768"/>
                  <a:ext cx="288123" cy="28647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99" idx="6"/>
                  <a:endCxn id="100" idx="2"/>
                </p:cNvCxnSpPr>
                <p:nvPr/>
              </p:nvCxnSpPr>
              <p:spPr>
                <a:xfrm>
                  <a:off x="6334398" y="693393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0"/>
                  <a:endCxn id="99" idx="4"/>
                </p:cNvCxnSpPr>
                <p:nvPr/>
              </p:nvCxnSpPr>
              <p:spPr>
                <a:xfrm flipV="1">
                  <a:off x="6190961" y="83663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7308530" y="820841"/>
                  <a:ext cx="0" cy="42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334398" y="1412966"/>
                  <a:ext cx="829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5" idx="1"/>
                </p:cNvCxnSpPr>
                <p:nvPr/>
              </p:nvCxnSpPr>
              <p:spPr>
                <a:xfrm>
                  <a:off x="6299474" y="793773"/>
                  <a:ext cx="347994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endCxn id="103" idx="1"/>
                </p:cNvCxnSpPr>
                <p:nvPr/>
              </p:nvCxnSpPr>
              <p:spPr>
                <a:xfrm>
                  <a:off x="7445732" y="724973"/>
                  <a:ext cx="313069" cy="2244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01" idx="7"/>
                  <a:endCxn id="105" idx="3"/>
                </p:cNvCxnSpPr>
                <p:nvPr/>
              </p:nvCxnSpPr>
              <p:spPr>
                <a:xfrm flipV="1">
                  <a:off x="6291991" y="1135513"/>
                  <a:ext cx="355477" cy="1703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5" idx="7"/>
                  <a:endCxn id="100" idx="3"/>
                </p:cNvCxnSpPr>
                <p:nvPr/>
              </p:nvCxnSpPr>
              <p:spPr>
                <a:xfrm flipV="1">
                  <a:off x="6850775" y="793773"/>
                  <a:ext cx="355477" cy="138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05" idx="5"/>
                  <a:endCxn id="102" idx="1"/>
                </p:cNvCxnSpPr>
                <p:nvPr/>
              </p:nvCxnSpPr>
              <p:spPr>
                <a:xfrm>
                  <a:off x="6850775" y="1135513"/>
                  <a:ext cx="355477" cy="154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5753096" y="1123120"/>
                <a:ext cx="314388" cy="2233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04" idx="7"/>
                <a:endCxn id="99" idx="3"/>
              </p:cNvCxnSpPr>
              <p:nvPr/>
            </p:nvCxnSpPr>
            <p:spPr bwMode="auto">
              <a:xfrm flipV="1">
                <a:off x="5711926" y="794856"/>
                <a:ext cx="376767" cy="1545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2" idx="7"/>
                <a:endCxn id="103" idx="3"/>
              </p:cNvCxnSpPr>
              <p:nvPr/>
            </p:nvCxnSpPr>
            <p:spPr bwMode="auto">
              <a:xfrm flipV="1">
                <a:off x="7409872" y="1153578"/>
                <a:ext cx="349320" cy="1376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Connector 114"/>
            <p:cNvCxnSpPr/>
            <p:nvPr/>
          </p:nvCxnSpPr>
          <p:spPr bwMode="auto">
            <a:xfrm flipV="1">
              <a:off x="5966871" y="4231247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035391" y="4010579"/>
              <a:ext cx="31754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>
              <a:off x="8286496" y="4140757"/>
              <a:ext cx="227041" cy="17939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8218226" y="4871023"/>
              <a:ext cx="227040" cy="10954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7098899" y="5202819"/>
              <a:ext cx="26038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H="1" flipV="1">
              <a:off x="5966871" y="4809109"/>
              <a:ext cx="228629" cy="214319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6395549" y="4531291"/>
              <a:ext cx="0" cy="255594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816289" y="4883724"/>
              <a:ext cx="228628" cy="107952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6724202" y="4383651"/>
              <a:ext cx="246094" cy="825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7397386" y="4232834"/>
              <a:ext cx="227041" cy="107952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7538691" y="4717033"/>
              <a:ext cx="284197" cy="131765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49"/>
          <p:cNvSpPr txBox="1">
            <a:spLocks noChangeArrowheads="1"/>
          </p:cNvSpPr>
          <p:nvPr/>
        </p:nvSpPr>
        <p:spPr bwMode="auto">
          <a:xfrm>
            <a:off x="257175" y="188913"/>
            <a:ext cx="33782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/>
              <a:t>Tegu</a:t>
            </a:r>
            <a:r>
              <a:rPr lang="lt-LT" dirty="0"/>
              <a:t> </a:t>
            </a:r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M</a:t>
            </a:r>
            <a:r>
              <a:rPr lang="en-US" dirty="0"/>
              <a:t>=(1,2,3,4,5,7,3,2,7,6,1).</a:t>
            </a:r>
            <a:endParaRPr lang="lt-LT" dirty="0"/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Sunumeruojame briaunas:</a:t>
            </a:r>
            <a:endParaRPr lang="en-US" dirty="0"/>
          </a:p>
          <a:p>
            <a:pPr eaLnBrk="1" hangingPunct="1"/>
            <a:endParaRPr lang="lt-LT" dirty="0"/>
          </a:p>
          <a:p>
            <a:pPr eaLnBrk="1" hangingPunct="1"/>
            <a:r>
              <a:rPr lang="lt-LT" dirty="0"/>
              <a:t>{1,2} – 1</a:t>
            </a:r>
          </a:p>
          <a:p>
            <a:pPr eaLnBrk="1" hangingPunct="1"/>
            <a:r>
              <a:rPr lang="lt-LT" dirty="0"/>
              <a:t>{2,3} – 2</a:t>
            </a:r>
          </a:p>
          <a:p>
            <a:pPr eaLnBrk="1" hangingPunct="1"/>
            <a:r>
              <a:rPr lang="lt-LT" dirty="0"/>
              <a:t>{3,4} – 3</a:t>
            </a:r>
          </a:p>
          <a:p>
            <a:pPr eaLnBrk="1" hangingPunct="1"/>
            <a:r>
              <a:rPr lang="lt-LT" dirty="0"/>
              <a:t>{4,5} – 4</a:t>
            </a:r>
          </a:p>
          <a:p>
            <a:pPr eaLnBrk="1" hangingPunct="1"/>
            <a:r>
              <a:rPr lang="lt-LT" dirty="0"/>
              <a:t>{5,6} – 5</a:t>
            </a:r>
          </a:p>
          <a:p>
            <a:pPr eaLnBrk="1" hangingPunct="1"/>
            <a:r>
              <a:rPr lang="lt-LT" dirty="0"/>
              <a:t>{1,6} – 6</a:t>
            </a:r>
          </a:p>
          <a:p>
            <a:pPr eaLnBrk="1" hangingPunct="1"/>
            <a:r>
              <a:rPr lang="lt-LT" dirty="0"/>
              <a:t>{2,6} – 7</a:t>
            </a:r>
          </a:p>
          <a:p>
            <a:pPr eaLnBrk="1" hangingPunct="1"/>
            <a:r>
              <a:rPr lang="lt-LT" dirty="0"/>
              <a:t>{2,7} – 8</a:t>
            </a:r>
          </a:p>
          <a:p>
            <a:pPr eaLnBrk="1" hangingPunct="1"/>
            <a:r>
              <a:rPr lang="lt-LT" dirty="0"/>
              <a:t>{3,7} – 9</a:t>
            </a:r>
          </a:p>
          <a:p>
            <a:pPr eaLnBrk="1" hangingPunct="1"/>
            <a:r>
              <a:rPr lang="lt-LT" dirty="0"/>
              <a:t>{3,5} – 10</a:t>
            </a:r>
          </a:p>
          <a:p>
            <a:pPr eaLnBrk="1" hangingPunct="1"/>
            <a:r>
              <a:rPr lang="lt-LT" dirty="0"/>
              <a:t>{5,7} – 11</a:t>
            </a:r>
          </a:p>
          <a:p>
            <a:pPr eaLnBrk="1" hangingPunct="1"/>
            <a:r>
              <a:rPr lang="lt-LT" dirty="0"/>
              <a:t>{6,7} – 12</a:t>
            </a:r>
          </a:p>
          <a:p>
            <a:pPr eaLnBrk="1" hangingPunct="1"/>
            <a:endParaRPr lang="lt-LT" dirty="0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9030" y="3158684"/>
            <a:ext cx="5112568" cy="2321533"/>
          </a:xfrm>
          <a:prstGeom prst="rect">
            <a:avLst/>
          </a:prstGeom>
          <a:blipFill rotWithShape="1">
            <a:blip r:embed="rId2"/>
            <a:stretch>
              <a:fillRect l="-1192" t="-131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65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476672"/>
            <a:ext cx="8352928" cy="2629310"/>
          </a:xfrm>
          <a:prstGeom prst="rect">
            <a:avLst/>
          </a:prstGeom>
          <a:blipFill rotWithShape="1">
            <a:blip r:embed="rId2"/>
            <a:stretch>
              <a:fillRect l="-803" t="-1157" b="-300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3282</Words>
  <Application>Microsoft Office PowerPoint</Application>
  <PresentationFormat>On-screen Show (4:3)</PresentationFormat>
  <Paragraphs>2120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Cambria Math</vt:lpstr>
      <vt:lpstr>Times New Roman</vt:lpstr>
      <vt:lpstr>Default Design</vt:lpstr>
      <vt:lpstr>Grafo nepriklausomi ciklai. Ciklomatinis skaičius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Suboč</dc:creator>
  <cp:lastModifiedBy>Olga Suboč</cp:lastModifiedBy>
  <cp:revision>157</cp:revision>
  <dcterms:created xsi:type="dcterms:W3CDTF">1601-01-01T00:00:00Z</dcterms:created>
  <dcterms:modified xsi:type="dcterms:W3CDTF">2020-02-19T10:10:34Z</dcterms:modified>
</cp:coreProperties>
</file>