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9" r:id="rId8"/>
    <p:sldId id="270" r:id="rId9"/>
    <p:sldId id="265" r:id="rId10"/>
    <p:sldId id="266" r:id="rId11"/>
    <p:sldId id="267" r:id="rId12"/>
    <p:sldId id="300" r:id="rId13"/>
    <p:sldId id="301" r:id="rId14"/>
    <p:sldId id="302" r:id="rId15"/>
    <p:sldId id="303" r:id="rId16"/>
    <p:sldId id="271" r:id="rId17"/>
    <p:sldId id="272" r:id="rId18"/>
    <p:sldId id="273" r:id="rId19"/>
    <p:sldId id="274" r:id="rId20"/>
    <p:sldId id="294" r:id="rId21"/>
    <p:sldId id="296" r:id="rId22"/>
    <p:sldId id="288" r:id="rId23"/>
    <p:sldId id="289" r:id="rId24"/>
    <p:sldId id="297" r:id="rId25"/>
    <p:sldId id="298" r:id="rId26"/>
    <p:sldId id="299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4" r:id="rId36"/>
    <p:sldId id="283" r:id="rId37"/>
    <p:sldId id="285" r:id="rId38"/>
    <p:sldId id="277" r:id="rId39"/>
    <p:sldId id="286" r:id="rId40"/>
    <p:sldId id="287" r:id="rId41"/>
    <p:sldId id="284" r:id="rId42"/>
    <p:sldId id="290" r:id="rId43"/>
    <p:sldId id="291" r:id="rId44"/>
    <p:sldId id="293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660"/>
  </p:normalViewPr>
  <p:slideViewPr>
    <p:cSldViewPr>
      <p:cViewPr varScale="1">
        <p:scale>
          <a:sx n="109" d="100"/>
          <a:sy n="109" d="100"/>
        </p:scale>
        <p:origin x="17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7E902-406B-43CE-8B48-AFC768486C8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157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FD647-EE95-4393-B498-56166FE184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165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56AB-53EE-4AEF-9629-2A3FE23ADF0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7585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329A0-1371-48D3-89A4-45C4BE6AF4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1079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30FD-487F-4A05-86B1-9ECB43EB25E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579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712B-F2B3-4348-A0E2-3F56AB02F99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04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lt-L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E9897-BD93-473A-B755-2F5D2A9912E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751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6510-641B-45DA-864B-13C5A818D0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363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ADABF-E34F-4888-97F9-72EBF92D7D2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720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0FDCF-2EE4-4E09-A5D4-12F756FD85E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35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68B1-FB49-4CBF-9162-2AF11381012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225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5ADB-8F1A-443A-8F07-97C2FFAE7D1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565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D9DFC-EE8D-4A5F-B0CF-DDC04A858E0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508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6A05-928E-4375-A338-CD111A5F848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681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1DBE0-27E5-4E95-93BA-C6E15B43803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273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/>
            </a:lvl1pPr>
          </a:lstStyle>
          <a:p>
            <a:pPr>
              <a:defRPr/>
            </a:pPr>
            <a:fld id="{BD415947-2E77-4FD4-B711-C16B9FF432D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lt-LT" smtClean="0"/>
              <a:t>Loginės operacijos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smtClean="0"/>
              <a:t>Nustatykite, kurios lygybės teisingos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8200" indent="-381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6400" indent="-304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3600" indent="-304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08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80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52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24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lt-LT" sz="2800" baseline="0"/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/>
        </p:nvGraphicFramePr>
        <p:xfrm>
          <a:off x="395288" y="1700213"/>
          <a:ext cx="3671887" cy="4608515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0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V 0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0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1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1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1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X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X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X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77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Y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592" name="Group 40"/>
          <p:cNvGraphicFramePr>
            <a:graphicFrameLocks noGrp="1"/>
          </p:cNvGraphicFramePr>
          <p:nvPr/>
        </p:nvGraphicFramePr>
        <p:xfrm>
          <a:off x="4140200" y="1700213"/>
          <a:ext cx="1079500" cy="460851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27538" y="1636713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taip</a:t>
            </a:r>
            <a:endParaRPr lang="lt-LT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27538" y="2078038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7538" y="2422525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7538" y="2894013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27538" y="3368675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56100" y="3830638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taip</a:t>
            </a:r>
            <a:endParaRPr lang="lt-LT" sz="36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00550" y="4300538"/>
            <a:ext cx="719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86263" y="4778375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taip</a:t>
            </a:r>
            <a:endParaRPr lang="lt-LT" sz="36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41825" y="5249863"/>
            <a:ext cx="719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65638" y="5705475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lt-LT" sz="4000" smtClean="0"/>
              <a:t>Kurių iš šių disjunkcijų rezultatas nepriklauso nuo argumento X reikšmės?</a:t>
            </a:r>
          </a:p>
        </p:txBody>
      </p:sp>
      <p:graphicFrame>
        <p:nvGraphicFramePr>
          <p:cNvPr id="24580" name="Group 4"/>
          <p:cNvGraphicFramePr>
            <a:graphicFrameLocks noGrp="1"/>
          </p:cNvGraphicFramePr>
          <p:nvPr/>
        </p:nvGraphicFramePr>
        <p:xfrm>
          <a:off x="1476375" y="3141663"/>
          <a:ext cx="3671888" cy="2073276"/>
        </p:xfrm>
        <a:graphic>
          <a:graphicData uri="http://schemas.openxmlformats.org/drawingml/2006/table">
            <a:tbl>
              <a:tblPr/>
              <a:tblGrid>
                <a:gridCol w="70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V 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597" name="Group 21"/>
          <p:cNvGraphicFramePr>
            <a:graphicFrameLocks noGrp="1"/>
          </p:cNvGraphicFramePr>
          <p:nvPr/>
        </p:nvGraphicFramePr>
        <p:xfrm>
          <a:off x="5365750" y="3141663"/>
          <a:ext cx="2159000" cy="2098675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580063" y="3582988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nepriklauso</a:t>
            </a:r>
            <a:endParaRPr lang="lt-LT" sz="36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24525" y="3089275"/>
            <a:ext cx="172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priklauso</a:t>
            </a:r>
            <a:endParaRPr lang="lt-LT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27700" y="4076700"/>
            <a:ext cx="172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priklauso</a:t>
            </a:r>
            <a:endParaRPr lang="lt-LT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46750" y="4591050"/>
            <a:ext cx="172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priklauso</a:t>
            </a:r>
            <a:endParaRPr lang="lt-LT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989138"/>
            <a:ext cx="8213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413000"/>
            <a:ext cx="84804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722947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5344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sz="4000" baseline="0">
                <a:solidFill>
                  <a:schemeClr val="tx2"/>
                </a:solidFill>
              </a:rPr>
              <a:t>Implikacija </a:t>
            </a:r>
            <a:br>
              <a:rPr lang="lt-LT" sz="4000" baseline="0">
                <a:solidFill>
                  <a:schemeClr val="tx2"/>
                </a:solidFill>
              </a:rPr>
            </a:br>
            <a:r>
              <a:rPr lang="lt-LT" sz="4000" baseline="0">
                <a:solidFill>
                  <a:schemeClr val="tx2"/>
                </a:solidFill>
              </a:rPr>
              <a:t>(</a:t>
            </a:r>
            <a:r>
              <a:rPr lang="lt-LT" sz="4400" baseline="0">
                <a:solidFill>
                  <a:schemeClr val="tx2"/>
                </a:solidFill>
              </a:rPr>
              <a:t>jeigu ..., tai ... ;</a:t>
            </a:r>
            <a:r>
              <a:rPr lang="lt-LT" sz="4000" baseline="0">
                <a:solidFill>
                  <a:schemeClr val="tx2"/>
                </a:solidFill>
              </a:rPr>
              <a:t> </a:t>
            </a:r>
            <a:r>
              <a:rPr lang="lt-LT" sz="4000" baseline="0">
                <a:solidFill>
                  <a:schemeClr val="tx2"/>
                </a:solidFill>
                <a:sym typeface="Symbol" panose="05050102010706020507" pitchFamily="18" charset="2"/>
              </a:rPr>
              <a:t>; </a:t>
            </a:r>
            <a:r>
              <a:rPr lang="lt-LT" sz="4000" baseline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lt-LT" sz="4000" baseline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85800" y="1628775"/>
            <a:ext cx="4894263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lt-LT" sz="2800" baseline="0"/>
          </a:p>
          <a:p>
            <a:pPr eaLnBrk="1" hangingPunct="1">
              <a:buFontTx/>
              <a:buNone/>
            </a:pPr>
            <a:r>
              <a:rPr lang="lt-LT" sz="2800" baseline="0"/>
              <a:t>p:		“studentas išlaikė visus egzaminus”</a:t>
            </a:r>
          </a:p>
          <a:p>
            <a:pPr eaLnBrk="1" hangingPunct="1">
              <a:buFontTx/>
              <a:buNone/>
            </a:pPr>
            <a:r>
              <a:rPr lang="lt-LT" sz="2800" baseline="0"/>
              <a:t>q: 	“studentas gavo dovanų automobilį”</a:t>
            </a:r>
          </a:p>
          <a:p>
            <a:pPr eaLnBrk="1" hangingPunct="1">
              <a:buFontTx/>
              <a:buNone/>
            </a:pPr>
            <a:r>
              <a:rPr lang="lt-LT" sz="2800" i="1" baseline="0"/>
              <a:t>Pvz., tėvo sakinys:</a:t>
            </a:r>
          </a:p>
          <a:p>
            <a:pPr eaLnBrk="1" hangingPunct="1">
              <a:buFontTx/>
              <a:buNone/>
            </a:pPr>
            <a:r>
              <a:rPr lang="lt-LT" sz="2800" baseline="0"/>
              <a:t>p </a:t>
            </a:r>
            <a:r>
              <a:rPr lang="lt-LT" sz="2800" baseline="0">
                <a:sym typeface="Symbol" panose="05050102010706020507" pitchFamily="18" charset="2"/>
              </a:rPr>
              <a:t></a:t>
            </a:r>
            <a:r>
              <a:rPr lang="lt-LT" sz="2800" baseline="0"/>
              <a:t> q:	  “jeigu išlaikysi visus egzaminus, padovanosiu tau automobilį”</a:t>
            </a:r>
          </a:p>
        </p:txBody>
      </p:sp>
      <p:graphicFrame>
        <p:nvGraphicFramePr>
          <p:cNvPr id="35873" name="Group 33"/>
          <p:cNvGraphicFramePr>
            <a:graphicFrameLocks noGrp="1"/>
          </p:cNvGraphicFramePr>
          <p:nvPr/>
        </p:nvGraphicFramePr>
        <p:xfrm>
          <a:off x="6227763" y="2420938"/>
          <a:ext cx="2736850" cy="2887663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333375"/>
            <a:ext cx="7772400" cy="1143000"/>
          </a:xfrm>
        </p:spPr>
        <p:txBody>
          <a:bodyPr/>
          <a:lstStyle/>
          <a:p>
            <a:pPr eaLnBrk="1" hangingPunct="1"/>
            <a:r>
              <a:rPr lang="lt-LT" sz="4000" smtClean="0"/>
              <a:t>Nustatykite, kurios lygybės teisingos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8200" indent="-381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6400" indent="-304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3600" indent="-304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08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80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52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24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lt-LT" sz="2800" baseline="0"/>
          </a:p>
        </p:txBody>
      </p:sp>
      <p:graphicFrame>
        <p:nvGraphicFramePr>
          <p:cNvPr id="36930" name="Group 66"/>
          <p:cNvGraphicFramePr>
            <a:graphicFrameLocks noGrp="1"/>
          </p:cNvGraphicFramePr>
          <p:nvPr/>
        </p:nvGraphicFramePr>
        <p:xfrm>
          <a:off x="395288" y="1700213"/>
          <a:ext cx="3671887" cy="4608515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77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6905" name="Group 41"/>
          <p:cNvGraphicFramePr>
            <a:graphicFrameLocks noGrp="1"/>
          </p:cNvGraphicFramePr>
          <p:nvPr/>
        </p:nvGraphicFramePr>
        <p:xfrm>
          <a:off x="4140200" y="1700213"/>
          <a:ext cx="1079500" cy="460851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6932" name="Group 68"/>
          <p:cNvGraphicFramePr>
            <a:graphicFrameLocks noGrp="1"/>
          </p:cNvGraphicFramePr>
          <p:nvPr/>
        </p:nvGraphicFramePr>
        <p:xfrm>
          <a:off x="6227763" y="2420938"/>
          <a:ext cx="2736850" cy="2887663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2925" y="1557338"/>
            <a:ext cx="7207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52925" y="1981200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52925" y="2405063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52925" y="2854325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49750" y="3357563"/>
            <a:ext cx="7207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60863" y="3859213"/>
            <a:ext cx="7191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taip</a:t>
            </a:r>
            <a:endParaRPr lang="lt-LT" sz="40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70388" y="4314825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70388" y="4770438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70388" y="5194300"/>
            <a:ext cx="7207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taip</a:t>
            </a:r>
            <a:endParaRPr lang="lt-LT" sz="40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70388" y="5659438"/>
            <a:ext cx="7207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000"/>
              <a:t>ne</a:t>
            </a:r>
            <a:endParaRPr lang="lt-LT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sz="4000" baseline="0">
                <a:solidFill>
                  <a:schemeClr val="tx2"/>
                </a:solidFill>
              </a:rPr>
              <a:t>Kurių iš šių implikacijų rezultatas nepriklauso nuo argumento X reikšmės?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476375" y="3141663"/>
          <a:ext cx="3671888" cy="2073276"/>
        </p:xfrm>
        <a:graphic>
          <a:graphicData uri="http://schemas.openxmlformats.org/drawingml/2006/table">
            <a:tbl>
              <a:tblPr/>
              <a:tblGrid>
                <a:gridCol w="70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910" name="Group 22"/>
          <p:cNvGraphicFramePr>
            <a:graphicFrameLocks noGrp="1"/>
          </p:cNvGraphicFramePr>
          <p:nvPr/>
        </p:nvGraphicFramePr>
        <p:xfrm>
          <a:off x="5364163" y="3141663"/>
          <a:ext cx="2159000" cy="2098675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40413" y="3068638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priklauso</a:t>
            </a:r>
            <a:endParaRPr lang="lt-LT" sz="36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24525" y="3562350"/>
            <a:ext cx="172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nepriklauso</a:t>
            </a:r>
            <a:endParaRPr lang="lt-LT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24525" y="4079875"/>
            <a:ext cx="172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nepriklauso</a:t>
            </a:r>
            <a:endParaRPr lang="lt-LT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24525" y="4597400"/>
            <a:ext cx="172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nepriklauso</a:t>
            </a:r>
            <a:endParaRPr lang="lt-LT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675688" cy="1143000"/>
          </a:xfrm>
        </p:spPr>
        <p:txBody>
          <a:bodyPr/>
          <a:lstStyle/>
          <a:p>
            <a:pPr eaLnBrk="1" hangingPunct="1"/>
            <a:r>
              <a:rPr lang="lt-LT" sz="3600" smtClean="0"/>
              <a:t>Ekvivalentumas </a:t>
            </a:r>
            <a:br>
              <a:rPr lang="lt-LT" sz="3600" smtClean="0"/>
            </a:br>
            <a:r>
              <a:rPr lang="lt-LT" sz="3600" smtClean="0"/>
              <a:t>(loginė lygybė; </a:t>
            </a:r>
            <a:r>
              <a:rPr lang="lt-LT" sz="4000" smtClean="0"/>
              <a:t>... tada ir tik tada, kai ... ;</a:t>
            </a:r>
            <a:r>
              <a:rPr lang="lt-LT" sz="3600" smtClean="0"/>
              <a:t> </a:t>
            </a:r>
            <a:r>
              <a:rPr lang="lt-LT" sz="4000" smtClean="0">
                <a:sym typeface="Symbol" panose="05050102010706020507" pitchFamily="18" charset="2"/>
              </a:rPr>
              <a:t></a:t>
            </a:r>
            <a:r>
              <a:rPr lang="en-US" sz="4000" smtClean="0"/>
              <a:t> </a:t>
            </a:r>
            <a:r>
              <a:rPr lang="lt-LT" sz="4000" smtClean="0"/>
              <a:t>; </a:t>
            </a:r>
            <a:r>
              <a:rPr lang="lt-LT" sz="4000" smtClean="0">
                <a:cs typeface="Times New Roman" panose="02020603050405020304" pitchFamily="18" charset="0"/>
              </a:rPr>
              <a:t>↔</a:t>
            </a:r>
            <a:r>
              <a:rPr lang="lt-LT" sz="3600" smtClean="0"/>
              <a:t>)</a:t>
            </a:r>
          </a:p>
        </p:txBody>
      </p:sp>
      <p:graphicFrame>
        <p:nvGraphicFramePr>
          <p:cNvPr id="38918" name="Group 6"/>
          <p:cNvGraphicFramePr>
            <a:graphicFrameLocks noGrp="1"/>
          </p:cNvGraphicFramePr>
          <p:nvPr/>
        </p:nvGraphicFramePr>
        <p:xfrm>
          <a:off x="2916238" y="2708275"/>
          <a:ext cx="2736850" cy="2887663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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b="1" smtClean="0">
                <a:solidFill>
                  <a:schemeClr val="tx1"/>
                </a:solidFill>
              </a:rPr>
              <a:t>Teiginys – </a:t>
            </a:r>
            <a:r>
              <a:rPr lang="lt-LT" sz="4000" smtClean="0">
                <a:solidFill>
                  <a:schemeClr val="tx1"/>
                </a:solidFill>
              </a:rPr>
              <a:t>sakinys, kuris visada yra teisingas arba klaidingas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3180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lt-LT" sz="2800" i="1" smtClean="0"/>
              <a:t>Pavyzdžiai:</a:t>
            </a:r>
          </a:p>
          <a:p>
            <a:pPr marL="609600" indent="-609600" eaLnBrk="1" hangingPunct="1">
              <a:buFontTx/>
              <a:buAutoNum type="arabicPeriod"/>
            </a:pPr>
            <a:endParaRPr lang="lt-LT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2 &gt; 5;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Jeigu              tai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Saugokis automobilio;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Šis teiginys klaidingas.</a:t>
            </a:r>
          </a:p>
          <a:p>
            <a:pPr marL="609600" indent="-609600" eaLnBrk="1" hangingPunct="1">
              <a:buFontTx/>
              <a:buNone/>
            </a:pPr>
            <a:endParaRPr lang="lt-LT" sz="2800" smtClean="0"/>
          </a:p>
          <a:p>
            <a:pPr marL="609600" indent="-609600" eaLnBrk="1" hangingPunct="1">
              <a:buFontTx/>
              <a:buAutoNum type="arabicPeriod"/>
            </a:pPr>
            <a:endParaRPr lang="lt-LT" sz="2800" smtClean="0"/>
          </a:p>
          <a:p>
            <a:pPr marL="609600" indent="-609600" eaLnBrk="1" hangingPunct="1">
              <a:buFontTx/>
              <a:buAutoNum type="arabicPeriod"/>
            </a:pPr>
            <a:endParaRPr lang="lt-LT" sz="2800" smtClean="0"/>
          </a:p>
        </p:txBody>
      </p:sp>
      <p:graphicFrame>
        <p:nvGraphicFramePr>
          <p:cNvPr id="3076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1403350" y="3573463"/>
          <a:ext cx="9366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431613" imgH="203112" progId="Equation.3">
                  <p:embed/>
                </p:oleObj>
              </mc:Choice>
              <mc:Fallback>
                <p:oleObj name="Equation" r:id="rId3" imgW="43161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73463"/>
                        <a:ext cx="9366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4076700"/>
          <a:ext cx="889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368140" imgH="203112" progId="Equation.3">
                  <p:embed/>
                </p:oleObj>
              </mc:Choice>
              <mc:Fallback>
                <p:oleObj name="Equation" r:id="rId5" imgW="368140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889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3"/>
          <p:cNvGraphicFramePr>
            <a:graphicFrameLocks noChangeAspect="1"/>
          </p:cNvGraphicFramePr>
          <p:nvPr/>
        </p:nvGraphicFramePr>
        <p:xfrm>
          <a:off x="3851275" y="4005263"/>
          <a:ext cx="12255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444307" imgH="228501" progId="Equation.3">
                  <p:embed/>
                </p:oleObj>
              </mc:Choice>
              <mc:Fallback>
                <p:oleObj name="Equation" r:id="rId7" imgW="444307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005263"/>
                        <a:ext cx="12255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435600" y="2997200"/>
            <a:ext cx="3240088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klaidingas teiginys;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nėra teiginys;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klaidingas teiginys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nėra teiginys;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nėra teiginys.</a:t>
            </a:r>
          </a:p>
          <a:p>
            <a:pPr eaLnBrk="1" hangingPunct="1">
              <a:spcBef>
                <a:spcPct val="50000"/>
              </a:spcBef>
            </a:pPr>
            <a:endParaRPr lang="lt-LT" baseline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mtClean="0"/>
              <a:t>Operacijų prioritetas</a:t>
            </a:r>
          </a:p>
        </p:txBody>
      </p:sp>
      <p:graphicFrame>
        <p:nvGraphicFramePr>
          <p:cNvPr id="69656" name="Group 24"/>
          <p:cNvGraphicFramePr>
            <a:graphicFrameLocks noGrp="1"/>
          </p:cNvGraphicFramePr>
          <p:nvPr>
            <p:ph idx="1"/>
          </p:nvPr>
        </p:nvGraphicFramePr>
        <p:xfrm>
          <a:off x="2411413" y="1981200"/>
          <a:ext cx="4321175" cy="4114801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^</a:t>
                      </a: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  <a:endParaRPr kumimoji="0" lang="lt-L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" y="1052513"/>
            <a:ext cx="9144000" cy="1463675"/>
          </a:xfrm>
          <a:noFill/>
        </p:spPr>
      </p:pic>
      <p:pic>
        <p:nvPicPr>
          <p:cNvPr id="18435" name="Picture 3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" y="3789363"/>
            <a:ext cx="9144000" cy="1647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353425" cy="646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Tegul </a:t>
            </a:r>
            <a:r>
              <a:rPr lang="lt-LT" sz="2200" baseline="0" dirty="0" err="1"/>
              <a:t>p,q</a:t>
            </a:r>
            <a:r>
              <a:rPr lang="lt-LT" sz="2200" baseline="0" dirty="0"/>
              <a:t>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p: 	“Jis nusipirks kompiuterį”;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q: 	“Jis švęs visą naktį”;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r: 	“Jis laimės aukso puodą”.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 dirty="0"/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Užrašykite teiginius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 dirty="0"/>
              <a:t>Jeigu jis laimės aukso puodą, tai nusipirks kompiuterį ir švęs visą naktį;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 dirty="0"/>
              <a:t>Jeigu jis nenusipirks kompiuterio, tai ir nešvęs visą naktį;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 dirty="0"/>
              <a:t>Jeigu jis laimės aukso puodą, tai švęs visą naktį; ir jei jis nelaimės aukso puodo, tai nenusipirks kompiuterio;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 dirty="0"/>
              <a:t>Jeigu jis nelaimės aukso puodo arba nenusipirks kompiuterio, tai nešvęs visą naktį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 dirty="0"/>
          </a:p>
        </p:txBody>
      </p:sp>
      <p:graphicFrame>
        <p:nvGraphicFramePr>
          <p:cNvPr id="60445" name="Group 29"/>
          <p:cNvGraphicFramePr>
            <a:graphicFrameLocks noGrp="1"/>
          </p:cNvGraphicFramePr>
          <p:nvPr/>
        </p:nvGraphicFramePr>
        <p:xfrm>
          <a:off x="6227763" y="404813"/>
          <a:ext cx="2447925" cy="517766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 r 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q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523" marB="455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45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19394"/>
              </p:ext>
            </p:extLst>
          </p:nvPr>
        </p:nvGraphicFramePr>
        <p:xfrm>
          <a:off x="4716463" y="1916113"/>
          <a:ext cx="4248150" cy="536575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(r  </a:t>
                      </a: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 q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 &amp; (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⌐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p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433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86900"/>
              </p:ext>
            </p:extLst>
          </p:nvPr>
        </p:nvGraphicFramePr>
        <p:xfrm>
          <a:off x="5435600" y="2565400"/>
          <a:ext cx="3563938" cy="608013"/>
        </p:xfrm>
        <a:graphic>
          <a:graphicData uri="http://schemas.openxmlformats.org/drawingml/2006/table">
            <a:tbl>
              <a:tblPr/>
              <a:tblGrid>
                <a:gridCol w="356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4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21507"/>
              </p:ext>
            </p:extLst>
          </p:nvPr>
        </p:nvGraphicFramePr>
        <p:xfrm>
          <a:off x="6227763" y="1268413"/>
          <a:ext cx="2700337" cy="517766"/>
        </p:xfrm>
        <a:graphic>
          <a:graphicData uri="http://schemas.openxmlformats.org/drawingml/2006/table">
            <a:tbl>
              <a:tblPr/>
              <a:tblGrid>
                <a:gridCol w="2700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</a:t>
                      </a: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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⌐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q</a:t>
                      </a: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523" marB="455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583247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Tegul </a:t>
            </a:r>
            <a:r>
              <a:rPr lang="lt-LT" sz="2200" baseline="0" dirty="0" err="1"/>
              <a:t>p,q</a:t>
            </a:r>
            <a:r>
              <a:rPr lang="lt-LT" sz="2200" baseline="0" dirty="0"/>
              <a:t>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p: 	“</a:t>
            </a:r>
            <a:r>
              <a:rPr lang="en-US" sz="2200" baseline="0" dirty="0"/>
              <a:t>Jam </a:t>
            </a:r>
            <a:r>
              <a:rPr lang="lt-LT" sz="2200" baseline="0" dirty="0"/>
              <a:t>patinka violetiniai kaklaraiščiai”;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q: 	“Jis populiarus”;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/>
              <a:t>r: 	“Jo draugai keistoki”.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 dirty="0"/>
          </a:p>
          <a:p>
            <a:pPr eaLnBrk="1" hangingPunct="1">
              <a:spcBef>
                <a:spcPct val="50000"/>
              </a:spcBef>
            </a:pPr>
            <a:r>
              <a:rPr lang="lt-LT" sz="2200" baseline="0" dirty="0" err="1"/>
              <a:t>Interpre</a:t>
            </a:r>
            <a:r>
              <a:rPr lang="en-US" sz="2200" baseline="0" dirty="0"/>
              <a:t>t</a:t>
            </a:r>
            <a:r>
              <a:rPr lang="lt-LT" sz="2200" baseline="0" dirty="0" err="1"/>
              <a:t>uokite</a:t>
            </a:r>
            <a:r>
              <a:rPr lang="lt-LT" sz="2200" baseline="0" dirty="0"/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 dirty="0"/>
              <a:t>(p &amp; q) </a:t>
            </a:r>
            <a:r>
              <a:rPr lang="lt-LT" baseline="0" dirty="0">
                <a:sym typeface="Symbol" panose="05050102010706020507" pitchFamily="18" charset="2"/>
              </a:rPr>
              <a:t></a:t>
            </a:r>
            <a:r>
              <a:rPr lang="en-US" baseline="0" dirty="0">
                <a:sym typeface="Symbol" panose="05050102010706020507" pitchFamily="18" charset="2"/>
              </a:rPr>
              <a:t> r</a:t>
            </a:r>
            <a:r>
              <a:rPr lang="lt-LT" sz="2200" baseline="0" dirty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aseline="0" dirty="0"/>
              <a:t>q </a:t>
            </a:r>
            <a:r>
              <a:rPr lang="lt-LT" baseline="0" dirty="0">
                <a:sym typeface="Symbol" panose="05050102010706020507" pitchFamily="18" charset="2"/>
              </a:rPr>
              <a:t></a:t>
            </a:r>
            <a:r>
              <a:rPr lang="en-US" baseline="0" dirty="0"/>
              <a:t> </a:t>
            </a:r>
            <a:r>
              <a:rPr lang="lt-LT" baseline="0" dirty="0" smtClean="0"/>
              <a:t>⌐ </a:t>
            </a:r>
            <a:r>
              <a:rPr lang="en-US" baseline="0" dirty="0" smtClean="0"/>
              <a:t>r</a:t>
            </a:r>
            <a:r>
              <a:rPr lang="lt-LT" sz="2200" baseline="0" dirty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 dirty="0"/>
              <a:t>p </a:t>
            </a:r>
            <a:r>
              <a:rPr lang="lt-LT" baseline="0" dirty="0">
                <a:sym typeface="Symbol" panose="05050102010706020507" pitchFamily="18" charset="2"/>
              </a:rPr>
              <a:t></a:t>
            </a:r>
            <a:r>
              <a:rPr lang="en-US" baseline="0" dirty="0"/>
              <a:t> (q </a:t>
            </a:r>
            <a:r>
              <a:rPr lang="en-US" sz="2200" baseline="0" dirty="0"/>
              <a:t>v r)</a:t>
            </a:r>
            <a:r>
              <a:rPr lang="lt-LT" sz="2200" baseline="0" dirty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 dirty="0"/>
              <a:t>(p </a:t>
            </a:r>
            <a:r>
              <a:rPr lang="lt-LT" baseline="0" dirty="0">
                <a:sym typeface="Symbol" panose="05050102010706020507" pitchFamily="18" charset="2"/>
              </a:rPr>
              <a:t></a:t>
            </a:r>
            <a:r>
              <a:rPr lang="en-US" baseline="0" dirty="0">
                <a:sym typeface="Symbol" panose="05050102010706020507" pitchFamily="18" charset="2"/>
              </a:rPr>
              <a:t> </a:t>
            </a:r>
            <a:r>
              <a:rPr lang="lt-LT" baseline="0" dirty="0" smtClean="0"/>
              <a:t>⌐ q</a:t>
            </a:r>
            <a:r>
              <a:rPr lang="en-US" sz="2200" baseline="0" dirty="0" smtClean="0"/>
              <a:t>) </a:t>
            </a:r>
            <a:r>
              <a:rPr lang="en-US" sz="2200" baseline="0" dirty="0"/>
              <a:t>&amp; (q </a:t>
            </a:r>
            <a:r>
              <a:rPr lang="lt-LT" baseline="0" dirty="0">
                <a:sym typeface="Symbol" panose="05050102010706020507" pitchFamily="18" charset="2"/>
              </a:rPr>
              <a:t></a:t>
            </a:r>
            <a:r>
              <a:rPr lang="en-US" baseline="0" dirty="0">
                <a:sym typeface="Symbol" panose="05050102010706020507" pitchFamily="18" charset="2"/>
              </a:rPr>
              <a:t>r</a:t>
            </a:r>
            <a:r>
              <a:rPr lang="en-US" sz="2200" baseline="0" dirty="0"/>
              <a:t>)</a:t>
            </a:r>
            <a:endParaRPr lang="lt-LT" sz="2200" baseline="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 dirty="0"/>
          </a:p>
        </p:txBody>
      </p:sp>
      <p:graphicFrame>
        <p:nvGraphicFramePr>
          <p:cNvPr id="61502" name="Group 62"/>
          <p:cNvGraphicFramePr>
            <a:graphicFrameLocks noGrp="1"/>
          </p:cNvGraphicFramePr>
          <p:nvPr/>
        </p:nvGraphicFramePr>
        <p:xfrm>
          <a:off x="3276600" y="2636838"/>
          <a:ext cx="5688013" cy="1079500"/>
        </p:xfrm>
        <a:graphic>
          <a:graphicData uri="http://schemas.openxmlformats.org/drawingml/2006/table">
            <a:tbl>
              <a:tblPr/>
              <a:tblGrid>
                <a:gridCol w="568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9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Jeigu jam patinka violetiniai kaklaraiščiai ir jis populiarus, tai jo draugai keistoki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498" name="Group 58"/>
          <p:cNvGraphicFramePr>
            <a:graphicFrameLocks noGrp="1"/>
          </p:cNvGraphicFramePr>
          <p:nvPr/>
        </p:nvGraphicFramePr>
        <p:xfrm>
          <a:off x="3563938" y="4365625"/>
          <a:ext cx="5976937" cy="822678"/>
        </p:xfrm>
        <a:graphic>
          <a:graphicData uri="http://schemas.openxmlformats.org/drawingml/2006/table">
            <a:tbl>
              <a:tblPr/>
              <a:tblGrid>
                <a:gridCol w="597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Jeigu jam patinka violetiniai kaklaraiščiai, tai jis popluliarus arba jo draugai keistoki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579" marB="455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50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4325"/>
              </p:ext>
            </p:extLst>
          </p:nvPr>
        </p:nvGraphicFramePr>
        <p:xfrm>
          <a:off x="3276600" y="5445125"/>
          <a:ext cx="5688013" cy="1189038"/>
        </p:xfrm>
        <a:graphic>
          <a:graphicData uri="http://schemas.openxmlformats.org/drawingml/2006/table">
            <a:tbl>
              <a:tblPr/>
              <a:tblGrid>
                <a:gridCol w="568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Jeigu jam patinka violetiniai kaklaraiščiai, tai jis nėra populiarus; ir jei jis populiarus, tai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jo </a:t>
                      </a:r>
                      <a:r>
                        <a:rPr kumimoji="0" lang="lt-L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draugai keistoki</a:t>
                      </a:r>
                    </a:p>
                  </a:txBody>
                  <a:tcPr marT="45732" marB="4573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496" name="Group 56"/>
          <p:cNvGraphicFramePr>
            <a:graphicFrameLocks noGrp="1"/>
          </p:cNvGraphicFramePr>
          <p:nvPr/>
        </p:nvGraphicFramePr>
        <p:xfrm>
          <a:off x="3059113" y="3789363"/>
          <a:ext cx="5905500" cy="503237"/>
        </p:xfrm>
        <a:graphic>
          <a:graphicData uri="http://schemas.openxmlformats.org/drawingml/2006/table">
            <a:tbl>
              <a:tblPr/>
              <a:tblGrid>
                <a:gridCol w="590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Jeigu jis populiarus, tai keistų draugų neturi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mtClean="0"/>
              <a:t>Nurodykite teisingus teiginius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lt-LT" smtClean="0"/>
              <a:t>Jeigu </a:t>
            </a:r>
            <a:r>
              <a:rPr lang="en-US" i="1" smtClean="0"/>
              <a:t>2</a:t>
            </a:r>
            <a:r>
              <a:rPr lang="en-US" i="1" baseline="30000" smtClean="0"/>
              <a:t>2 </a:t>
            </a:r>
            <a:r>
              <a:rPr lang="en-US" i="1" smtClean="0"/>
              <a:t>= 4</a:t>
            </a:r>
            <a:r>
              <a:rPr lang="en-US" smtClean="0"/>
              <a:t>, tai </a:t>
            </a:r>
            <a:r>
              <a:rPr lang="en-US" i="1" smtClean="0"/>
              <a:t>3</a:t>
            </a:r>
            <a:r>
              <a:rPr lang="en-US" i="1" baseline="30000" smtClean="0"/>
              <a:t>2 </a:t>
            </a:r>
            <a:r>
              <a:rPr lang="en-US" i="1" smtClean="0"/>
              <a:t>= 9;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mtClean="0"/>
              <a:t>Jeigu </a:t>
            </a:r>
            <a:r>
              <a:rPr lang="en-US" i="1" smtClean="0"/>
              <a:t>2</a:t>
            </a:r>
            <a:r>
              <a:rPr lang="en-US" i="1" baseline="30000" smtClean="0"/>
              <a:t>2 </a:t>
            </a:r>
            <a:r>
              <a:rPr lang="en-US" i="1" smtClean="0"/>
              <a:t>= 5</a:t>
            </a:r>
            <a:r>
              <a:rPr lang="en-US" smtClean="0"/>
              <a:t>, tai </a:t>
            </a:r>
            <a:r>
              <a:rPr lang="en-US" i="1" smtClean="0"/>
              <a:t>3</a:t>
            </a:r>
            <a:r>
              <a:rPr lang="en-US" i="1" baseline="30000" smtClean="0"/>
              <a:t>2 </a:t>
            </a:r>
            <a:r>
              <a:rPr lang="en-US" i="1" smtClean="0"/>
              <a:t>= 9;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mtClean="0"/>
              <a:t>Jeigu </a:t>
            </a:r>
            <a:r>
              <a:rPr lang="en-US" i="1" smtClean="0"/>
              <a:t>2</a:t>
            </a:r>
            <a:r>
              <a:rPr lang="en-US" i="1" baseline="30000" smtClean="0"/>
              <a:t>2 </a:t>
            </a:r>
            <a:r>
              <a:rPr lang="en-US" i="1" smtClean="0"/>
              <a:t>= 5</a:t>
            </a:r>
            <a:r>
              <a:rPr lang="en-US" smtClean="0"/>
              <a:t>, tai </a:t>
            </a:r>
            <a:r>
              <a:rPr lang="en-US" i="1" smtClean="0"/>
              <a:t>3</a:t>
            </a:r>
            <a:r>
              <a:rPr lang="en-US" i="1" baseline="30000" smtClean="0"/>
              <a:t>2 </a:t>
            </a:r>
            <a:r>
              <a:rPr lang="en-US" i="1" smtClean="0"/>
              <a:t>= 10;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mtClean="0"/>
              <a:t>Jeigu </a:t>
            </a:r>
            <a:r>
              <a:rPr lang="en-US" i="1" smtClean="0"/>
              <a:t>2</a:t>
            </a:r>
            <a:r>
              <a:rPr lang="en-US" i="1" baseline="30000" smtClean="0"/>
              <a:t>2 </a:t>
            </a:r>
            <a:r>
              <a:rPr lang="en-US" i="1" smtClean="0"/>
              <a:t>= 4</a:t>
            </a:r>
            <a:r>
              <a:rPr lang="en-US" smtClean="0"/>
              <a:t>, tai </a:t>
            </a:r>
            <a:r>
              <a:rPr lang="en-US" i="1" smtClean="0"/>
              <a:t>3</a:t>
            </a:r>
            <a:r>
              <a:rPr lang="en-US" i="1" baseline="30000" smtClean="0"/>
              <a:t>2 </a:t>
            </a:r>
            <a:r>
              <a:rPr lang="en-US" i="1" smtClean="0"/>
              <a:t>= 10.</a:t>
            </a:r>
          </a:p>
          <a:p>
            <a:pPr marL="609600" indent="-609600" eaLnBrk="1" hangingPunct="1">
              <a:buFontTx/>
              <a:buNone/>
            </a:pPr>
            <a:endParaRPr lang="en-US" i="1" smtClean="0"/>
          </a:p>
          <a:p>
            <a:pPr marL="609600" indent="-609600" eaLnBrk="1" hangingPunct="1">
              <a:buFontTx/>
              <a:buAutoNum type="arabicPeriod"/>
            </a:pPr>
            <a:endParaRPr lang="lt-LT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5575"/>
            <a:ext cx="8424863" cy="1143000"/>
          </a:xfrm>
        </p:spPr>
        <p:txBody>
          <a:bodyPr/>
          <a:lstStyle/>
          <a:p>
            <a:pPr eaLnBrk="1" hangingPunct="1"/>
            <a:r>
              <a:rPr lang="lt-LT" smtClean="0"/>
              <a:t>Nu</a:t>
            </a:r>
            <a:r>
              <a:rPr lang="en-US" smtClean="0"/>
              <a:t>statykite 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lt-LT" smtClean="0"/>
              <a:t>loginę reikšmę, jeigu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01750"/>
            <a:ext cx="4173537" cy="18081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p</a:t>
            </a:r>
            <a:r>
              <a:rPr lang="lt-LT" sz="2800" smtClean="0">
                <a:sym typeface="Symbol" panose="05050102010706020507" pitchFamily="18" charset="2"/>
              </a:rPr>
              <a:t>  q  - teisingas,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⌐  q </a:t>
            </a:r>
            <a:r>
              <a:rPr lang="en-US" sz="2800" smtClean="0"/>
              <a:t>v r </a:t>
            </a:r>
            <a:r>
              <a:rPr lang="lt-LT" sz="2800" smtClean="0"/>
              <a:t>– teisingas,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r – klaidingas.</a:t>
            </a:r>
            <a:endParaRPr lang="en-US" sz="2800" i="1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3644900"/>
            <a:ext cx="43957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lt-LT" sz="2800" baseline="0"/>
              <a:t>r – klaidingas, taigi r</a:t>
            </a:r>
            <a:r>
              <a:rPr lang="en-US" sz="2800" baseline="0"/>
              <a:t> = 0</a:t>
            </a:r>
          </a:p>
          <a:p>
            <a:pPr eaLnBrk="1" hangingPunct="1">
              <a:buFontTx/>
              <a:buNone/>
            </a:pPr>
            <a:endParaRPr lang="en-US" i="1" baseline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3238" y="4327525"/>
            <a:ext cx="73818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lt-LT" sz="2800" baseline="0"/>
              <a:t>⌐  q </a:t>
            </a:r>
            <a:r>
              <a:rPr lang="en-US" sz="2800" baseline="0"/>
              <a:t>v r = </a:t>
            </a:r>
            <a:r>
              <a:rPr lang="lt-LT" sz="2800" baseline="0"/>
              <a:t>⌐  q </a:t>
            </a:r>
            <a:r>
              <a:rPr lang="en-US" sz="2800" baseline="0"/>
              <a:t>v 0 = </a:t>
            </a:r>
            <a:r>
              <a:rPr lang="lt-LT" sz="2800" baseline="0"/>
              <a:t>⌐  q  – </a:t>
            </a:r>
            <a:r>
              <a:rPr lang="en-US" sz="2800" baseline="0"/>
              <a:t>teisingas</a:t>
            </a:r>
            <a:r>
              <a:rPr lang="lt-LT" sz="2800" baseline="0"/>
              <a:t>, taigi</a:t>
            </a:r>
            <a:endParaRPr lang="en-US" sz="2800" baseline="0"/>
          </a:p>
          <a:p>
            <a:pPr eaLnBrk="1" hangingPunct="1">
              <a:buFontTx/>
              <a:buNone/>
            </a:pPr>
            <a:r>
              <a:rPr lang="lt-LT" sz="2800" baseline="0"/>
              <a:t>⌐  q </a:t>
            </a:r>
            <a:r>
              <a:rPr lang="en-US" sz="2800" baseline="0"/>
              <a:t>= 1 ir q = 0</a:t>
            </a:r>
          </a:p>
          <a:p>
            <a:pPr eaLnBrk="1" hangingPunct="1">
              <a:buFontTx/>
              <a:buNone/>
            </a:pPr>
            <a:endParaRPr lang="en-US" i="1" baseline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4500" y="5553075"/>
            <a:ext cx="815975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aseline="0"/>
              <a:t>p </a:t>
            </a:r>
            <a:r>
              <a:rPr lang="lt-LT" sz="2800" baseline="0">
                <a:sym typeface="Symbol" panose="05050102010706020507" pitchFamily="18" charset="2"/>
              </a:rPr>
              <a:t>  q </a:t>
            </a:r>
            <a:r>
              <a:rPr lang="en-US" sz="2800" baseline="0">
                <a:sym typeface="Symbol" panose="05050102010706020507" pitchFamily="18" charset="2"/>
              </a:rPr>
              <a:t>= p </a:t>
            </a:r>
            <a:r>
              <a:rPr lang="lt-LT" sz="2800" baseline="0">
                <a:sym typeface="Symbol" panose="05050102010706020507" pitchFamily="18" charset="2"/>
              </a:rPr>
              <a:t>  </a:t>
            </a:r>
            <a:r>
              <a:rPr lang="en-US" sz="2800" baseline="0">
                <a:sym typeface="Symbol" panose="05050102010706020507" pitchFamily="18" charset="2"/>
              </a:rPr>
              <a:t>0</a:t>
            </a:r>
            <a:r>
              <a:rPr lang="lt-LT" sz="2800" baseline="0">
                <a:sym typeface="Symbol" panose="05050102010706020507" pitchFamily="18" charset="2"/>
              </a:rPr>
              <a:t> </a:t>
            </a:r>
            <a:r>
              <a:rPr lang="lt-LT" sz="2800" baseline="0"/>
              <a:t>– </a:t>
            </a:r>
            <a:r>
              <a:rPr lang="en-US" sz="2800" baseline="0"/>
              <a:t>teisingas</a:t>
            </a:r>
            <a:r>
              <a:rPr lang="lt-LT" sz="2800" baseline="0"/>
              <a:t>, taig</a:t>
            </a:r>
            <a:r>
              <a:rPr lang="en-US" sz="2800" baseline="0"/>
              <a:t>i </a:t>
            </a:r>
            <a:r>
              <a:rPr lang="lt-LT" sz="2800" baseline="0"/>
              <a:t> </a:t>
            </a:r>
            <a:endParaRPr lang="en-US" sz="2800" baseline="0"/>
          </a:p>
          <a:p>
            <a:pPr eaLnBrk="1" hangingPunct="1">
              <a:buFontTx/>
              <a:buNone/>
            </a:pPr>
            <a:r>
              <a:rPr lang="en-US" sz="2800" baseline="0">
                <a:sym typeface="Symbol" panose="05050102010706020507" pitchFamily="18" charset="2"/>
              </a:rPr>
              <a:t>p </a:t>
            </a:r>
            <a:r>
              <a:rPr lang="lt-LT" sz="2800" baseline="0">
                <a:sym typeface="Symbol" panose="05050102010706020507" pitchFamily="18" charset="2"/>
              </a:rPr>
              <a:t>  </a:t>
            </a:r>
            <a:r>
              <a:rPr lang="en-US" sz="2800" baseline="0">
                <a:sym typeface="Symbol" panose="05050102010706020507" pitchFamily="18" charset="2"/>
              </a:rPr>
              <a:t>0</a:t>
            </a:r>
            <a:r>
              <a:rPr lang="lt-LT" sz="2800" baseline="0">
                <a:sym typeface="Symbol" panose="05050102010706020507" pitchFamily="18" charset="2"/>
              </a:rPr>
              <a:t> </a:t>
            </a:r>
            <a:r>
              <a:rPr lang="en-US" sz="2800" baseline="0">
                <a:sym typeface="Symbol" panose="05050102010706020507" pitchFamily="18" charset="2"/>
              </a:rPr>
              <a:t>=1 ir </a:t>
            </a:r>
            <a:r>
              <a:rPr lang="en-US" sz="2800" baseline="0"/>
              <a:t>p = 0</a:t>
            </a:r>
          </a:p>
          <a:p>
            <a:pPr eaLnBrk="1" hangingPunct="1">
              <a:buFontTx/>
              <a:buNone/>
            </a:pPr>
            <a:endParaRPr lang="en-US" i="1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5575"/>
            <a:ext cx="8424863" cy="1143000"/>
          </a:xfrm>
        </p:spPr>
        <p:txBody>
          <a:bodyPr/>
          <a:lstStyle/>
          <a:p>
            <a:pPr eaLnBrk="1" hangingPunct="1"/>
            <a:r>
              <a:rPr lang="lt-LT" smtClean="0"/>
              <a:t>Nu</a:t>
            </a:r>
            <a:r>
              <a:rPr lang="en-US" smtClean="0"/>
              <a:t>statykite 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lt-LT" smtClean="0"/>
              <a:t>loginę reikšmę, jeigu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01750"/>
            <a:ext cx="4751387" cy="22494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p</a:t>
            </a:r>
            <a:r>
              <a:rPr lang="lt-LT" sz="2800" smtClean="0">
                <a:sym typeface="Symbol" panose="05050102010706020507" pitchFamily="18" charset="2"/>
              </a:rPr>
              <a:t>  q </a:t>
            </a:r>
            <a:r>
              <a:rPr lang="lt-LT" sz="2800" smtClean="0"/>
              <a:t>–</a:t>
            </a:r>
            <a:r>
              <a:rPr lang="lt-LT" sz="2800" smtClean="0">
                <a:sym typeface="Symbol" panose="05050102010706020507" pitchFamily="18" charset="2"/>
              </a:rPr>
              <a:t> teisingas,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q </a:t>
            </a:r>
            <a:r>
              <a:rPr lang="lt-LT" sz="2800" smtClean="0">
                <a:sym typeface="Symbol" panose="05050102010706020507" pitchFamily="18" charset="2"/>
              </a:rPr>
              <a:t>  </a:t>
            </a:r>
            <a:r>
              <a:rPr lang="en-US" sz="2800" smtClean="0">
                <a:sym typeface="Symbol" panose="05050102010706020507" pitchFamily="18" charset="2"/>
              </a:rPr>
              <a:t>r</a:t>
            </a:r>
            <a:r>
              <a:rPr lang="lt-LT" sz="2800" smtClean="0"/>
              <a:t> </a:t>
            </a:r>
            <a:r>
              <a:rPr lang="en-US" sz="2800" smtClean="0"/>
              <a:t> </a:t>
            </a:r>
            <a:r>
              <a:rPr lang="lt-LT" sz="2800" smtClean="0"/>
              <a:t>– teisingas,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lt-LT" sz="2800" smtClean="0"/>
              <a:t> ⌐  </a:t>
            </a:r>
            <a:r>
              <a:rPr lang="en-US" sz="2800" smtClean="0"/>
              <a:t>s</a:t>
            </a:r>
            <a:r>
              <a:rPr lang="lt-LT" sz="2800" smtClean="0"/>
              <a:t> </a:t>
            </a:r>
            <a:r>
              <a:rPr lang="en-US" sz="2800" smtClean="0"/>
              <a:t>v </a:t>
            </a:r>
            <a:r>
              <a:rPr lang="lt-LT" sz="2800" smtClean="0"/>
              <a:t>r – klaidin</a:t>
            </a:r>
            <a:r>
              <a:rPr lang="en-US" sz="2800" smtClean="0"/>
              <a:t>gas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s – teisin</a:t>
            </a:r>
            <a:r>
              <a:rPr lang="lt-LT" sz="2800" smtClean="0"/>
              <a:t>gas</a:t>
            </a:r>
            <a:r>
              <a:rPr lang="en-US" sz="2800" smtClean="0"/>
              <a:t>.</a:t>
            </a:r>
            <a:endParaRPr lang="en-US" sz="2800" i="1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7675" y="3567113"/>
            <a:ext cx="70564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aseline="0"/>
              <a:t>s</a:t>
            </a:r>
            <a:r>
              <a:rPr lang="lt-LT" sz="2800" baseline="0"/>
              <a:t> – </a:t>
            </a:r>
            <a:r>
              <a:rPr lang="en-US" sz="2800" baseline="0"/>
              <a:t>teisingas, taigi </a:t>
            </a:r>
            <a:r>
              <a:rPr lang="lt-LT" sz="2800" baseline="0"/>
              <a:t>s</a:t>
            </a:r>
            <a:r>
              <a:rPr lang="en-US" sz="2800" baseline="0"/>
              <a:t> = </a:t>
            </a:r>
            <a:r>
              <a:rPr lang="lt-LT" sz="2800" baseline="0"/>
              <a:t>1</a:t>
            </a:r>
            <a:endParaRPr lang="en-US" sz="2800" baseline="0"/>
          </a:p>
          <a:p>
            <a:pPr eaLnBrk="1" hangingPunct="1">
              <a:buFontTx/>
              <a:buNone/>
            </a:pPr>
            <a:endParaRPr lang="en-US" sz="2800" i="1" baseline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4338" y="4305300"/>
            <a:ext cx="8621712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lt-LT" sz="2800" baseline="0"/>
              <a:t>⌐  </a:t>
            </a:r>
            <a:r>
              <a:rPr lang="en-US" sz="2800" baseline="0"/>
              <a:t>s</a:t>
            </a:r>
            <a:r>
              <a:rPr lang="lt-LT" sz="2800" baseline="0"/>
              <a:t> </a:t>
            </a:r>
            <a:r>
              <a:rPr lang="en-US" sz="2800" baseline="0"/>
              <a:t>v</a:t>
            </a:r>
            <a:r>
              <a:rPr lang="lt-LT" sz="2800" baseline="0"/>
              <a:t> r </a:t>
            </a:r>
            <a:r>
              <a:rPr lang="en-US" sz="2800" baseline="0"/>
              <a:t>= </a:t>
            </a:r>
            <a:r>
              <a:rPr lang="lt-LT" sz="2800" baseline="0"/>
              <a:t>⌐ 1 </a:t>
            </a:r>
            <a:r>
              <a:rPr lang="en-US" sz="2800" baseline="0"/>
              <a:t>v r = 0</a:t>
            </a:r>
            <a:r>
              <a:rPr lang="lt-LT" sz="2800" baseline="0"/>
              <a:t> </a:t>
            </a:r>
            <a:r>
              <a:rPr lang="en-US" sz="2800" baseline="0"/>
              <a:t>v r = r </a:t>
            </a:r>
            <a:r>
              <a:rPr lang="lt-LT" sz="2800" baseline="0"/>
              <a:t> – </a:t>
            </a:r>
            <a:r>
              <a:rPr lang="en-US" sz="2800" baseline="0"/>
              <a:t>klaidingas</a:t>
            </a:r>
            <a:r>
              <a:rPr lang="lt-LT" sz="2800" baseline="0"/>
              <a:t>, taig</a:t>
            </a:r>
            <a:r>
              <a:rPr lang="en-US" sz="2800" baseline="0"/>
              <a:t>i r = 0</a:t>
            </a:r>
            <a:endParaRPr lang="en-US" sz="2800" i="1" baseline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6400" y="5137150"/>
            <a:ext cx="8161338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aseline="0"/>
              <a:t>q </a:t>
            </a:r>
            <a:r>
              <a:rPr lang="lt-LT" sz="2800" baseline="0">
                <a:sym typeface="Symbol" panose="05050102010706020507" pitchFamily="18" charset="2"/>
              </a:rPr>
              <a:t>  </a:t>
            </a:r>
            <a:r>
              <a:rPr lang="en-US" sz="2800" baseline="0">
                <a:sym typeface="Symbol" panose="05050102010706020507" pitchFamily="18" charset="2"/>
              </a:rPr>
              <a:t>r</a:t>
            </a:r>
            <a:r>
              <a:rPr lang="lt-LT" sz="2800" baseline="0">
                <a:sym typeface="Symbol" panose="05050102010706020507" pitchFamily="18" charset="2"/>
              </a:rPr>
              <a:t> </a:t>
            </a:r>
            <a:r>
              <a:rPr lang="en-US" sz="2800" baseline="0">
                <a:sym typeface="Symbol" panose="05050102010706020507" pitchFamily="18" charset="2"/>
              </a:rPr>
              <a:t>=  q </a:t>
            </a:r>
            <a:r>
              <a:rPr lang="lt-LT" sz="2800" baseline="0">
                <a:sym typeface="Symbol" panose="05050102010706020507" pitchFamily="18" charset="2"/>
              </a:rPr>
              <a:t>  </a:t>
            </a:r>
            <a:r>
              <a:rPr lang="en-US" sz="2800" baseline="0">
                <a:sym typeface="Symbol" panose="05050102010706020507" pitchFamily="18" charset="2"/>
              </a:rPr>
              <a:t>0</a:t>
            </a:r>
            <a:r>
              <a:rPr lang="lt-LT" sz="2800" baseline="0">
                <a:sym typeface="Symbol" panose="05050102010706020507" pitchFamily="18" charset="2"/>
              </a:rPr>
              <a:t> </a:t>
            </a:r>
            <a:r>
              <a:rPr lang="lt-LT" sz="2800" baseline="0"/>
              <a:t>– </a:t>
            </a:r>
            <a:r>
              <a:rPr lang="en-US" sz="2800" baseline="0"/>
              <a:t>teisingas</a:t>
            </a:r>
            <a:r>
              <a:rPr lang="lt-LT" sz="2800" baseline="0"/>
              <a:t>, taig</a:t>
            </a:r>
            <a:r>
              <a:rPr lang="en-US" sz="2800" baseline="0"/>
              <a:t>i  </a:t>
            </a:r>
            <a:r>
              <a:rPr lang="en-US" sz="2800" baseline="0">
                <a:sym typeface="Symbol" panose="05050102010706020507" pitchFamily="18" charset="2"/>
              </a:rPr>
              <a:t>q </a:t>
            </a:r>
            <a:r>
              <a:rPr lang="lt-LT" sz="2800" baseline="0">
                <a:sym typeface="Symbol" panose="05050102010706020507" pitchFamily="18" charset="2"/>
              </a:rPr>
              <a:t>  </a:t>
            </a:r>
            <a:r>
              <a:rPr lang="en-US" sz="2800" baseline="0">
                <a:sym typeface="Symbol" panose="05050102010706020507" pitchFamily="18" charset="2"/>
              </a:rPr>
              <a:t>0</a:t>
            </a:r>
            <a:r>
              <a:rPr lang="lt-LT" sz="2800" baseline="0">
                <a:sym typeface="Symbol" panose="05050102010706020507" pitchFamily="18" charset="2"/>
              </a:rPr>
              <a:t> </a:t>
            </a:r>
            <a:r>
              <a:rPr lang="en-US" sz="2800" baseline="0">
                <a:sym typeface="Symbol" panose="05050102010706020507" pitchFamily="18" charset="2"/>
              </a:rPr>
              <a:t>=1 ir </a:t>
            </a:r>
            <a:r>
              <a:rPr lang="en-US" sz="2800" baseline="0"/>
              <a:t>q = 0</a:t>
            </a:r>
            <a:endParaRPr lang="en-US" sz="2800" i="1" baseline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4338" y="6007100"/>
            <a:ext cx="87296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aseline="0">
                <a:sym typeface="Symbol" panose="05050102010706020507" pitchFamily="18" charset="2"/>
              </a:rPr>
              <a:t>p </a:t>
            </a:r>
            <a:r>
              <a:rPr lang="lt-LT" sz="2800" baseline="0">
                <a:sym typeface="Symbol" panose="05050102010706020507" pitchFamily="18" charset="2"/>
              </a:rPr>
              <a:t> q </a:t>
            </a:r>
            <a:r>
              <a:rPr lang="en-US" sz="2800" baseline="0">
                <a:sym typeface="Symbol" panose="05050102010706020507" pitchFamily="18" charset="2"/>
              </a:rPr>
              <a:t>= p </a:t>
            </a:r>
            <a:r>
              <a:rPr lang="lt-LT" sz="2800" baseline="0">
                <a:sym typeface="Symbol" panose="05050102010706020507" pitchFamily="18" charset="2"/>
              </a:rPr>
              <a:t> </a:t>
            </a:r>
            <a:r>
              <a:rPr lang="en-US" sz="2800" baseline="0">
                <a:sym typeface="Symbol" panose="05050102010706020507" pitchFamily="18" charset="2"/>
              </a:rPr>
              <a:t>0 </a:t>
            </a:r>
            <a:r>
              <a:rPr lang="lt-LT" sz="2800" baseline="0"/>
              <a:t>– </a:t>
            </a:r>
            <a:r>
              <a:rPr lang="en-US" sz="2800" baseline="0"/>
              <a:t>teisingas</a:t>
            </a:r>
            <a:r>
              <a:rPr lang="lt-LT" sz="2800" baseline="0"/>
              <a:t>, taig</a:t>
            </a:r>
            <a:r>
              <a:rPr lang="en-US" sz="2800" baseline="0"/>
              <a:t>i </a:t>
            </a:r>
            <a:r>
              <a:rPr lang="lt-LT" sz="2800" baseline="0"/>
              <a:t> </a:t>
            </a:r>
            <a:r>
              <a:rPr lang="en-US" sz="2800" baseline="0">
                <a:sym typeface="Symbol" panose="05050102010706020507" pitchFamily="18" charset="2"/>
              </a:rPr>
              <a:t>p </a:t>
            </a:r>
            <a:r>
              <a:rPr lang="lt-LT" sz="2800" baseline="0">
                <a:sym typeface="Symbol" panose="05050102010706020507" pitchFamily="18" charset="2"/>
              </a:rPr>
              <a:t> </a:t>
            </a:r>
            <a:r>
              <a:rPr lang="en-US" sz="2800" baseline="0">
                <a:sym typeface="Symbol" panose="05050102010706020507" pitchFamily="18" charset="2"/>
              </a:rPr>
              <a:t>0 = 1 ir p = 0</a:t>
            </a:r>
            <a:endParaRPr lang="en-US" sz="2800" baseline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Sudėtis moduliu du (griežtoji disjunkcija)</a:t>
            </a:r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1116013" y="2924175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1676" name="Group 60"/>
          <p:cNvGraphicFramePr>
            <a:graphicFrameLocks noGrp="1"/>
          </p:cNvGraphicFramePr>
          <p:nvPr>
            <p:ph sz="half" idx="2"/>
          </p:nvPr>
        </p:nvGraphicFramePr>
        <p:xfrm>
          <a:off x="5651500" y="2924175"/>
          <a:ext cx="2587625" cy="2598420"/>
        </p:xfrm>
        <a:graphic>
          <a:graphicData uri="http://schemas.openxmlformats.org/drawingml/2006/table">
            <a:tbl>
              <a:tblPr/>
              <a:tblGrid>
                <a:gridCol w="69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7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Sudėtis moduliu du (griežtoji disjunkcija)</a:t>
            </a:r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1116013" y="2924175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1676" name="Group 60"/>
          <p:cNvGraphicFramePr>
            <a:graphicFrameLocks noGrp="1"/>
          </p:cNvGraphicFramePr>
          <p:nvPr>
            <p:ph sz="half" idx="2"/>
          </p:nvPr>
        </p:nvGraphicFramePr>
        <p:xfrm>
          <a:off x="5651500" y="2924175"/>
          <a:ext cx="2587625" cy="2598420"/>
        </p:xfrm>
        <a:graphic>
          <a:graphicData uri="http://schemas.openxmlformats.org/drawingml/2006/table">
            <a:tbl>
              <a:tblPr/>
              <a:tblGrid>
                <a:gridCol w="69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66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⊕1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2573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824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3173723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27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b="1" smtClean="0"/>
              <a:t>Loginis neigimas</a:t>
            </a:r>
          </a:p>
        </p:txBody>
      </p:sp>
      <p:graphicFrame>
        <p:nvGraphicFramePr>
          <p:cNvPr id="4099" name="Object 127"/>
          <p:cNvGraphicFramePr>
            <a:graphicFrameLocks noGrp="1" noChangeAspect="1"/>
          </p:cNvGraphicFramePr>
          <p:nvPr>
            <p:ph sz="half" idx="1"/>
          </p:nvPr>
        </p:nvGraphicFramePr>
        <p:xfrm>
          <a:off x="1763713" y="5734050"/>
          <a:ext cx="2968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126780" imgH="215526" progId="Equation.3">
                  <p:embed/>
                </p:oleObj>
              </mc:Choice>
              <mc:Fallback>
                <p:oleObj name="Equation" r:id="rId3" imgW="126780" imgH="215526" progId="Equation.3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734050"/>
                        <a:ext cx="2968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08" name="Group 152"/>
          <p:cNvGraphicFramePr>
            <a:graphicFrameLocks noGrp="1"/>
          </p:cNvGraphicFramePr>
          <p:nvPr>
            <p:ph sz="quarter" idx="2"/>
          </p:nvPr>
        </p:nvGraphicFramePr>
        <p:xfrm>
          <a:off x="6732588" y="2420938"/>
          <a:ext cx="1655762" cy="2016126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¬</a:t>
                      </a:r>
                      <a:r>
                        <a:rPr kumimoji="0" lang="lt-LT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14" name="Text Box 126"/>
          <p:cNvSpPr txBox="1">
            <a:spLocks noChangeArrowheads="1"/>
          </p:cNvSpPr>
          <p:nvPr/>
        </p:nvSpPr>
        <p:spPr bwMode="auto">
          <a:xfrm>
            <a:off x="611188" y="3860800"/>
            <a:ext cx="2592387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sz="2400" baseline="0"/>
              <a:t>“</a:t>
            </a:r>
            <a:r>
              <a:rPr lang="en-US" sz="2400" baseline="0"/>
              <a:t>ne </a:t>
            </a:r>
            <a:r>
              <a:rPr lang="en-US" sz="2400" i="1" baseline="0"/>
              <a:t>x</a:t>
            </a:r>
            <a:r>
              <a:rPr lang="lt-LT" sz="2400" baseline="0"/>
              <a:t>”</a:t>
            </a:r>
            <a:r>
              <a:rPr lang="en-US" sz="24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sz="2400" baseline="0"/>
              <a:t>“</a:t>
            </a:r>
            <a:r>
              <a:rPr lang="en-US" sz="2400" baseline="0"/>
              <a:t>netiesa, kad </a:t>
            </a:r>
            <a:r>
              <a:rPr lang="en-US" sz="2400" i="1" baseline="0"/>
              <a:t>x</a:t>
            </a:r>
            <a:r>
              <a:rPr lang="lt-LT" sz="2400" baseline="0"/>
              <a:t>”</a:t>
            </a:r>
            <a:endParaRPr lang="lt-LT" sz="1200" baseline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lt-LT" sz="1200" baseline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sz="2400" b="1" i="1" baseline="0"/>
              <a:t>Žymima: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 baseline="0">
                <a:cs typeface="Times New Roman" panose="02020603050405020304" pitchFamily="18" charset="0"/>
              </a:rPr>
              <a:t>¬</a:t>
            </a:r>
            <a:r>
              <a:rPr lang="lt-LT" sz="2400" i="1" baseline="0">
                <a:cs typeface="Times New Roman" panose="02020603050405020304" pitchFamily="18" charset="0"/>
              </a:rPr>
              <a:t>x, ~ x,</a:t>
            </a:r>
            <a:r>
              <a:rPr lang="lt-LT" sz="2400" baseline="0">
                <a:cs typeface="Times New Roman" panose="02020603050405020304" pitchFamily="18" charset="0"/>
              </a:rPr>
              <a:t> </a:t>
            </a:r>
            <a:endParaRPr lang="en-US" sz="2400" baseline="0">
              <a:cs typeface="Times New Roman" panose="02020603050405020304" pitchFamily="18" charset="0"/>
            </a:endParaRPr>
          </a:p>
        </p:txBody>
      </p:sp>
      <p:sp>
        <p:nvSpPr>
          <p:cNvPr id="4115" name="Text Box 129"/>
          <p:cNvSpPr txBox="1">
            <a:spLocks noChangeArrowheads="1"/>
          </p:cNvSpPr>
          <p:nvPr/>
        </p:nvSpPr>
        <p:spPr bwMode="auto">
          <a:xfrm>
            <a:off x="755650" y="48688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lt-LT" sz="2400" baseline="0"/>
          </a:p>
        </p:txBody>
      </p:sp>
      <p:sp>
        <p:nvSpPr>
          <p:cNvPr id="4116" name="Text Box 163"/>
          <p:cNvSpPr txBox="1">
            <a:spLocks noChangeArrowheads="1"/>
          </p:cNvSpPr>
          <p:nvPr/>
        </p:nvSpPr>
        <p:spPr bwMode="auto">
          <a:xfrm>
            <a:off x="684213" y="2060575"/>
            <a:ext cx="64801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sz="2400" baseline="0"/>
              <a:t>p:	“šiandien sninga”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aseline="0">
                <a:cs typeface="Times New Roman" panose="02020603050405020304" pitchFamily="18" charset="0"/>
              </a:rPr>
              <a:t>¬</a:t>
            </a:r>
            <a:r>
              <a:rPr lang="lt-LT" sz="2400" baseline="0">
                <a:cs typeface="Times New Roman" panose="02020603050405020304" pitchFamily="18" charset="0"/>
              </a:rPr>
              <a:t>p:	“netiesa, kad šiandien sninga”</a:t>
            </a:r>
            <a:endParaRPr lang="en-US" sz="2400" baseline="0"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964113"/>
            <a:ext cx="27416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4115" grpId="0"/>
      <p:bldP spid="41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2727606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2573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824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4904605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89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3768" y="2276872"/>
                <a:ext cx="28086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2808653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2573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824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494837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0)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3088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824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494837" y="5589240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03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742184" cy="1143000"/>
          </a:xfrm>
        </p:spPr>
        <p:txBody>
          <a:bodyPr/>
          <a:lstStyle/>
          <a:p>
            <a:r>
              <a:rPr lang="lt-LT" sz="4000" dirty="0" smtClean="0"/>
              <a:t>Supaprastinkite:</a:t>
            </a:r>
            <a:endParaRPr lang="lt-LT" sz="4000" dirty="0"/>
          </a:p>
        </p:txBody>
      </p:sp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0)=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23" y="2371016"/>
                <a:ext cx="4762714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3088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637289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930" y="4653136"/>
                <a:ext cx="55624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lt-LT" sz="54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76" y="4654843"/>
                <a:ext cx="533296" cy="8275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65" y="4653135"/>
                <a:ext cx="63729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824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1494837" y="5661248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27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75" name="Group 59"/>
          <p:cNvGraphicFramePr>
            <a:graphicFrameLocks noGrp="1"/>
          </p:cNvGraphicFramePr>
          <p:nvPr>
            <p:ph sz="half" idx="1"/>
          </p:nvPr>
        </p:nvGraphicFramePr>
        <p:xfrm>
          <a:off x="6228184" y="260648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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1628800"/>
                <a:ext cx="330308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lt-LT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28800"/>
                <a:ext cx="3303084" cy="830997"/>
              </a:xfrm>
              <a:prstGeom prst="rect">
                <a:avLst/>
              </a:prstGeom>
              <a:blipFill rotWithShape="0">
                <a:blip r:embed="rId2"/>
                <a:stretch>
                  <a:fillRect b="-2554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365104"/>
                <a:ext cx="1922899" cy="830997"/>
              </a:xfrm>
              <a:prstGeom prst="rect">
                <a:avLst/>
              </a:prstGeom>
              <a:blipFill rotWithShape="0">
                <a:blip r:embed="rId3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lt-LT" sz="5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365104"/>
                <a:ext cx="1922899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 Arrow 4"/>
          <p:cNvSpPr/>
          <p:nvPr/>
        </p:nvSpPr>
        <p:spPr>
          <a:xfrm>
            <a:off x="4971346" y="5301208"/>
            <a:ext cx="836174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68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</a:t>
            </a:r>
            <a:r>
              <a:rPr lang="en-US" dirty="0" smtClean="0"/>
              <a:t>y</a:t>
            </a:r>
            <a:r>
              <a:rPr lang="lt-LT" dirty="0" err="1" smtClean="0"/>
              <a:t>rso</a:t>
            </a:r>
            <a:r>
              <a:rPr lang="lt-LT" dirty="0" smtClean="0"/>
              <a:t> </a:t>
            </a:r>
            <a:r>
              <a:rPr lang="lt-LT" dirty="0"/>
              <a:t>rodyklė, </a:t>
            </a:r>
            <a:r>
              <a:rPr lang="lt-LT" dirty="0" err="1"/>
              <a:t>Šeferio</a:t>
            </a:r>
            <a:r>
              <a:rPr lang="lt-LT" dirty="0"/>
              <a:t> brūkšnelis</a:t>
            </a:r>
          </a:p>
        </p:txBody>
      </p:sp>
      <p:graphicFrame>
        <p:nvGraphicFramePr>
          <p:cNvPr id="117763" name="Group 3"/>
          <p:cNvGraphicFramePr>
            <a:graphicFrameLocks noGrp="1"/>
          </p:cNvGraphicFramePr>
          <p:nvPr>
            <p:ph sz="half" idx="1"/>
          </p:nvPr>
        </p:nvGraphicFramePr>
        <p:xfrm>
          <a:off x="1116013" y="2924175"/>
          <a:ext cx="2662237" cy="2590800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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7789" name="Group 29"/>
          <p:cNvGraphicFramePr>
            <a:graphicFrameLocks noGrp="1"/>
          </p:cNvGraphicFramePr>
          <p:nvPr>
            <p:ph sz="half" idx="2"/>
          </p:nvPr>
        </p:nvGraphicFramePr>
        <p:xfrm>
          <a:off x="5651500" y="2924175"/>
          <a:ext cx="2587625" cy="2598420"/>
        </p:xfrm>
        <a:graphic>
          <a:graphicData uri="http://schemas.openxmlformats.org/drawingml/2006/table">
            <a:tbl>
              <a:tblPr/>
              <a:tblGrid>
                <a:gridCol w="69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|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lt-LT" sz="4400" smtClean="0"/>
              <a:t>Užduotys savarankiškam darbui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lt-LT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mtClean="0"/>
              <a:t>Kurie iš šių sakinių yra teiginiai?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684213" y="2205038"/>
            <a:ext cx="5975350" cy="356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Kelinta valanda?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Visi lyginiai skaičiai dalūs iš 2.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Jeigu </a:t>
            </a:r>
            <a:r>
              <a:rPr lang="lt-LT" i="1" baseline="0"/>
              <a:t>x</a:t>
            </a:r>
            <a:r>
              <a:rPr lang="en-US" i="1" baseline="0"/>
              <a:t> = 2</a:t>
            </a:r>
            <a:r>
              <a:rPr lang="en-US" baseline="0"/>
              <a:t>, tai </a:t>
            </a:r>
            <a:r>
              <a:rPr lang="en-US" i="1" baseline="0"/>
              <a:t>3 x = 5</a:t>
            </a:r>
            <a:r>
              <a:rPr lang="en-US" baseline="0"/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Saugokis automobilio.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X &gt; 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Skaičius 1 yra mažiausias teigiamas sveikas skaičius.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6325" y="2203450"/>
            <a:ext cx="1295400" cy="3065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33400" indent="-53340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lt-LT" sz="2800" baseline="0" dirty="0"/>
              <a:t>ne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lt-LT" sz="2800" baseline="0" dirty="0"/>
              <a:t>taip</a:t>
            </a:r>
          </a:p>
          <a:p>
            <a:pPr marL="514350" indent="-51435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lt-LT" sz="2800" baseline="0" dirty="0"/>
              <a:t>taip</a:t>
            </a:r>
          </a:p>
          <a:p>
            <a:pPr marL="514350" indent="-51435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baseline="0" dirty="0"/>
              <a:t>ne</a:t>
            </a:r>
            <a:endParaRPr lang="lt-LT" sz="2800" baseline="0" dirty="0"/>
          </a:p>
          <a:p>
            <a:pPr marL="514350" indent="-51435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lt-LT" sz="2800" baseline="0" dirty="0"/>
              <a:t>ne</a:t>
            </a:r>
          </a:p>
          <a:p>
            <a:pPr marL="514350" indent="-514350" eaLnBrk="1" hangingPunct="1">
              <a:spcBef>
                <a:spcPct val="20000"/>
              </a:spcBef>
              <a:buFont typeface="+mj-lt"/>
              <a:buAutoNum type="arabicPeriod"/>
              <a:defRPr/>
            </a:pPr>
            <a:r>
              <a:rPr lang="lt-LT" sz="2800" baseline="0" dirty="0"/>
              <a:t>taip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9"/>
          <p:cNvSpPr txBox="1">
            <a:spLocks noChangeArrowheads="1"/>
          </p:cNvSpPr>
          <p:nvPr/>
        </p:nvSpPr>
        <p:spPr bwMode="auto">
          <a:xfrm>
            <a:off x="971550" y="404813"/>
            <a:ext cx="4319588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000" baseline="0"/>
              <a:t>Supapraskintite: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v 0;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v 1;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v X;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(X v 0) v X;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v (X v 1)</a:t>
            </a:r>
            <a:r>
              <a:rPr lang="lt-LT" sz="20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&amp; 0</a:t>
            </a:r>
            <a:r>
              <a:rPr lang="lt-LT" sz="20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&amp; 1;</a:t>
            </a:r>
            <a:endParaRPr lang="lt-LT" sz="2000" baseline="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&amp; X;</a:t>
            </a:r>
            <a:endParaRPr lang="lt-LT" sz="2000" baseline="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lt-LT" sz="2000" baseline="0"/>
              <a:t>(</a:t>
            </a:r>
            <a:r>
              <a:rPr lang="en-US" sz="2000" baseline="0"/>
              <a:t>X &amp; 0) &amp; X;</a:t>
            </a:r>
            <a:endParaRPr lang="lt-LT" sz="2000" baseline="0"/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&amp; (X &amp; 1).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sz="2000" baseline="0"/>
          </a:p>
          <a:p>
            <a:pPr eaLnBrk="1" hangingPunct="1">
              <a:spcBef>
                <a:spcPct val="50000"/>
              </a:spcBef>
            </a:pPr>
            <a:endParaRPr lang="lt-LT" sz="1800" baseline="0"/>
          </a:p>
          <a:p>
            <a:pPr eaLnBrk="1" hangingPunct="1">
              <a:spcBef>
                <a:spcPct val="50000"/>
              </a:spcBef>
            </a:pPr>
            <a:endParaRPr lang="en-US" sz="1800" baseline="0"/>
          </a:p>
        </p:txBody>
      </p:sp>
      <p:sp>
        <p:nvSpPr>
          <p:cNvPr id="40963" name="Text Box 33"/>
          <p:cNvSpPr txBox="1">
            <a:spLocks noChangeArrowheads="1"/>
          </p:cNvSpPr>
          <p:nvPr/>
        </p:nvSpPr>
        <p:spPr bwMode="auto">
          <a:xfrm>
            <a:off x="4932363" y="476250"/>
            <a:ext cx="2592387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sz="2000" baseline="0"/>
              <a:t>Supapraskintite: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1;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0;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X;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(X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0)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X;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(X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1).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endParaRPr lang="en-US" sz="2000" baseline="0"/>
          </a:p>
          <a:p>
            <a:pPr eaLnBrk="1" hangingPunct="1">
              <a:spcBef>
                <a:spcPct val="50000"/>
              </a:spcBef>
            </a:pPr>
            <a:r>
              <a:rPr lang="lt-LT" sz="2000" baseline="0"/>
              <a:t>3</a:t>
            </a:r>
            <a:r>
              <a:rPr lang="en-US" sz="2000" baseline="0"/>
              <a:t>. Raskite X, jeigu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0 </a:t>
            </a:r>
            <a:r>
              <a:rPr lang="en-US" sz="2000" baseline="0">
                <a:sym typeface="Symbol" panose="05050102010706020507" pitchFamily="18" charset="2"/>
              </a:rPr>
              <a:t></a:t>
            </a:r>
            <a:r>
              <a:rPr lang="en-US" sz="2000" baseline="0"/>
              <a:t> X =1;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</a:t>
            </a:r>
            <a:r>
              <a:rPr lang="en-US" sz="2000" baseline="0">
                <a:sym typeface="Symbol" panose="05050102010706020507" pitchFamily="18" charset="2"/>
              </a:rPr>
              <a:t> </a:t>
            </a:r>
            <a:r>
              <a:rPr lang="en-US" sz="2000" baseline="0">
                <a:cs typeface="Times New Roman" panose="02020603050405020304" pitchFamily="18" charset="0"/>
              </a:rPr>
              <a:t>⌐</a:t>
            </a:r>
            <a:r>
              <a:rPr lang="lt-LT" sz="2000" baseline="0">
                <a:cs typeface="Times New Roman" panose="02020603050405020304" pitchFamily="18" charset="0"/>
              </a:rPr>
              <a:t>X</a:t>
            </a:r>
            <a:r>
              <a:rPr lang="en-US" sz="2000" baseline="0"/>
              <a:t>=0;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000" baseline="0"/>
              <a:t>X </a:t>
            </a:r>
            <a:r>
              <a:rPr lang="en-US" sz="2000" baseline="0">
                <a:sym typeface="Symbol" panose="05050102010706020507" pitchFamily="18" charset="2"/>
              </a:rPr>
              <a:t> </a:t>
            </a:r>
            <a:r>
              <a:rPr lang="en-US" sz="2000" baseline="0"/>
              <a:t>⌐</a:t>
            </a:r>
            <a:r>
              <a:rPr lang="lt-LT" sz="2000" baseline="0"/>
              <a:t>X</a:t>
            </a:r>
            <a:r>
              <a:rPr lang="en-US" sz="2000" baseline="0"/>
              <a:t> =1.</a:t>
            </a:r>
            <a:endParaRPr lang="lt-LT" sz="2000" baseline="0"/>
          </a:p>
        </p:txBody>
      </p:sp>
      <p:graphicFrame>
        <p:nvGraphicFramePr>
          <p:cNvPr id="42060" name="Group 76"/>
          <p:cNvGraphicFramePr>
            <a:graphicFrameLocks noGrp="1"/>
          </p:cNvGraphicFramePr>
          <p:nvPr/>
        </p:nvGraphicFramePr>
        <p:xfrm>
          <a:off x="3132138" y="836613"/>
          <a:ext cx="1079500" cy="460851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e) 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f) 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 marL="577850" indent="-5778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52500" indent="-4953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327150" indent="-412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43075" indent="-37147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200275" indent="-37147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57475" indent="-371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14675" indent="-371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71875" indent="-371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29075" indent="-371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77850" marR="0" lvl="0" indent="-577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i) 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2100" name="Group 116"/>
          <p:cNvGraphicFramePr>
            <a:graphicFrameLocks noGrp="1"/>
          </p:cNvGraphicFramePr>
          <p:nvPr/>
        </p:nvGraphicFramePr>
        <p:xfrm>
          <a:off x="7451725" y="981075"/>
          <a:ext cx="1079500" cy="2286002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d) 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e) 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121" name="Group 137"/>
          <p:cNvGraphicFramePr>
            <a:graphicFrameLocks noGrp="1"/>
          </p:cNvGraphicFramePr>
          <p:nvPr/>
        </p:nvGraphicFramePr>
        <p:xfrm>
          <a:off x="7235825" y="4149725"/>
          <a:ext cx="1439863" cy="1355726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0 arba 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539750" y="393700"/>
            <a:ext cx="5832475" cy="646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/>
              <a:t>Tegul p,q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p: 	“Kelionė į Marsą labai brangi”;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q: 	“Keliausiu į Marsą”;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r: 	“Turiu pinigų”.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/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Užrašykite teiginius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Pinigų neturiu ir į Marsą nekeliausiu;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Pinigų neturiu ir kelionė į Marsą labai brangi arba keliausiu į Marsą;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Netiesa, kad turiu pinigų ir keliausiu į Marsą;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Kelionė į Marsą nėra brangi ir ten keliausiu arba kelionė į Marsą yra brangi ir ten nekeliausiu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/>
          </a:p>
        </p:txBody>
      </p:sp>
      <p:graphicFrame>
        <p:nvGraphicFramePr>
          <p:cNvPr id="55337" name="Group 41"/>
          <p:cNvGraphicFramePr>
            <a:graphicFrameLocks noGrp="1"/>
          </p:cNvGraphicFramePr>
          <p:nvPr/>
        </p:nvGraphicFramePr>
        <p:xfrm>
          <a:off x="6372225" y="3213100"/>
          <a:ext cx="2447925" cy="503238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349" name="Group 53"/>
          <p:cNvGraphicFramePr>
            <a:graphicFrameLocks noGrp="1"/>
          </p:cNvGraphicFramePr>
          <p:nvPr/>
        </p:nvGraphicFramePr>
        <p:xfrm>
          <a:off x="6516688" y="4652963"/>
          <a:ext cx="2159000" cy="536575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(r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352" name="Group 56"/>
          <p:cNvGraphicFramePr>
            <a:graphicFrameLocks noGrp="1"/>
          </p:cNvGraphicFramePr>
          <p:nvPr/>
        </p:nvGraphicFramePr>
        <p:xfrm>
          <a:off x="5580063" y="5661025"/>
          <a:ext cx="3563937" cy="608013"/>
        </p:xfrm>
        <a:graphic>
          <a:graphicData uri="http://schemas.openxmlformats.org/drawingml/2006/table">
            <a:tbl>
              <a:tblPr/>
              <a:tblGrid>
                <a:gridCol w="356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(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q)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351" name="Group 55"/>
          <p:cNvGraphicFramePr>
            <a:graphicFrameLocks noGrp="1"/>
          </p:cNvGraphicFramePr>
          <p:nvPr/>
        </p:nvGraphicFramePr>
        <p:xfrm>
          <a:off x="6516688" y="3860800"/>
          <a:ext cx="2447925" cy="503238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(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⌐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r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p)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q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smtClean="0"/>
              <a:t>Konjunkcija </a:t>
            </a:r>
            <a:br>
              <a:rPr lang="lt-LT" sz="4000" smtClean="0"/>
            </a:br>
            <a:r>
              <a:rPr lang="lt-LT" sz="4000" smtClean="0"/>
              <a:t>(loginė daugyba, IR, </a:t>
            </a:r>
            <a:r>
              <a:rPr lang="en-US" sz="4000" smtClean="0"/>
              <a:t>&amp;</a:t>
            </a:r>
            <a:r>
              <a:rPr lang="lt-LT" sz="4000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485" y="1807369"/>
            <a:ext cx="4894263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lt-LT" sz="2800" dirty="0" smtClean="0"/>
          </a:p>
          <a:p>
            <a:pPr eaLnBrk="1" hangingPunct="1">
              <a:buFontTx/>
              <a:buNone/>
            </a:pPr>
            <a:r>
              <a:rPr lang="lt-LT" sz="2800" dirty="0" smtClean="0"/>
              <a:t>p:		“trikampis yra statusis”</a:t>
            </a:r>
          </a:p>
          <a:p>
            <a:pPr eaLnBrk="1" hangingPunct="1">
              <a:buFontTx/>
              <a:buNone/>
            </a:pPr>
            <a:r>
              <a:rPr lang="lt-LT" sz="2800" dirty="0" smtClean="0"/>
              <a:t>q: 	“trikampis yra lygiašonis”</a:t>
            </a:r>
          </a:p>
          <a:p>
            <a:pPr eaLnBrk="1" hangingPunct="1">
              <a:buFontTx/>
              <a:buNone/>
            </a:pPr>
            <a:endParaRPr lang="lt-LT" sz="2800" dirty="0" smtClean="0"/>
          </a:p>
          <a:p>
            <a:pPr eaLnBrk="1" hangingPunct="1">
              <a:buFontTx/>
              <a:buNone/>
            </a:pPr>
            <a:r>
              <a:rPr lang="lt-LT" sz="2800" dirty="0" smtClean="0"/>
              <a:t>p &amp; q:	  “trikampis yra statusis ir lygiašonis”</a:t>
            </a:r>
          </a:p>
        </p:txBody>
      </p:sp>
      <p:graphicFrame>
        <p:nvGraphicFramePr>
          <p:cNvPr id="12320" name="Group 32"/>
          <p:cNvGraphicFramePr>
            <a:graphicFrameLocks noGrp="1"/>
          </p:cNvGraphicFramePr>
          <p:nvPr>
            <p:ph sz="half" idx="2"/>
          </p:nvPr>
        </p:nvGraphicFramePr>
        <p:xfrm>
          <a:off x="6227763" y="2420938"/>
          <a:ext cx="2592387" cy="2887663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5516563"/>
            <a:ext cx="27416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89500"/>
            <a:ext cx="34020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5832475" cy="550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/>
              <a:t>Tegul p,q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p: 	“Šis žaidimas sudėtingas”;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q: 	“Žaidžiu šachmatais”;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r: 	“Šachmatų žaidimas reikalauja laiko”.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/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Interpre</a:t>
            </a:r>
            <a:r>
              <a:rPr lang="en-US" sz="2200" baseline="0"/>
              <a:t>t</a:t>
            </a:r>
            <a:r>
              <a:rPr lang="lt-LT" sz="2200" baseline="0"/>
              <a:t>uokite: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q </a:t>
            </a:r>
            <a:r>
              <a:rPr lang="en-US" sz="2200" baseline="0"/>
              <a:t>&amp; r</a:t>
            </a:r>
            <a:r>
              <a:rPr lang="lt-LT" sz="22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⌐</a:t>
            </a:r>
            <a:r>
              <a:rPr lang="en-US" baseline="0"/>
              <a:t>p v </a:t>
            </a:r>
            <a:r>
              <a:rPr lang="lt-LT" baseline="0"/>
              <a:t>⌐</a:t>
            </a:r>
            <a:r>
              <a:rPr lang="en-US" baseline="0"/>
              <a:t>q</a:t>
            </a:r>
            <a:r>
              <a:rPr lang="lt-LT" sz="22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/>
              <a:t>(p v r) &amp; q</a:t>
            </a:r>
            <a:r>
              <a:rPr lang="lt-LT" sz="22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/>
              <a:t>p &amp; q &amp; r</a:t>
            </a:r>
            <a:endParaRPr lang="lt-LT" sz="2200" baseline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/>
          </a:p>
        </p:txBody>
      </p:sp>
      <p:graphicFrame>
        <p:nvGraphicFramePr>
          <p:cNvPr id="56352" name="Group 32"/>
          <p:cNvGraphicFramePr>
            <a:graphicFrameLocks noGrp="1"/>
          </p:cNvGraphicFramePr>
          <p:nvPr/>
        </p:nvGraphicFramePr>
        <p:xfrm>
          <a:off x="2987675" y="2997200"/>
          <a:ext cx="5975350" cy="503238"/>
        </p:xfrm>
        <a:graphic>
          <a:graphicData uri="http://schemas.openxmlformats.org/drawingml/2006/table">
            <a:tbl>
              <a:tblPr/>
              <a:tblGrid>
                <a:gridCol w="597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Žaidžiu šachmatais ir tai reikalauja laiko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356" name="Group 36"/>
          <p:cNvGraphicFramePr>
            <a:graphicFrameLocks noGrp="1"/>
          </p:cNvGraphicFramePr>
          <p:nvPr/>
        </p:nvGraphicFramePr>
        <p:xfrm>
          <a:off x="2987675" y="4292600"/>
          <a:ext cx="5976938" cy="822678"/>
        </p:xfrm>
        <a:graphic>
          <a:graphicData uri="http://schemas.openxmlformats.org/drawingml/2006/table">
            <a:tbl>
              <a:tblPr/>
              <a:tblGrid>
                <a:gridCol w="597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 </a:t>
                      </a: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Šis žaidimas sudėtingas arba šachmatų žaidimas reikalauja laiko, ir žaidžiu šachmatais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579" marB="455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357" name="Group 37"/>
          <p:cNvGraphicFramePr>
            <a:graphicFrameLocks noGrp="1"/>
          </p:cNvGraphicFramePr>
          <p:nvPr/>
        </p:nvGraphicFramePr>
        <p:xfrm>
          <a:off x="2987675" y="5084763"/>
          <a:ext cx="5688013" cy="822678"/>
        </p:xfrm>
        <a:graphic>
          <a:graphicData uri="http://schemas.openxmlformats.org/drawingml/2006/table">
            <a:tbl>
              <a:tblPr/>
              <a:tblGrid>
                <a:gridCol w="568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 Šis žaidimas sudėtingas, žaidžiu šachmatais ir tai reikalauja laiko</a:t>
                      </a:r>
                    </a:p>
                  </a:txBody>
                  <a:tcPr marT="45579" marB="455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353" name="Group 33"/>
          <p:cNvGraphicFramePr>
            <a:graphicFrameLocks noGrp="1"/>
          </p:cNvGraphicFramePr>
          <p:nvPr/>
        </p:nvGraphicFramePr>
        <p:xfrm>
          <a:off x="2987675" y="3500438"/>
          <a:ext cx="5905500" cy="822678"/>
        </p:xfrm>
        <a:graphic>
          <a:graphicData uri="http://schemas.openxmlformats.org/drawingml/2006/table">
            <a:tbl>
              <a:tblPr/>
              <a:tblGrid>
                <a:gridCol w="590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 Šis žaidimas nėra sudėtingas arba šachmatais nežaisiu</a:t>
                      </a:r>
                    </a:p>
                  </a:txBody>
                  <a:tcPr marT="45579" marB="455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539750" y="393700"/>
            <a:ext cx="8135938" cy="612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/>
              <a:t>Tegul p,q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p: 	“Turiu gerą kompiuterį”;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q: 	“Laiku parašysiu kursinį projektą”;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r: 	“Išlaikysiu egzaminą”.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/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Užrašykite teiginius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Mano kompiuteris nėra geras arba laiku parašysiu kursinį projektą;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Kursinio projekto laiku neparašysiu ir egzamino neišlaikysiu;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Netiesa, kad laiku parašysiu kursinį projektą ir išlaikysiu egzaminą;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Turiu gerą kompiuterį arba laiku neparašysiu kursinio projekto ir išlaikysiu egzaminą.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5832475" cy="550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/>
              <a:t>Tegul p,q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p: 	“Dogai – dideli šunys”;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q: 	“Mano būtas mažas”;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r: 	“Turiu dogą”.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/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Interpre</a:t>
            </a:r>
            <a:r>
              <a:rPr lang="en-US" sz="2200" baseline="0"/>
              <a:t>t</a:t>
            </a:r>
            <a:r>
              <a:rPr lang="lt-LT" sz="2200" baseline="0"/>
              <a:t>uokite: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/>
              <a:t>p &amp; q &amp; </a:t>
            </a:r>
            <a:r>
              <a:rPr lang="en-US" sz="2200" baseline="0">
                <a:cs typeface="Times New Roman" panose="02020603050405020304" pitchFamily="18" charset="0"/>
              </a:rPr>
              <a:t>⌐r;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baseline="0"/>
              <a:t>p &amp; (</a:t>
            </a:r>
            <a:r>
              <a:rPr lang="lt-LT" baseline="0"/>
              <a:t>⌐</a:t>
            </a:r>
            <a:r>
              <a:rPr lang="en-US" baseline="0"/>
              <a:t>q v </a:t>
            </a:r>
            <a:r>
              <a:rPr lang="lt-LT" baseline="0"/>
              <a:t>⌐</a:t>
            </a:r>
            <a:r>
              <a:rPr lang="en-US" baseline="0"/>
              <a:t>r)</a:t>
            </a:r>
            <a:r>
              <a:rPr lang="lt-LT" sz="22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/>
              <a:t>(p v </a:t>
            </a:r>
            <a:r>
              <a:rPr lang="en-US" sz="2200" baseline="0">
                <a:cs typeface="Times New Roman" panose="02020603050405020304" pitchFamily="18" charset="0"/>
              </a:rPr>
              <a:t>⌐q</a:t>
            </a:r>
            <a:r>
              <a:rPr lang="en-US" sz="2200" baseline="0"/>
              <a:t>) &amp; r</a:t>
            </a:r>
            <a:r>
              <a:rPr lang="lt-LT" sz="22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/>
              <a:t>(p &amp; r) v (q &amp;</a:t>
            </a:r>
            <a:r>
              <a:rPr lang="en-US" sz="2200" baseline="0">
                <a:cs typeface="Times New Roman" panose="02020603050405020304" pitchFamily="18" charset="0"/>
              </a:rPr>
              <a:t>⌐</a:t>
            </a:r>
            <a:r>
              <a:rPr lang="en-US" sz="2200" baseline="0"/>
              <a:t> r).</a:t>
            </a:r>
            <a:endParaRPr lang="lt-LT" sz="2200" baseline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468313" y="0"/>
            <a:ext cx="8675687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/>
              <a:t>Tegul p,q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p: 	“Jis skaito kompiuterinę literatūrą”;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q: 	“Jam patinka mokslinė fantastika”;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r: 	“Jis yra studentas informatikas”.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/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Užrašykite teiginius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Jeigu jis skaito kompiuterinę literatūrą ir jam patinka mokslinė fantastika, tai jis – studentas informatikas;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Jeigu jis neskaito kompiuterinės literatūros ir jam nepatinka mokslinė fantastika, tai jis nėra studentas informatikas;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Jeigu jis skaito kompiuterinę literatūra, tai jam patinka mokslinė fantastika; ir jei jis neskaito kompiuterinės literatūros, tai jis nėra studentas informatikas;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Jeigu jis yra studentas informatikas, tai jis skaito kompiuterinę literatūrą arba jam nepatinka mokslinė fantastika.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5832475" cy="563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sz="2200" baseline="0"/>
              <a:t>Tegul p,q ir r yra teiginiai: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p: 	“Jam sekasi”;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q: 	“Jis populiarus”;</a:t>
            </a:r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r: 	“Jis turtingas”.</a:t>
            </a:r>
          </a:p>
          <a:p>
            <a:pPr eaLnBrk="1" hangingPunct="1">
              <a:spcBef>
                <a:spcPct val="50000"/>
              </a:spcBef>
            </a:pPr>
            <a:endParaRPr lang="lt-LT" sz="2200" baseline="0"/>
          </a:p>
          <a:p>
            <a:pPr eaLnBrk="1" hangingPunct="1">
              <a:spcBef>
                <a:spcPct val="50000"/>
              </a:spcBef>
            </a:pPr>
            <a:r>
              <a:rPr lang="lt-LT" sz="2200" baseline="0"/>
              <a:t>Interpre</a:t>
            </a:r>
            <a:r>
              <a:rPr lang="en-US" sz="2200" baseline="0"/>
              <a:t>t</a:t>
            </a:r>
            <a:r>
              <a:rPr lang="lt-LT" sz="2200" baseline="0"/>
              <a:t>uokite: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>
                <a:cs typeface="Times New Roman" panose="02020603050405020304" pitchFamily="18" charset="0"/>
              </a:rPr>
              <a:t>⌐</a:t>
            </a:r>
            <a:r>
              <a:rPr lang="en-US" sz="2200" baseline="0"/>
              <a:t> </a:t>
            </a:r>
            <a:r>
              <a:rPr lang="lt-LT" sz="2200" baseline="0"/>
              <a:t>(</a:t>
            </a:r>
            <a:r>
              <a:rPr lang="en-US" sz="2200" baseline="0"/>
              <a:t>p </a:t>
            </a:r>
            <a:r>
              <a:rPr lang="lt-LT" baseline="0">
                <a:sym typeface="Symbol" panose="05050102010706020507" pitchFamily="18" charset="2"/>
              </a:rPr>
              <a:t></a:t>
            </a:r>
            <a:r>
              <a:rPr lang="en-US" sz="2200" baseline="0"/>
              <a:t> q</a:t>
            </a:r>
            <a:r>
              <a:rPr lang="lt-LT" sz="2200" baseline="0"/>
              <a:t>)</a:t>
            </a:r>
            <a:r>
              <a:rPr lang="en-US" sz="2200" baseline="0"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baseline="0"/>
              <a:t>(</a:t>
            </a:r>
            <a:r>
              <a:rPr lang="en-US" baseline="0"/>
              <a:t>p</a:t>
            </a:r>
            <a:r>
              <a:rPr lang="lt-LT" baseline="0"/>
              <a:t> v r) </a:t>
            </a:r>
            <a:r>
              <a:rPr lang="lt-LT" baseline="0">
                <a:sym typeface="Symbol" panose="05050102010706020507" pitchFamily="18" charset="2"/>
              </a:rPr>
              <a:t> </a:t>
            </a:r>
            <a:r>
              <a:rPr lang="en-US" baseline="0"/>
              <a:t>q</a:t>
            </a:r>
            <a:r>
              <a:rPr lang="lt-LT" sz="2200" baseline="0"/>
              <a:t>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sz="2200" baseline="0"/>
              <a:t>q </a:t>
            </a:r>
            <a:r>
              <a:rPr lang="lt-LT" baseline="0">
                <a:sym typeface="Symbol" panose="05050102010706020507" pitchFamily="18" charset="2"/>
              </a:rPr>
              <a:t> </a:t>
            </a:r>
            <a:r>
              <a:rPr lang="lt-LT" sz="2200" baseline="0"/>
              <a:t> </a:t>
            </a:r>
            <a:r>
              <a:rPr lang="en-US" sz="2200" baseline="0"/>
              <a:t>(p &amp; </a:t>
            </a:r>
            <a:r>
              <a:rPr lang="lt-LT" sz="2200" baseline="0"/>
              <a:t>q);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200" baseline="0"/>
              <a:t>(p </a:t>
            </a:r>
            <a:r>
              <a:rPr lang="lt-LT" baseline="0">
                <a:sym typeface="Symbol" panose="05050102010706020507" pitchFamily="18" charset="2"/>
              </a:rPr>
              <a:t></a:t>
            </a:r>
            <a:r>
              <a:rPr lang="en-US" sz="2200" baseline="0"/>
              <a:t> </a:t>
            </a:r>
            <a:r>
              <a:rPr lang="lt-LT" sz="2200" baseline="0"/>
              <a:t>q</a:t>
            </a:r>
            <a:r>
              <a:rPr lang="en-US" sz="2200" baseline="0"/>
              <a:t>) &amp; (</a:t>
            </a:r>
            <a:r>
              <a:rPr lang="en-US" sz="2200" baseline="0">
                <a:cs typeface="Times New Roman" panose="02020603050405020304" pitchFamily="18" charset="0"/>
              </a:rPr>
              <a:t>⌐</a:t>
            </a:r>
            <a:r>
              <a:rPr lang="en-US" sz="2200" baseline="0"/>
              <a:t> r </a:t>
            </a:r>
            <a:r>
              <a:rPr lang="lt-LT" baseline="0">
                <a:sym typeface="Symbol" panose="05050102010706020507" pitchFamily="18" charset="2"/>
              </a:rPr>
              <a:t></a:t>
            </a:r>
            <a:r>
              <a:rPr lang="en-US" baseline="0">
                <a:sym typeface="Symbol" panose="05050102010706020507" pitchFamily="18" charset="2"/>
              </a:rPr>
              <a:t>(</a:t>
            </a:r>
            <a:r>
              <a:rPr lang="en-US" baseline="0"/>
              <a:t>⌐p  v  ⌐q</a:t>
            </a:r>
            <a:r>
              <a:rPr lang="en-US" baseline="0">
                <a:sym typeface="Symbol" panose="05050102010706020507" pitchFamily="18" charset="2"/>
              </a:rPr>
              <a:t>)</a:t>
            </a:r>
            <a:r>
              <a:rPr lang="en-US" sz="2200" baseline="0"/>
              <a:t>).</a:t>
            </a:r>
            <a:endParaRPr lang="lt-LT" sz="2200" baseline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lt-LT" sz="22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sz="4000" smtClean="0"/>
              <a:t>Nustatykite, kurios lygybės teisingos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en-US" sz="2800" smtClean="0"/>
          </a:p>
          <a:p>
            <a:pPr marL="457200" indent="-457200" eaLnBrk="1" hangingPunct="1">
              <a:buFontTx/>
              <a:buAutoNum type="arabicPeriod"/>
            </a:pPr>
            <a:endParaRPr lang="lt-LT" sz="2800" smtClean="0"/>
          </a:p>
        </p:txBody>
      </p:sp>
      <p:graphicFrame>
        <p:nvGraphicFramePr>
          <p:cNvPr id="16502" name="Group 118"/>
          <p:cNvGraphicFramePr>
            <a:graphicFrameLocks noGrp="1"/>
          </p:cNvGraphicFramePr>
          <p:nvPr>
            <p:ph sz="quarter" idx="2"/>
          </p:nvPr>
        </p:nvGraphicFramePr>
        <p:xfrm>
          <a:off x="395288" y="1700213"/>
          <a:ext cx="3671887" cy="4608515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0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&amp; 0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0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1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1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1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X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88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X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X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77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Y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6501" name="Group 117"/>
          <p:cNvGraphicFramePr>
            <a:graphicFrameLocks noGrp="1"/>
          </p:cNvGraphicFramePr>
          <p:nvPr>
            <p:ph sz="quarter" idx="3"/>
          </p:nvPr>
        </p:nvGraphicFramePr>
        <p:xfrm>
          <a:off x="4140200" y="1700213"/>
          <a:ext cx="1079500" cy="460851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6589" name="Group 205"/>
          <p:cNvGraphicFramePr>
            <a:graphicFrameLocks noGrp="1"/>
          </p:cNvGraphicFramePr>
          <p:nvPr/>
        </p:nvGraphicFramePr>
        <p:xfrm>
          <a:off x="6156325" y="2924175"/>
          <a:ext cx="2305050" cy="1981200"/>
        </p:xfrm>
        <a:graphic>
          <a:graphicData uri="http://schemas.openxmlformats.org/drawingml/2006/table">
            <a:tbl>
              <a:tblPr/>
              <a:tblGrid>
                <a:gridCol w="512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Y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71975" y="5732463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49750" y="4814888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taip</a:t>
            </a:r>
            <a:endParaRPr lang="lt-LT" sz="36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18000" y="3397250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taip</a:t>
            </a:r>
            <a:endParaRPr lang="lt-LT" sz="36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49750" y="1612900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taip</a:t>
            </a:r>
            <a:endParaRPr lang="lt-LT" sz="36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9750" y="5294313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22775" y="4348163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06900" y="3870325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06900" y="2921000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22775" y="2443163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27538" y="2008188"/>
            <a:ext cx="719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</a:t>
            </a:r>
            <a:endParaRPr lang="lt-LT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lt-LT" smtClean="0"/>
              <a:t>Nustatykite </a:t>
            </a:r>
            <a:r>
              <a:rPr lang="lt-LT" i="1" smtClean="0"/>
              <a:t>x</a:t>
            </a:r>
            <a:r>
              <a:rPr lang="lt-LT" smtClean="0"/>
              <a:t> reikšmę</a:t>
            </a:r>
          </a:p>
        </p:txBody>
      </p:sp>
      <p:graphicFrame>
        <p:nvGraphicFramePr>
          <p:cNvPr id="20616" name="Group 136"/>
          <p:cNvGraphicFramePr>
            <a:graphicFrameLocks noGrp="1"/>
          </p:cNvGraphicFramePr>
          <p:nvPr/>
        </p:nvGraphicFramePr>
        <p:xfrm>
          <a:off x="827088" y="2420938"/>
          <a:ext cx="3671887" cy="3108576"/>
        </p:xfrm>
        <a:graphic>
          <a:graphicData uri="http://schemas.openxmlformats.org/drawingml/2006/table">
            <a:tbl>
              <a:tblPr/>
              <a:tblGrid>
                <a:gridCol w="7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 1 =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&amp; 0 = X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&amp; 1 = X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&amp; X = 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&amp; X = 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1 = 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620" name="Group 140"/>
          <p:cNvGraphicFramePr>
            <a:graphicFrameLocks noGrp="1"/>
          </p:cNvGraphicFramePr>
          <p:nvPr/>
        </p:nvGraphicFramePr>
        <p:xfrm>
          <a:off x="4716463" y="2420938"/>
          <a:ext cx="1368425" cy="3168651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19700" y="2349500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0</a:t>
            </a:r>
            <a:endParaRPr lang="lt-LT" sz="36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9700" y="2819400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0</a:t>
            </a:r>
            <a:endParaRPr lang="lt-LT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19700" y="3406775"/>
            <a:ext cx="72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1</a:t>
            </a:r>
            <a:endParaRPr lang="lt-LT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32363" y="3933825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0 arba 1</a:t>
            </a:r>
            <a:endParaRPr lang="lt-LT" sz="36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54625" y="4459288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0</a:t>
            </a:r>
            <a:endParaRPr lang="lt-LT" sz="36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64150" y="4968875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0</a:t>
            </a:r>
            <a:endParaRPr lang="lt-LT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6988" y="609600"/>
            <a:ext cx="7847012" cy="2171700"/>
          </a:xfrm>
        </p:spPr>
        <p:txBody>
          <a:bodyPr/>
          <a:lstStyle/>
          <a:p>
            <a:pPr eaLnBrk="1" hangingPunct="1"/>
            <a:r>
              <a:rPr lang="lt-LT" sz="4000" smtClean="0"/>
              <a:t>Kurių iš šių konjunkcijų rezultatas nepriklauso nuo argumento X reikšmės?</a:t>
            </a:r>
            <a:r>
              <a:rPr lang="en-US" sz="4000" smtClean="0"/>
              <a:t/>
            </a:r>
            <a:br>
              <a:rPr lang="en-US" sz="4000" smtClean="0"/>
            </a:br>
            <a:endParaRPr lang="lt-LT" sz="4000" smtClean="0"/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/>
        </p:nvGraphicFramePr>
        <p:xfrm>
          <a:off x="1476375" y="3141663"/>
          <a:ext cx="3671888" cy="2073276"/>
        </p:xfrm>
        <a:graphic>
          <a:graphicData uri="http://schemas.openxmlformats.org/drawingml/2006/table">
            <a:tbl>
              <a:tblPr/>
              <a:tblGrid>
                <a:gridCol w="70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&amp;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&amp; 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792" name="Group 48"/>
          <p:cNvGraphicFramePr>
            <a:graphicFrameLocks noGrp="1"/>
          </p:cNvGraphicFramePr>
          <p:nvPr/>
        </p:nvGraphicFramePr>
        <p:xfrm>
          <a:off x="5365750" y="3141663"/>
          <a:ext cx="2159000" cy="2098675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51500" y="3068638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nepriklauso</a:t>
            </a:r>
            <a:endParaRPr lang="lt-LT" sz="36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32475" y="358775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priklauso</a:t>
            </a:r>
            <a:endParaRPr lang="lt-LT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9913" y="4049713"/>
            <a:ext cx="172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nepriklauso</a:t>
            </a:r>
            <a:endParaRPr lang="lt-LT" sz="3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59463" y="4576763"/>
            <a:ext cx="1441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/>
              <a:t>priklauso</a:t>
            </a:r>
            <a:endParaRPr lang="lt-LT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8275"/>
            <a:ext cx="7772400" cy="1143000"/>
          </a:xfrm>
        </p:spPr>
        <p:txBody>
          <a:bodyPr/>
          <a:lstStyle/>
          <a:p>
            <a:pPr eaLnBrk="1" hangingPunct="1"/>
            <a:r>
              <a:rPr lang="lt-LT" sz="4000" smtClean="0"/>
              <a:t>Disjunkcija </a:t>
            </a:r>
            <a:br>
              <a:rPr lang="lt-LT" sz="4000" smtClean="0"/>
            </a:br>
            <a:r>
              <a:rPr lang="lt-LT" sz="4000" smtClean="0"/>
              <a:t>(loginė sudėtis, ARBA, V)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5759450" cy="3889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lt-LT" sz="2800" smtClean="0"/>
          </a:p>
          <a:p>
            <a:pPr eaLnBrk="1" hangingPunct="1">
              <a:buFontTx/>
              <a:buNone/>
            </a:pPr>
            <a:r>
              <a:rPr lang="lt-LT" sz="2800" smtClean="0"/>
              <a:t>p:		“skaičius dalus iš 5, jeigu jo paskutinis skaitmuo lygus 5”</a:t>
            </a:r>
          </a:p>
          <a:p>
            <a:pPr eaLnBrk="1" hangingPunct="1">
              <a:buFontTx/>
              <a:buNone/>
            </a:pPr>
            <a:r>
              <a:rPr lang="lt-LT" sz="2800" smtClean="0"/>
              <a:t>q: 	“skaičius dalus iš 5, jeigu jo paskutinis skaitmuo lygus 0”</a:t>
            </a:r>
          </a:p>
          <a:p>
            <a:pPr eaLnBrk="1" hangingPunct="1">
              <a:buFontTx/>
              <a:buNone/>
            </a:pPr>
            <a:endParaRPr lang="lt-LT" sz="2800" smtClean="0"/>
          </a:p>
          <a:p>
            <a:pPr eaLnBrk="1" hangingPunct="1">
              <a:buFontTx/>
              <a:buNone/>
            </a:pPr>
            <a:r>
              <a:rPr lang="lt-LT" sz="2800" smtClean="0"/>
              <a:t>p V q:	  “skaičius dalus iš 5, jeigu jo paskutinis skaitmuo lygus 5 arba 0”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sz="half" idx="2"/>
          </p:nvPr>
        </p:nvGraphicFramePr>
        <p:xfrm>
          <a:off x="6227763" y="1484313"/>
          <a:ext cx="2592387" cy="2887663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549775"/>
            <a:ext cx="324961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581650"/>
            <a:ext cx="26416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lt-LT" smtClean="0"/>
              <a:t>Nustatykite </a:t>
            </a:r>
            <a:r>
              <a:rPr lang="lt-LT" i="1" smtClean="0"/>
              <a:t>x</a:t>
            </a:r>
            <a:r>
              <a:rPr lang="lt-LT" smtClean="0"/>
              <a:t> reikšmę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046163" y="2557463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8200" indent="-381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6400" indent="-304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3600" indent="-304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08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80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52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2400" indent="-30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en-US" sz="2800" baseline="0"/>
          </a:p>
          <a:p>
            <a:pPr eaLnBrk="1" hangingPunct="1">
              <a:buFontTx/>
              <a:buAutoNum type="arabicPeriod"/>
            </a:pPr>
            <a:endParaRPr lang="lt-LT" sz="2800" baseline="0"/>
          </a:p>
        </p:txBody>
      </p:sp>
      <p:graphicFrame>
        <p:nvGraphicFramePr>
          <p:cNvPr id="22627" name="Group 99"/>
          <p:cNvGraphicFramePr>
            <a:graphicFrameLocks noGrp="1"/>
          </p:cNvGraphicFramePr>
          <p:nvPr/>
        </p:nvGraphicFramePr>
        <p:xfrm>
          <a:off x="755650" y="2276475"/>
          <a:ext cx="3671888" cy="3627435"/>
        </p:xfrm>
        <a:graphic>
          <a:graphicData uri="http://schemas.openxmlformats.org/drawingml/2006/table">
            <a:tbl>
              <a:tblPr/>
              <a:tblGrid>
                <a:gridCol w="70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V 1 =X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V 0 = 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V 1 = 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V X = 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 V X =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0 = 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V 0 =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620" name="Group 92"/>
          <p:cNvGraphicFramePr>
            <a:graphicFrameLocks noGrp="1"/>
          </p:cNvGraphicFramePr>
          <p:nvPr/>
        </p:nvGraphicFramePr>
        <p:xfrm>
          <a:off x="4500563" y="2276475"/>
          <a:ext cx="1079500" cy="367189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593" name="Group 65"/>
          <p:cNvGraphicFramePr>
            <a:graphicFrameLocks noGrp="1"/>
          </p:cNvGraphicFramePr>
          <p:nvPr/>
        </p:nvGraphicFramePr>
        <p:xfrm>
          <a:off x="6156325" y="2924175"/>
          <a:ext cx="2305050" cy="1981200"/>
        </p:xfrm>
        <a:graphic>
          <a:graphicData uri="http://schemas.openxmlformats.org/drawingml/2006/table">
            <a:tbl>
              <a:tblPr/>
              <a:tblGrid>
                <a:gridCol w="512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 </a:t>
                      </a: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Y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41875" y="2133600"/>
            <a:ext cx="720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1</a:t>
            </a:r>
            <a:endParaRPr lang="lt-LT" sz="44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49813" y="2676525"/>
            <a:ext cx="71913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1</a:t>
            </a:r>
            <a:endParaRPr lang="lt-LT" sz="44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49813" y="3206750"/>
            <a:ext cx="71913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1</a:t>
            </a:r>
            <a:endParaRPr lang="lt-LT" sz="44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56163" y="3721100"/>
            <a:ext cx="720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1</a:t>
            </a:r>
            <a:endParaRPr lang="lt-LT" sz="44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56163" y="4219575"/>
            <a:ext cx="7207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0</a:t>
            </a:r>
            <a:endParaRPr lang="lt-LT" sz="44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22825" y="4764088"/>
            <a:ext cx="7207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1</a:t>
            </a:r>
            <a:endParaRPr lang="lt-LT" sz="44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40288" y="5308600"/>
            <a:ext cx="71913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4400"/>
              <a:t>0</a:t>
            </a:r>
            <a:endParaRPr lang="lt-LT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1682</Words>
  <Application>Microsoft Office PowerPoint</Application>
  <PresentationFormat>On-screen Show (4:3)</PresentationFormat>
  <Paragraphs>750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Cambria Math</vt:lpstr>
      <vt:lpstr>Symbol</vt:lpstr>
      <vt:lpstr>Times New Roman</vt:lpstr>
      <vt:lpstr>Default Design</vt:lpstr>
      <vt:lpstr>Equation</vt:lpstr>
      <vt:lpstr>Loginės operacijos</vt:lpstr>
      <vt:lpstr>Teiginys – sakinys, kuris visada yra teisingas arba klaidingas</vt:lpstr>
      <vt:lpstr>Loginis neigimas</vt:lpstr>
      <vt:lpstr>Konjunkcija  (loginė daugyba, IR, &amp;)</vt:lpstr>
      <vt:lpstr>Nustatykite, kurios lygybės teisingos </vt:lpstr>
      <vt:lpstr>Nustatykite x reikšmę</vt:lpstr>
      <vt:lpstr>Kurių iš šių konjunkcijų rezultatas nepriklauso nuo argumento X reikšmės? </vt:lpstr>
      <vt:lpstr>Disjunkcija  (loginė sudėtis, ARBA, V)</vt:lpstr>
      <vt:lpstr>Nustatykite x reikšmę</vt:lpstr>
      <vt:lpstr>Nustatykite, kurios lygybės teisingos</vt:lpstr>
      <vt:lpstr>Kurių iš šių disjunkcijų rezultatas nepriklauso nuo argumento X reikšmės?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Nustatykite, kurios lygybės teisingos</vt:lpstr>
      <vt:lpstr>PowerPoint Presentation</vt:lpstr>
      <vt:lpstr>Ekvivalentumas  (loginė lygybė; ... tada ir tik tada, kai ... ;  ; ↔)</vt:lpstr>
      <vt:lpstr>Operacijų prioritetas</vt:lpstr>
      <vt:lpstr>PowerPoint Presentation</vt:lpstr>
      <vt:lpstr>PowerPoint Presentation</vt:lpstr>
      <vt:lpstr>PowerPoint Presentation</vt:lpstr>
      <vt:lpstr>Nurodykite teisingus teiginius</vt:lpstr>
      <vt:lpstr>Nustatykite p loginę reikšmę, jeigu</vt:lpstr>
      <vt:lpstr>Nustatykite p loginę reikšmę, jeigu</vt:lpstr>
      <vt:lpstr>Sudėtis moduliu du (griežtoji disjunkcija)</vt:lpstr>
      <vt:lpstr>Sudėtis moduliu du (griežtoji disjunkcija)</vt:lpstr>
      <vt:lpstr>Supaprastinkite:</vt:lpstr>
      <vt:lpstr>Supaprastinkite:</vt:lpstr>
      <vt:lpstr>Supaprastinkite:</vt:lpstr>
      <vt:lpstr>Supaprastinkite:</vt:lpstr>
      <vt:lpstr>Supaprastinkite:</vt:lpstr>
      <vt:lpstr>PowerPoint Presentation</vt:lpstr>
      <vt:lpstr>Pyrso rodyklė, Šeferio brūkšnelis</vt:lpstr>
      <vt:lpstr>Užduotys savarankiškam darbui</vt:lpstr>
      <vt:lpstr>Kurie iš šių sakinių yra teiginiai?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43</cp:revision>
  <dcterms:created xsi:type="dcterms:W3CDTF">1601-01-01T00:00:00Z</dcterms:created>
  <dcterms:modified xsi:type="dcterms:W3CDTF">2018-09-04T12:36:47Z</dcterms:modified>
</cp:coreProperties>
</file>