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58" r:id="rId4"/>
    <p:sldId id="291" r:id="rId5"/>
    <p:sldId id="290" r:id="rId6"/>
    <p:sldId id="292" r:id="rId7"/>
    <p:sldId id="264" r:id="rId8"/>
    <p:sldId id="263" r:id="rId9"/>
    <p:sldId id="265" r:id="rId10"/>
    <p:sldId id="266" r:id="rId11"/>
    <p:sldId id="268" r:id="rId12"/>
    <p:sldId id="257" r:id="rId13"/>
    <p:sldId id="259" r:id="rId14"/>
    <p:sldId id="260" r:id="rId15"/>
    <p:sldId id="261" r:id="rId16"/>
    <p:sldId id="262" r:id="rId17"/>
    <p:sldId id="269" r:id="rId18"/>
    <p:sldId id="295" r:id="rId19"/>
    <p:sldId id="296" r:id="rId20"/>
    <p:sldId id="297" r:id="rId21"/>
    <p:sldId id="294" r:id="rId22"/>
    <p:sldId id="293" r:id="rId23"/>
    <p:sldId id="270" r:id="rId24"/>
    <p:sldId id="271" r:id="rId25"/>
    <p:sldId id="272" r:id="rId26"/>
    <p:sldId id="273" r:id="rId27"/>
    <p:sldId id="274" r:id="rId28"/>
    <p:sldId id="275" r:id="rId29"/>
    <p:sldId id="276" r:id="rId30"/>
    <p:sldId id="277" r:id="rId31"/>
    <p:sldId id="278" r:id="rId32"/>
    <p:sldId id="279" r:id="rId33"/>
    <p:sldId id="280" r:id="rId34"/>
    <p:sldId id="281" r:id="rId35"/>
    <p:sldId id="282" r:id="rId36"/>
    <p:sldId id="283" r:id="rId37"/>
    <p:sldId id="284" r:id="rId38"/>
    <p:sldId id="285" r:id="rId39"/>
    <p:sldId id="286" r:id="rId40"/>
    <p:sldId id="287" r:id="rId41"/>
    <p:sldId id="288" r:id="rId42"/>
    <p:sldId id="289" r:id="rId4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126" autoAdjust="0"/>
    <p:restoredTop sz="94660"/>
  </p:normalViewPr>
  <p:slideViewPr>
    <p:cSldViewPr>
      <p:cViewPr varScale="1">
        <p:scale>
          <a:sx n="109" d="100"/>
          <a:sy n="109" d="100"/>
        </p:scale>
        <p:origin x="141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587CD7-9324-4C4C-8AB8-93841D99F626}" type="slidenum">
              <a:rPr lang="lt-LT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616348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D8223B-6392-4A90-B29C-1FBE82E9D912}" type="slidenum">
              <a:rPr lang="lt-LT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125148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586B1B-20EC-4837-8473-E25A9252BA5C}" type="slidenum">
              <a:rPr lang="lt-LT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285899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641E29-BE90-46FC-826F-E84D119E9612}" type="slidenum">
              <a:rPr lang="lt-LT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950268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4BC6A5-EEA6-4B5A-AEA4-209AE1727777}" type="slidenum">
              <a:rPr lang="lt-LT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367337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ACC5B7-9823-4BCA-AF9C-9FC47E900B55}" type="slidenum">
              <a:rPr lang="lt-LT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564329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lt-L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lt-L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CA96E9-47D0-4ABE-82A0-DE063EB0110A}" type="slidenum">
              <a:rPr lang="lt-LT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16700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lt-L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lt-L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6CE857-2ED3-4434-BD18-8128A98FA40F}" type="slidenum">
              <a:rPr lang="lt-LT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02313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lt-L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4B9BE8-1DAB-4C6B-A940-FE5E7E556BE4}" type="slidenum">
              <a:rPr lang="lt-LT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310906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6FEB2C-68B1-41D3-84E4-41CB52AC304A}" type="slidenum">
              <a:rPr lang="lt-LT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942512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9EC86A-9FF7-4E61-AC1D-BAB4A5FAB1F2}" type="slidenum">
              <a:rPr lang="lt-LT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21463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lt-LT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lt-LT" smtClean="0"/>
              <a:t>Click to edit Master text styles</a:t>
            </a:r>
          </a:p>
          <a:p>
            <a:pPr lvl="1"/>
            <a:r>
              <a:rPr lang="lt-LT" smtClean="0"/>
              <a:t>Second level</a:t>
            </a:r>
          </a:p>
          <a:p>
            <a:pPr lvl="2"/>
            <a:r>
              <a:rPr lang="lt-LT" smtClean="0"/>
              <a:t>Third level</a:t>
            </a:r>
          </a:p>
          <a:p>
            <a:pPr lvl="3"/>
            <a:r>
              <a:rPr lang="lt-LT" smtClean="0"/>
              <a:t>Fourth level</a:t>
            </a:r>
          </a:p>
          <a:p>
            <a:pPr lvl="4"/>
            <a:r>
              <a:rPr lang="lt-LT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lt-L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lt-L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34AB42D-F017-480E-B3E3-54E73B8A33F7}" type="slidenum">
              <a:rPr lang="lt-LT"/>
              <a:pPr/>
              <a:t>‹#›</a:t>
            </a:fld>
            <a:endParaRPr lang="lt-L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17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4.png"/><Relationship Id="rId4" Type="http://schemas.openxmlformats.org/officeDocument/2006/relationships/image" Target="../media/image4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5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6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11560" y="1988840"/>
            <a:ext cx="7772400" cy="1470025"/>
          </a:xfrm>
        </p:spPr>
        <p:txBody>
          <a:bodyPr/>
          <a:lstStyle/>
          <a:p>
            <a:r>
              <a:rPr lang="lt-LT" dirty="0"/>
              <a:t>Normaliosios </a:t>
            </a:r>
            <a:r>
              <a:rPr lang="lt-LT" dirty="0" smtClean="0"/>
              <a:t>formos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ir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Karno</a:t>
            </a:r>
            <a:r>
              <a:rPr lang="en-US" dirty="0" smtClean="0"/>
              <a:t> </a:t>
            </a:r>
            <a:r>
              <a:rPr lang="en-US" dirty="0" err="1" smtClean="0"/>
              <a:t>kortos</a:t>
            </a:r>
            <a:endParaRPr lang="lt-L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03428" name="Text Box 4"/>
              <p:cNvSpPr txBox="1">
                <a:spLocks noChangeArrowheads="1"/>
              </p:cNvSpPr>
              <p:nvPr/>
            </p:nvSpPr>
            <p:spPr bwMode="auto">
              <a:xfrm>
                <a:off x="179388" y="188913"/>
                <a:ext cx="8964612" cy="4616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𝐹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∨</m:t>
                        </m:r>
                        <m:acc>
                          <m:accPr>
                            <m:chr m:val="̅"/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𝑦</m:t>
                            </m:r>
                          </m:e>
                        </m:acc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&amp;(</m:t>
                    </m:r>
                    <m:acc>
                      <m:accPr>
                        <m:chr m:val="̅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∨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)&amp; (</m:t>
                    </m:r>
                    <m:acc>
                      <m:accPr>
                        <m:chr m:val="̅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∨</m:t>
                    </m:r>
                    <m:acc>
                      <m:accPr>
                        <m:chr m:val="̅"/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e>
                    </m:acc>
                  </m:oMath>
                </a14:m>
                <a:r>
                  <a:rPr lang="en-US" dirty="0" smtClean="0"/>
                  <a:t>)</a:t>
                </a:r>
                <a:r>
                  <a:rPr lang="en-US" dirty="0" smtClean="0">
                    <a:sym typeface="Symbol" panose="05050102010706020507" pitchFamily="18" charset="2"/>
                  </a:rPr>
                  <a:t>. </a:t>
                </a:r>
                <a:r>
                  <a:rPr lang="lt-LT" dirty="0">
                    <a:sym typeface="Symbol" panose="05050102010706020507" pitchFamily="18" charset="2"/>
                  </a:rPr>
                  <a:t>Sudaryti jos lentelę.</a:t>
                </a:r>
              </a:p>
            </p:txBody>
          </p:sp>
        </mc:Choice>
        <mc:Fallback xmlns="">
          <p:sp>
            <p:nvSpPr>
              <p:cNvPr id="103428" name="Text 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79388" y="188913"/>
                <a:ext cx="8964612" cy="461665"/>
              </a:xfrm>
              <a:prstGeom prst="rect">
                <a:avLst/>
              </a:prstGeom>
              <a:blipFill rotWithShape="0">
                <a:blip r:embed="rId2"/>
                <a:stretch>
                  <a:fillRect l="-136" t="-10526" b="-2894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3429" name="Text Box 5"/>
          <p:cNvSpPr txBox="1">
            <a:spLocks noChangeArrowheads="1"/>
          </p:cNvSpPr>
          <p:nvPr/>
        </p:nvSpPr>
        <p:spPr bwMode="auto">
          <a:xfrm>
            <a:off x="323850" y="1052513"/>
            <a:ext cx="84963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lt-LT"/>
              <a:t>Galime pastebėti, kad tai yra konjunkcinė forma, tai reiškia, kad lentelėje bus trys nuliai.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3430" name="Text Box 6"/>
              <p:cNvSpPr txBox="1">
                <a:spLocks noChangeArrowheads="1"/>
              </p:cNvSpPr>
              <p:nvPr/>
            </p:nvSpPr>
            <p:spPr bwMode="auto">
              <a:xfrm>
                <a:off x="250825" y="2276475"/>
                <a:ext cx="8496300" cy="13849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lt-LT" dirty="0"/>
                  <a:t>Kadangi nėra tik vienos kintamųjų kombinacijos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∨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e>
                    </m:d>
                  </m:oMath>
                </a14:m>
                <a:r>
                  <a:rPr lang="lt-LT" dirty="0" smtClean="0"/>
                  <a:t>,  </a:t>
                </a:r>
                <a:r>
                  <a:rPr lang="lt-LT" dirty="0"/>
                  <a:t>o neiginiai </a:t>
                </a:r>
                <a:r>
                  <a:rPr lang="lt-LT" dirty="0" err="1"/>
                  <a:t>konjunkcinėje</a:t>
                </a:r>
                <a:r>
                  <a:rPr lang="lt-LT" dirty="0"/>
                  <a:t> formoje rašomi, kai kintamieji lygūs 1, </a:t>
                </a:r>
              </a:p>
              <a:p>
                <a:pPr>
                  <a:spcBef>
                    <a:spcPct val="50000"/>
                  </a:spcBef>
                </a:pPr>
                <a:r>
                  <a:rPr lang="en-US" dirty="0" smtClean="0"/>
                  <a:t>t</a:t>
                </a:r>
                <a:r>
                  <a:rPr lang="lt-LT" dirty="0" smtClean="0"/>
                  <a:t>ai </a:t>
                </a:r>
                <a:r>
                  <a:rPr lang="lt-LT" dirty="0"/>
                  <a:t>reiškia, kad vienetas gaunamas tik su interpretacija (0,0).</a:t>
                </a:r>
              </a:p>
            </p:txBody>
          </p:sp>
        </mc:Choice>
        <mc:Fallback xmlns="">
          <p:sp>
            <p:nvSpPr>
              <p:cNvPr id="103430" name="Text 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50825" y="2276475"/>
                <a:ext cx="8496300" cy="1384995"/>
              </a:xfrm>
              <a:prstGeom prst="rect">
                <a:avLst/>
              </a:prstGeom>
              <a:blipFill rotWithShape="0">
                <a:blip r:embed="rId3"/>
                <a:stretch>
                  <a:fillRect l="-1076" t="-3509" b="-8772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03458" name="Group 34"/>
              <p:cNvGraphicFramePr>
                <a:graphicFrameLocks noGrp="1"/>
              </p:cNvGraphicFramePr>
              <p:nvPr/>
            </p:nvGraphicFramePr>
            <p:xfrm>
              <a:off x="468313" y="4149725"/>
              <a:ext cx="3095625" cy="2286000"/>
            </p:xfrm>
            <a:graphic>
              <a:graphicData uri="http://schemas.openxmlformats.org/drawingml/2006/table">
                <a:tbl>
                  <a:tblPr/>
                  <a:tblGrid>
                    <a:gridCol w="574675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576262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944688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446088"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lt-LT" sz="2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x</a:t>
                          </a:r>
                        </a:p>
                      </a:txBody>
                      <a:tcPr horzOverflow="overflow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lt-LT" sz="24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y</a:t>
                          </a: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i="1" smtClean="0">
                                    <a:latin typeface="Cambria Math" panose="02040503050406030204" pitchFamily="18" charset="0"/>
                                  </a:rPr>
                                  <m:t>𝐹</m:t>
                                </m:r>
                                <m:d>
                                  <m:d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, </m:t>
                                    </m:r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kumimoji="0" lang="lt-LT" sz="24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sym typeface="Symbol" panose="05050102010706020507" pitchFamily="18" charset="2"/>
                          </a:endParaRPr>
                        </a:p>
                      </a:txBody>
                      <a:tcPr horzOverflow="overflow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447675"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lt-LT" sz="24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0</a:t>
                          </a:r>
                        </a:p>
                      </a:txBody>
                      <a:tcPr horzOverflow="overflow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lt-LT" sz="24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0</a:t>
                          </a: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lt-LT" sz="24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1</a:t>
                          </a:r>
                        </a:p>
                      </a:txBody>
                      <a:tcPr horzOverflow="overflow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444500"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lt-LT" sz="24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0</a:t>
                          </a:r>
                        </a:p>
                      </a:txBody>
                      <a:tcPr horzOverflow="overflow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lt-LT" sz="24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1</a:t>
                          </a: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lt-LT" sz="24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0</a:t>
                          </a:r>
                        </a:p>
                      </a:txBody>
                      <a:tcPr horzOverflow="overflow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447675"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lt-LT" sz="24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1</a:t>
                          </a:r>
                        </a:p>
                      </a:txBody>
                      <a:tcPr horzOverflow="overflow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lt-LT" sz="24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0</a:t>
                          </a: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lt-LT" sz="24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0</a:t>
                          </a:r>
                        </a:p>
                      </a:txBody>
                      <a:tcPr horzOverflow="overflow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446088"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lt-LT" sz="24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1</a:t>
                          </a:r>
                        </a:p>
                      </a:txBody>
                      <a:tcPr horzOverflow="overflow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lt-LT" sz="24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1</a:t>
                          </a: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lt-LT" sz="24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0</a:t>
                          </a:r>
                        </a:p>
                      </a:txBody>
                      <a:tcPr horzOverflow="overflow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03458" name="Group 34"/>
              <p:cNvGraphicFramePr>
                <a:graphicFrameLocks noGrp="1"/>
              </p:cNvGraphicFramePr>
              <p:nvPr/>
            </p:nvGraphicFramePr>
            <p:xfrm>
              <a:off x="468313" y="4149725"/>
              <a:ext cx="3095625" cy="2286000"/>
            </p:xfrm>
            <a:graphic>
              <a:graphicData uri="http://schemas.openxmlformats.org/drawingml/2006/table">
                <a:tbl>
                  <a:tblPr/>
                  <a:tblGrid>
                    <a:gridCol w="574675"/>
                    <a:gridCol w="576262"/>
                    <a:gridCol w="1944688"/>
                  </a:tblGrid>
                  <a:tr h="457200"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lt-LT" sz="2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x</a:t>
                          </a:r>
                        </a:p>
                      </a:txBody>
                      <a:tcPr horzOverflow="overflow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lt-LT" sz="24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y</a:t>
                          </a: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horzOverflow="overflow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 rotWithShape="0">
                          <a:blip r:embed="rId4"/>
                          <a:stretch>
                            <a:fillRect l="-60000" t="-9333" r="-1875" b="-432000"/>
                          </a:stretch>
                        </a:blipFill>
                      </a:tcPr>
                    </a:tc>
                  </a:tr>
                  <a:tr h="457200"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lt-LT" sz="24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0</a:t>
                          </a:r>
                        </a:p>
                      </a:txBody>
                      <a:tcPr horzOverflow="overflow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lt-LT" sz="24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0</a:t>
                          </a: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lt-LT" sz="24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1</a:t>
                          </a:r>
                        </a:p>
                      </a:txBody>
                      <a:tcPr horzOverflow="overflow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  <a:tr h="457200"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lt-LT" sz="24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0</a:t>
                          </a:r>
                        </a:p>
                      </a:txBody>
                      <a:tcPr horzOverflow="overflow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lt-LT" sz="24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1</a:t>
                          </a: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lt-LT" sz="24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0</a:t>
                          </a:r>
                        </a:p>
                      </a:txBody>
                      <a:tcPr horzOverflow="overflow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  <a:tr h="457200"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lt-LT" sz="24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1</a:t>
                          </a:r>
                        </a:p>
                      </a:txBody>
                      <a:tcPr horzOverflow="overflow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lt-LT" sz="24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0</a:t>
                          </a: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lt-LT" sz="24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0</a:t>
                          </a:r>
                        </a:p>
                      </a:txBody>
                      <a:tcPr horzOverflow="overflow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  <a:tr h="457200"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lt-LT" sz="24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1</a:t>
                          </a:r>
                        </a:p>
                      </a:txBody>
                      <a:tcPr horzOverflow="overflow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lt-LT" sz="24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1</a:t>
                          </a: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lt-LT" sz="24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0</a:t>
                          </a:r>
                        </a:p>
                      </a:txBody>
                      <a:tcPr horzOverflow="overflow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3459" name="Text Box 35"/>
              <p:cNvSpPr txBox="1">
                <a:spLocks noChangeArrowheads="1"/>
              </p:cNvSpPr>
              <p:nvPr/>
            </p:nvSpPr>
            <p:spPr bwMode="auto">
              <a:xfrm>
                <a:off x="4787900" y="4508500"/>
                <a:ext cx="4105275" cy="83099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lt-LT" dirty="0" smtClean="0"/>
                  <a:t>Sudarome lentelę ir matome, kad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𝐹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↓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</m:oMath>
                </a14:m>
                <a:endParaRPr lang="en-US" dirty="0">
                  <a:sym typeface="Symbol" panose="05050102010706020507" pitchFamily="18" charset="2"/>
                </a:endParaRPr>
              </a:p>
            </p:txBody>
          </p:sp>
        </mc:Choice>
        <mc:Fallback xmlns="">
          <p:sp>
            <p:nvSpPr>
              <p:cNvPr id="103459" name="Text 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787900" y="4508500"/>
                <a:ext cx="4105275" cy="830997"/>
              </a:xfrm>
              <a:prstGeom prst="rect">
                <a:avLst/>
              </a:prstGeom>
              <a:blipFill rotWithShape="0">
                <a:blip r:embed="rId5"/>
                <a:stretch>
                  <a:fillRect l="-2226" t="-5882" b="-16176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9" grpId="0"/>
      <p:bldP spid="103430" grpId="0"/>
      <p:bldP spid="10345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11560" y="1988840"/>
            <a:ext cx="7772400" cy="1470025"/>
          </a:xfrm>
        </p:spPr>
        <p:txBody>
          <a:bodyPr/>
          <a:lstStyle/>
          <a:p>
            <a:r>
              <a:rPr lang="en-US" dirty="0" err="1" smtClean="0"/>
              <a:t>Kaip</a:t>
            </a:r>
            <a:r>
              <a:rPr lang="en-US" dirty="0" smtClean="0"/>
              <a:t> tai </a:t>
            </a:r>
            <a:r>
              <a:rPr lang="en-US" dirty="0" err="1" smtClean="0"/>
              <a:t>veikia</a:t>
            </a:r>
            <a:r>
              <a:rPr lang="en-US" dirty="0" smtClean="0"/>
              <a:t>?</a:t>
            </a:r>
            <a:endParaRPr lang="lt-LT" dirty="0"/>
          </a:p>
        </p:txBody>
      </p:sp>
      <p:sp>
        <p:nvSpPr>
          <p:cNvPr id="2" name="TextBox 1"/>
          <p:cNvSpPr txBox="1"/>
          <p:nvPr/>
        </p:nvSpPr>
        <p:spPr>
          <a:xfrm>
            <a:off x="8676456" y="6237312"/>
            <a:ext cx="2880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2" action="ppaction://hlinksldjump"/>
              </a:rPr>
              <a:t>&gt;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11028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94212" name="Text Box 4"/>
              <p:cNvSpPr txBox="1">
                <a:spLocks noChangeArrowheads="1"/>
              </p:cNvSpPr>
              <p:nvPr/>
            </p:nvSpPr>
            <p:spPr bwMode="auto">
              <a:xfrm>
                <a:off x="323850" y="620713"/>
                <a:ext cx="8496300" cy="13849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lt-LT" dirty="0" smtClean="0"/>
                  <a:t>Loginę funkcija f(x</a:t>
                </a:r>
                <a:r>
                  <a:rPr lang="lt-LT" baseline="-25000" dirty="0"/>
                  <a:t>1</a:t>
                </a:r>
                <a:r>
                  <a:rPr lang="lt-LT" dirty="0"/>
                  <a:t>,x</a:t>
                </a:r>
                <a:r>
                  <a:rPr lang="lt-LT" baseline="-25000" dirty="0"/>
                  <a:t>2</a:t>
                </a:r>
                <a:r>
                  <a:rPr lang="lt-LT" dirty="0"/>
                  <a:t>) galima išskleisti jos kintamaisiais: </a:t>
                </a:r>
                <a:endParaRPr lang="en-US" dirty="0" smtClean="0"/>
              </a:p>
              <a:p>
                <a:pPr>
                  <a:spcBef>
                    <a:spcPct val="50000"/>
                  </a:spcBef>
                </a:pPr>
                <a:endParaRPr lang="en-US" dirty="0" smtClean="0"/>
              </a:p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&amp;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(1, 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∨</m:t>
                      </m:r>
                      <m:acc>
                        <m:accPr>
                          <m:chr m:val="̅"/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&amp;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0, 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lt-LT" dirty="0"/>
              </a:p>
            </p:txBody>
          </p:sp>
        </mc:Choice>
        <mc:Fallback xmlns="">
          <p:sp>
            <p:nvSpPr>
              <p:cNvPr id="94212" name="Text 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23850" y="620713"/>
                <a:ext cx="8496300" cy="1384995"/>
              </a:xfrm>
              <a:prstGeom prst="rect">
                <a:avLst/>
              </a:prstGeom>
              <a:blipFill rotWithShape="0">
                <a:blip r:embed="rId2"/>
                <a:stretch>
                  <a:fillRect l="-1076" t="-3524" b="-572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4213" name="Text Box 5"/>
              <p:cNvSpPr txBox="1">
                <a:spLocks noChangeArrowheads="1"/>
              </p:cNvSpPr>
              <p:nvPr/>
            </p:nvSpPr>
            <p:spPr bwMode="auto">
              <a:xfrm>
                <a:off x="0" y="2492375"/>
                <a:ext cx="9144000" cy="23083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lt-LT" dirty="0" smtClean="0"/>
                  <a:t>Skleidžiame dar kartą ir gauname funkcijos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lt-LT" dirty="0"/>
                  <a:t> </a:t>
                </a:r>
                <a:r>
                  <a:rPr lang="lt-LT" b="1" i="1" dirty="0"/>
                  <a:t>disjunkcinę</a:t>
                </a:r>
                <a:r>
                  <a:rPr lang="lt-LT" dirty="0"/>
                  <a:t> formą:</a:t>
                </a:r>
              </a:p>
              <a:p>
                <a:pPr algn="ctr">
                  <a:spcBef>
                    <a:spcPct val="50000"/>
                  </a:spcBef>
                </a:pPr>
                <a:endParaRPr lang="en-US" b="0" i="1" dirty="0" smtClean="0">
                  <a:latin typeface="Cambria Math" panose="02040503050406030204" pitchFamily="18" charset="0"/>
                </a:endParaRPr>
              </a:p>
              <a:p>
                <a:pPr algn="ctr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b="0" i="1" dirty="0" smtClean="0">
                  <a:latin typeface="Cambria Math" panose="02040503050406030204" pitchFamily="18" charset="0"/>
                </a:endParaRPr>
              </a:p>
              <a:p>
                <a:pPr algn="ctr">
                  <a:spcBef>
                    <a:spcPct val="50000"/>
                  </a:spcBef>
                </a:pPr>
                <a:endParaRPr lang="en-US" b="0" i="1" dirty="0" smtClean="0">
                  <a:latin typeface="Cambria Math" panose="02040503050406030204" pitchFamily="18" charset="0"/>
                </a:endParaRPr>
              </a:p>
              <a:p>
                <a:pPr algn="ctr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&amp;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&amp;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(1,1)∨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&amp;</m:t>
                      </m:r>
                      <m:acc>
                        <m:accPr>
                          <m:chr m:val="̅"/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&amp;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(1, 0)∨</m:t>
                      </m:r>
                      <m:acc>
                        <m:accPr>
                          <m:chr m:val="̅"/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&amp;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&amp;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(0,1)∨</m:t>
                      </m:r>
                      <m:acc>
                        <m:accPr>
                          <m:chr m:val="̅"/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&amp;</m:t>
                      </m:r>
                      <m:acc>
                        <m:accPr>
                          <m:chr m:val="̅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&amp;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0,0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en-US" dirty="0" smtClean="0"/>
              </a:p>
            </p:txBody>
          </p:sp>
        </mc:Choice>
        <mc:Fallback xmlns="">
          <p:sp>
            <p:nvSpPr>
              <p:cNvPr id="94213" name="Text 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2492375"/>
                <a:ext cx="9144000" cy="2308324"/>
              </a:xfrm>
              <a:prstGeom prst="rect">
                <a:avLst/>
              </a:prstGeom>
              <a:blipFill rotWithShape="0">
                <a:blip r:embed="rId3"/>
                <a:stretch>
                  <a:fillRect l="-1000" t="-2111" r="-600" b="-2902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4214" name="Text Box 6"/>
              <p:cNvSpPr txBox="1">
                <a:spLocks noChangeArrowheads="1"/>
              </p:cNvSpPr>
              <p:nvPr/>
            </p:nvSpPr>
            <p:spPr bwMode="auto">
              <a:xfrm>
                <a:off x="468313" y="5300663"/>
                <a:ext cx="7991475" cy="83099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lt-LT" dirty="0" smtClean="0"/>
                  <a:t>Toliau formulėse praleisime </a:t>
                </a:r>
                <a:r>
                  <a:rPr lang="lt-LT" dirty="0"/>
                  <a:t>konjunkcijos ženklą </a:t>
                </a:r>
                <a:r>
                  <a:rPr lang="en-US" dirty="0"/>
                  <a:t>(&amp;) </a:t>
                </a:r>
                <a:r>
                  <a:rPr lang="lt-LT" dirty="0"/>
                  <a:t>ir paliksime tik tuos narius, kur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…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endParaRPr lang="lt-LT" dirty="0"/>
              </a:p>
            </p:txBody>
          </p:sp>
        </mc:Choice>
        <mc:Fallback xmlns="">
          <p:sp>
            <p:nvSpPr>
              <p:cNvPr id="94214" name="Text 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68313" y="5300663"/>
                <a:ext cx="7991475" cy="830997"/>
              </a:xfrm>
              <a:prstGeom prst="rect">
                <a:avLst/>
              </a:prstGeom>
              <a:blipFill rotWithShape="0">
                <a:blip r:embed="rId4"/>
                <a:stretch>
                  <a:fillRect l="-1220" t="-5882" b="-16176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3" grpId="0"/>
      <p:bldP spid="9421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8307" name="Object 3"/>
          <p:cNvGraphicFramePr>
            <a:graphicFrameLocks noChangeAspect="1"/>
          </p:cNvGraphicFramePr>
          <p:nvPr/>
        </p:nvGraphicFramePr>
        <p:xfrm>
          <a:off x="250825" y="1196975"/>
          <a:ext cx="2881313" cy="1579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36" name="Equation" r:id="rId3" imgW="1066680" imgH="583920" progId="Equation.3">
                  <p:embed/>
                </p:oleObj>
              </mc:Choice>
              <mc:Fallback>
                <p:oleObj name="Equation" r:id="rId3" imgW="1066680" imgH="58392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1196975"/>
                        <a:ext cx="2881313" cy="1579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8308" name="Text Box 4"/>
          <p:cNvSpPr txBox="1">
            <a:spLocks noChangeArrowheads="1"/>
          </p:cNvSpPr>
          <p:nvPr/>
        </p:nvSpPr>
        <p:spPr bwMode="auto">
          <a:xfrm>
            <a:off x="611188" y="404813"/>
            <a:ext cx="2520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lt-LT"/>
              <a:t>Pažymėkime</a:t>
            </a:r>
          </a:p>
        </p:txBody>
      </p:sp>
      <p:sp>
        <p:nvSpPr>
          <p:cNvPr id="98309" name="Text Box 5"/>
          <p:cNvSpPr txBox="1">
            <a:spLocks noChangeArrowheads="1"/>
          </p:cNvSpPr>
          <p:nvPr/>
        </p:nvSpPr>
        <p:spPr bwMode="auto">
          <a:xfrm>
            <a:off x="4284663" y="1412875"/>
            <a:ext cx="3960812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lt-LT"/>
              <a:t>Kiekviena (išskyrus const</a:t>
            </a:r>
            <a:r>
              <a:rPr lang="en-US"/>
              <a:t>=0</a:t>
            </a:r>
            <a:r>
              <a:rPr lang="lt-LT"/>
              <a:t>)</a:t>
            </a:r>
            <a:r>
              <a:rPr lang="en-US"/>
              <a:t> </a:t>
            </a:r>
            <a:r>
              <a:rPr lang="lt-LT"/>
              <a:t>funkcija užrašoma </a:t>
            </a:r>
            <a:r>
              <a:rPr lang="lt-LT" b="1" i="1"/>
              <a:t>disjunkcine normaliąja forma</a:t>
            </a:r>
            <a:r>
              <a:rPr lang="lt-LT"/>
              <a:t>:</a:t>
            </a:r>
          </a:p>
        </p:txBody>
      </p:sp>
      <p:graphicFrame>
        <p:nvGraphicFramePr>
          <p:cNvPr id="98310" name="Object 6"/>
          <p:cNvGraphicFramePr>
            <a:graphicFrameLocks noChangeAspect="1"/>
          </p:cNvGraphicFramePr>
          <p:nvPr/>
        </p:nvGraphicFramePr>
        <p:xfrm>
          <a:off x="339725" y="3284538"/>
          <a:ext cx="8248650" cy="1196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37" name="Equation" r:id="rId5" imgW="2450880" imgH="355320" progId="Equation.3">
                  <p:embed/>
                </p:oleObj>
              </mc:Choice>
              <mc:Fallback>
                <p:oleObj name="Equation" r:id="rId5" imgW="2450880" imgH="35532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9725" y="3284538"/>
                        <a:ext cx="8248650" cy="1196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8311" name="Text Box 7"/>
          <p:cNvSpPr txBox="1">
            <a:spLocks noChangeArrowheads="1"/>
          </p:cNvSpPr>
          <p:nvPr/>
        </p:nvSpPr>
        <p:spPr bwMode="auto">
          <a:xfrm>
            <a:off x="250825" y="5157788"/>
            <a:ext cx="8569325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lt-LT" dirty="0"/>
              <a:t>Formulėje yra </a:t>
            </a:r>
            <a:r>
              <a:rPr lang="lt-LT" b="1" i="1" dirty="0"/>
              <a:t>visi kintamieji</a:t>
            </a:r>
            <a:r>
              <a:rPr lang="lt-LT" dirty="0"/>
              <a:t> x</a:t>
            </a:r>
            <a:r>
              <a:rPr lang="lt-LT" baseline="-25000" dirty="0"/>
              <a:t>1</a:t>
            </a:r>
            <a:r>
              <a:rPr lang="lt-LT" dirty="0"/>
              <a:t>, x</a:t>
            </a:r>
            <a:r>
              <a:rPr lang="lt-LT" baseline="-25000" dirty="0"/>
              <a:t>2</a:t>
            </a:r>
            <a:r>
              <a:rPr lang="lt-LT" dirty="0"/>
              <a:t>, ... </a:t>
            </a:r>
            <a:r>
              <a:rPr lang="lt-LT" dirty="0" err="1"/>
              <a:t>x</a:t>
            </a:r>
            <a:r>
              <a:rPr lang="lt-LT" baseline="-25000" dirty="0" err="1"/>
              <a:t>n</a:t>
            </a:r>
            <a:r>
              <a:rPr lang="lt-LT" dirty="0"/>
              <a:t>. Ši </a:t>
            </a:r>
            <a:r>
              <a:rPr lang="lt-LT" dirty="0" err="1"/>
              <a:t>disjunkcinė</a:t>
            </a:r>
            <a:r>
              <a:rPr lang="lt-LT" dirty="0"/>
              <a:t> forma vadinama </a:t>
            </a:r>
            <a:r>
              <a:rPr lang="lt-LT" b="1" i="1" dirty="0"/>
              <a:t>tobuląja</a:t>
            </a:r>
            <a:r>
              <a:rPr lang="lt-LT" dirty="0"/>
              <a:t>. Bet kurią disjunkcinę normaliąją formą galima suvesti į tobuląją taikant ekvivalenčiuosius loginius pertvarkius.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9" grpId="0"/>
      <p:bldP spid="983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Text Box 2"/>
          <p:cNvSpPr txBox="1">
            <a:spLocks noChangeArrowheads="1"/>
          </p:cNvSpPr>
          <p:nvPr/>
        </p:nvSpPr>
        <p:spPr bwMode="auto">
          <a:xfrm>
            <a:off x="395288" y="1268413"/>
            <a:ext cx="3455987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lt-LT"/>
              <a:t>Taikysime ekvivalenčiuosius loginius pertvarkius:</a:t>
            </a:r>
          </a:p>
        </p:txBody>
      </p:sp>
      <p:graphicFrame>
        <p:nvGraphicFramePr>
          <p:cNvPr id="97284" name="Object 4"/>
          <p:cNvGraphicFramePr>
            <a:graphicFrameLocks noChangeAspect="1"/>
          </p:cNvGraphicFramePr>
          <p:nvPr/>
        </p:nvGraphicFramePr>
        <p:xfrm>
          <a:off x="755650" y="5084763"/>
          <a:ext cx="7488238" cy="900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309" name="Equation" r:id="rId3" imgW="2006280" imgH="241200" progId="Equation.3">
                  <p:embed/>
                </p:oleObj>
              </mc:Choice>
              <mc:Fallback>
                <p:oleObj name="Equation" r:id="rId3" imgW="2006280" imgH="241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5084763"/>
                        <a:ext cx="7488238" cy="900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7285" name="Text Box 5"/>
          <p:cNvSpPr txBox="1">
            <a:spLocks noChangeArrowheads="1"/>
          </p:cNvSpPr>
          <p:nvPr/>
        </p:nvSpPr>
        <p:spPr bwMode="auto">
          <a:xfrm>
            <a:off x="900113" y="3789363"/>
            <a:ext cx="2447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lt-LT"/>
              <a:t>Pavyzdžiui,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4139952" y="764704"/>
                <a:ext cx="4681165" cy="22467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∨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𝑥𝑦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en-US" sz="2800" b="0" i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0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∨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sz="2800" dirty="0" smtClean="0"/>
              </a:p>
              <a:p>
                <a:endParaRPr lang="en-US" sz="28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𝑥𝑦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∨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acc>
                        <m:accPr>
                          <m:chr m:val="̅"/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acc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sz="2800" b="0" dirty="0" smtClean="0"/>
              </a:p>
              <a:p>
                <a:endParaRPr lang="en-US" sz="28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800" i="1">
                          <a:latin typeface="Cambria Math" panose="02040503050406030204" pitchFamily="18" charset="0"/>
                        </a:rPr>
                        <m:t>∨</m:t>
                      </m:r>
                      <m:r>
                        <a:rPr lang="en-US" sz="2800" i="1">
                          <a:latin typeface="Cambria Math" panose="02040503050406030204" pitchFamily="18" charset="0"/>
                        </a:rPr>
                        <m:t>𝑥</m:t>
                      </m:r>
                      <m:acc>
                        <m:accPr>
                          <m:chr m:val="̅"/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acc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i="1"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∨</m:t>
                          </m:r>
                          <m:acc>
                            <m:accPr>
                              <m:chr m:val="̅"/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acc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i="1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9952" y="764704"/>
                <a:ext cx="4681165" cy="224676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6258" name="Object 2"/>
          <p:cNvGraphicFramePr>
            <a:graphicFrameLocks noChangeAspect="1"/>
          </p:cNvGraphicFramePr>
          <p:nvPr/>
        </p:nvGraphicFramePr>
        <p:xfrm>
          <a:off x="1042988" y="1773238"/>
          <a:ext cx="7302500" cy="855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273" name="Equation" r:id="rId3" imgW="3035160" imgH="355320" progId="Equation.3">
                  <p:embed/>
                </p:oleObj>
              </mc:Choice>
              <mc:Fallback>
                <p:oleObj name="Equation" r:id="rId3" imgW="3035160" imgH="35532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2988" y="1773238"/>
                        <a:ext cx="7302500" cy="855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6259" name="Text Box 3"/>
          <p:cNvSpPr txBox="1">
            <a:spLocks noChangeArrowheads="1"/>
          </p:cNvSpPr>
          <p:nvPr/>
        </p:nvSpPr>
        <p:spPr bwMode="auto">
          <a:xfrm>
            <a:off x="755650" y="549275"/>
            <a:ext cx="7993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lt-LT"/>
              <a:t>Panašiai apibrėžiama </a:t>
            </a:r>
            <a:r>
              <a:rPr lang="lt-LT" b="1" i="1"/>
              <a:t>tobuloji konjunkcinė normalioji forma:</a:t>
            </a:r>
            <a:endParaRPr lang="lt-L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5234" name="Object 2"/>
          <p:cNvGraphicFramePr>
            <a:graphicFrameLocks noChangeAspect="1"/>
          </p:cNvGraphicFramePr>
          <p:nvPr/>
        </p:nvGraphicFramePr>
        <p:xfrm>
          <a:off x="1187450" y="333375"/>
          <a:ext cx="6767513" cy="6072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47" name="Equation" r:id="rId3" imgW="2222280" imgH="1993680" progId="Equation.3">
                  <p:embed/>
                </p:oleObj>
              </mc:Choice>
              <mc:Fallback>
                <p:oleObj name="Equation" r:id="rId3" imgW="2222280" imgH="199368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450" y="333375"/>
                        <a:ext cx="6767513" cy="6072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2130425"/>
            <a:ext cx="7772400" cy="1470025"/>
          </a:xfrm>
        </p:spPr>
        <p:txBody>
          <a:bodyPr/>
          <a:lstStyle/>
          <a:p>
            <a:r>
              <a:rPr lang="lt-LT" dirty="0" smtClean="0"/>
              <a:t>Pavyzdžiai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573802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7087" y="2540000"/>
            <a:ext cx="5229826" cy="177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9747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404664"/>
            <a:ext cx="8776519" cy="6048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6240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5616" y="260648"/>
            <a:ext cx="6668219" cy="6348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6718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19" y="2564904"/>
            <a:ext cx="8677835" cy="864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4768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2130425"/>
            <a:ext cx="7772400" cy="1470025"/>
          </a:xfrm>
        </p:spPr>
        <p:txBody>
          <a:bodyPr/>
          <a:lstStyle/>
          <a:p>
            <a:r>
              <a:rPr lang="lt-LT"/>
              <a:t>Karno kortos</a:t>
            </a:r>
          </a:p>
        </p:txBody>
      </p:sp>
    </p:spTree>
    <p:extLst>
      <p:ext uri="{BB962C8B-B14F-4D97-AF65-F5344CB8AC3E}">
        <p14:creationId xmlns:p14="http://schemas.microsoft.com/office/powerpoint/2010/main" val="3617431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Text Box 2"/>
          <p:cNvSpPr txBox="1">
            <a:spLocks noChangeArrowheads="1"/>
          </p:cNvSpPr>
          <p:nvPr/>
        </p:nvSpPr>
        <p:spPr bwMode="auto">
          <a:xfrm>
            <a:off x="323850" y="476250"/>
            <a:ext cx="8640763" cy="4708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lt-LT" b="1" i="1" dirty="0" smtClean="0"/>
              <a:t>Pavyzdys:</a:t>
            </a:r>
          </a:p>
          <a:p>
            <a:pPr>
              <a:spcBef>
                <a:spcPct val="50000"/>
              </a:spcBef>
            </a:pPr>
            <a:r>
              <a:rPr lang="lt-LT" dirty="0" smtClean="0"/>
              <a:t/>
            </a:r>
            <a:br>
              <a:rPr lang="lt-LT" dirty="0" smtClean="0"/>
            </a:br>
            <a:r>
              <a:rPr lang="lt-LT" dirty="0" smtClean="0"/>
              <a:t>Supaprastinti reiškinį:</a:t>
            </a:r>
            <a:endParaRPr lang="lt-LT" dirty="0"/>
          </a:p>
          <a:p>
            <a:endParaRPr lang="lt-LT" dirty="0"/>
          </a:p>
          <a:p>
            <a:r>
              <a:rPr lang="lt-LT" dirty="0" smtClean="0"/>
              <a:t>(</a:t>
            </a:r>
            <a:r>
              <a:rPr lang="lt-LT" dirty="0"/>
              <a:t>p </a:t>
            </a:r>
            <a:r>
              <a:rPr lang="en-US" dirty="0"/>
              <a:t>&amp; q &amp; ¬ r &amp; s ) v </a:t>
            </a:r>
            <a:r>
              <a:rPr lang="lt-LT" dirty="0"/>
              <a:t>(p </a:t>
            </a:r>
            <a:r>
              <a:rPr lang="en-US" dirty="0"/>
              <a:t>&amp; ¬ q &amp; ¬ r &amp; s ) v </a:t>
            </a:r>
            <a:r>
              <a:rPr lang="lt-LT" dirty="0"/>
              <a:t>(p </a:t>
            </a:r>
            <a:r>
              <a:rPr lang="en-US" dirty="0"/>
              <a:t>&amp; q &amp; ¬ r &amp; ¬ s ) v</a:t>
            </a:r>
            <a:endParaRPr lang="lt-LT" dirty="0"/>
          </a:p>
          <a:p>
            <a:r>
              <a:rPr lang="lt-LT" dirty="0"/>
              <a:t>(p </a:t>
            </a:r>
            <a:r>
              <a:rPr lang="en-US" dirty="0"/>
              <a:t>&amp; ¬ q &amp; ¬ r &amp; ¬ s ) v </a:t>
            </a:r>
            <a:r>
              <a:rPr lang="lt-LT" dirty="0"/>
              <a:t>(</a:t>
            </a:r>
            <a:r>
              <a:rPr lang="en-US" dirty="0"/>
              <a:t>¬ </a:t>
            </a:r>
            <a:r>
              <a:rPr lang="lt-LT" dirty="0"/>
              <a:t>p </a:t>
            </a:r>
            <a:r>
              <a:rPr lang="en-US" dirty="0"/>
              <a:t>&amp; q &amp; ¬ r &amp; ¬ s) v </a:t>
            </a:r>
            <a:endParaRPr lang="lt-LT" dirty="0"/>
          </a:p>
          <a:p>
            <a:r>
              <a:rPr lang="lt-LT" dirty="0"/>
              <a:t>(</a:t>
            </a:r>
            <a:r>
              <a:rPr lang="en-US" dirty="0"/>
              <a:t>¬ </a:t>
            </a:r>
            <a:r>
              <a:rPr lang="lt-LT" dirty="0"/>
              <a:t>p </a:t>
            </a:r>
            <a:r>
              <a:rPr lang="en-US" dirty="0"/>
              <a:t>&amp; q &amp; ¬ r &amp; s )</a:t>
            </a:r>
            <a:r>
              <a:rPr lang="lt-LT" dirty="0"/>
              <a:t> </a:t>
            </a:r>
            <a:r>
              <a:rPr lang="en-US" dirty="0"/>
              <a:t>v</a:t>
            </a:r>
            <a:r>
              <a:rPr lang="lt-LT" dirty="0"/>
              <a:t> </a:t>
            </a:r>
            <a:r>
              <a:rPr lang="en-US" dirty="0"/>
              <a:t> </a:t>
            </a:r>
            <a:r>
              <a:rPr lang="lt-LT" dirty="0"/>
              <a:t>(</a:t>
            </a:r>
            <a:r>
              <a:rPr lang="en-US" dirty="0"/>
              <a:t>¬ </a:t>
            </a:r>
            <a:r>
              <a:rPr lang="lt-LT" dirty="0"/>
              <a:t>p </a:t>
            </a:r>
            <a:r>
              <a:rPr lang="en-US" dirty="0"/>
              <a:t>&amp; ¬ q &amp; ¬ r &amp; s ) v  </a:t>
            </a:r>
            <a:endParaRPr lang="lt-LT" dirty="0"/>
          </a:p>
          <a:p>
            <a:r>
              <a:rPr lang="lt-LT" dirty="0"/>
              <a:t>(</a:t>
            </a:r>
            <a:r>
              <a:rPr lang="en-US" dirty="0"/>
              <a:t>¬ </a:t>
            </a:r>
            <a:r>
              <a:rPr lang="lt-LT" dirty="0"/>
              <a:t>p </a:t>
            </a:r>
            <a:r>
              <a:rPr lang="en-US" dirty="0"/>
              <a:t>&amp; q &amp; r &amp; ¬ s ) v </a:t>
            </a:r>
            <a:r>
              <a:rPr lang="lt-LT" dirty="0"/>
              <a:t>(</a:t>
            </a:r>
            <a:r>
              <a:rPr lang="en-US" dirty="0"/>
              <a:t>¬</a:t>
            </a:r>
            <a:r>
              <a:rPr lang="lt-LT" dirty="0"/>
              <a:t> p </a:t>
            </a:r>
            <a:r>
              <a:rPr lang="en-US" dirty="0"/>
              <a:t>&amp; ¬ q &amp; r &amp; ¬ s )</a:t>
            </a:r>
            <a:r>
              <a:rPr lang="lt-LT" dirty="0" smtClean="0"/>
              <a:t>.</a:t>
            </a:r>
          </a:p>
          <a:p>
            <a:endParaRPr lang="lt-LT" dirty="0"/>
          </a:p>
          <a:p>
            <a:r>
              <a:rPr lang="lt-LT" b="1" i="1" dirty="0" smtClean="0"/>
              <a:t>Tikslas:  </a:t>
            </a:r>
            <a:r>
              <a:rPr lang="lt-LT" dirty="0" smtClean="0"/>
              <a:t>iš tobulosios normaliosios </a:t>
            </a:r>
            <a:r>
              <a:rPr lang="lt-LT" dirty="0" err="1" smtClean="0"/>
              <a:t>disjunkcinės</a:t>
            </a:r>
            <a:r>
              <a:rPr lang="lt-LT" dirty="0" smtClean="0"/>
              <a:t> formos gauti ekvivalenčią formulę, kurios išraiška būtų trumpesnė (jei tai įmanoma)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657235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2" name="Text Box 4"/>
          <p:cNvSpPr txBox="1">
            <a:spLocks noChangeArrowheads="1"/>
          </p:cNvSpPr>
          <p:nvPr/>
        </p:nvSpPr>
        <p:spPr bwMode="auto">
          <a:xfrm>
            <a:off x="827088" y="1052513"/>
            <a:ext cx="22320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lt-LT"/>
          </a:p>
        </p:txBody>
      </p:sp>
      <p:graphicFrame>
        <p:nvGraphicFramePr>
          <p:cNvPr id="104526" name="Group 78"/>
          <p:cNvGraphicFramePr>
            <a:graphicFrameLocks noGrp="1"/>
          </p:cNvGraphicFramePr>
          <p:nvPr/>
        </p:nvGraphicFramePr>
        <p:xfrm>
          <a:off x="4716463" y="333375"/>
          <a:ext cx="4103687" cy="2520951"/>
        </p:xfrm>
        <a:graphic>
          <a:graphicData uri="http://schemas.openxmlformats.org/drawingml/2006/table">
            <a:tbl>
              <a:tblPr/>
              <a:tblGrid>
                <a:gridCol w="7921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1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02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397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q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¬</a:t>
                      </a: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q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13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p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p </a:t>
                      </a: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&amp; q</a:t>
                      </a:r>
                      <a:endParaRPr kumimoji="0" lang="lt-L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p </a:t>
                      </a: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&amp; </a:t>
                      </a: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¬</a:t>
                      </a: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q</a:t>
                      </a:r>
                      <a:endParaRPr kumimoji="0" lang="lt-L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397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¬</a:t>
                      </a: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¬</a:t>
                      </a: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p </a:t>
                      </a: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&amp; q</a:t>
                      </a:r>
                      <a:endParaRPr kumimoji="0" lang="lt-L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¬</a:t>
                      </a: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p </a:t>
                      </a: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&amp; </a:t>
                      </a: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¬</a:t>
                      </a: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q</a:t>
                      </a:r>
                      <a:endParaRPr kumimoji="0" lang="lt-L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04473" name="Text Box 25"/>
          <p:cNvSpPr txBox="1">
            <a:spLocks noChangeArrowheads="1"/>
          </p:cNvSpPr>
          <p:nvPr/>
        </p:nvSpPr>
        <p:spPr bwMode="auto">
          <a:xfrm>
            <a:off x="539750" y="549275"/>
            <a:ext cx="4176713" cy="158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lt-LT" sz="2800" b="1" i="1"/>
              <a:t>Dviejų kintamųjų atvejis</a:t>
            </a:r>
            <a:r>
              <a:rPr lang="en-US" sz="2800" b="1" i="1"/>
              <a:t>.</a:t>
            </a:r>
          </a:p>
          <a:p>
            <a:pPr>
              <a:spcBef>
                <a:spcPct val="50000"/>
              </a:spcBef>
            </a:pPr>
            <a:r>
              <a:rPr lang="lt-LT" sz="2800"/>
              <a:t>Kiekvienas langelis – elementarioji konjunkcija</a:t>
            </a:r>
          </a:p>
        </p:txBody>
      </p:sp>
      <p:sp>
        <p:nvSpPr>
          <p:cNvPr id="104527" name="Text Box 79"/>
          <p:cNvSpPr txBox="1">
            <a:spLocks noChangeArrowheads="1"/>
          </p:cNvSpPr>
          <p:nvPr/>
        </p:nvSpPr>
        <p:spPr bwMode="auto">
          <a:xfrm>
            <a:off x="395288" y="3933825"/>
            <a:ext cx="3240087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lt-LT" b="1" i="1"/>
              <a:t>Pavyzdys.</a:t>
            </a:r>
            <a:r>
              <a:rPr lang="lt-LT"/>
              <a:t>  </a:t>
            </a:r>
            <a:endParaRPr lang="en-US"/>
          </a:p>
          <a:p>
            <a:pPr>
              <a:spcBef>
                <a:spcPct val="50000"/>
              </a:spcBef>
            </a:pPr>
            <a:r>
              <a:rPr lang="lt-LT"/>
              <a:t>(</a:t>
            </a:r>
            <a:r>
              <a:rPr lang="en-US"/>
              <a:t> </a:t>
            </a:r>
            <a:r>
              <a:rPr lang="lt-LT"/>
              <a:t>p</a:t>
            </a:r>
            <a:r>
              <a:rPr lang="en-US"/>
              <a:t> &amp; q </a:t>
            </a:r>
            <a:r>
              <a:rPr lang="lt-LT"/>
              <a:t>)</a:t>
            </a:r>
            <a:r>
              <a:rPr lang="en-US"/>
              <a:t> v (¬ p &amp; ¬ q)</a:t>
            </a:r>
            <a:endParaRPr lang="lt-LT"/>
          </a:p>
        </p:txBody>
      </p:sp>
      <p:graphicFrame>
        <p:nvGraphicFramePr>
          <p:cNvPr id="104555" name="Group 107"/>
          <p:cNvGraphicFramePr>
            <a:graphicFrameLocks noGrp="1"/>
          </p:cNvGraphicFramePr>
          <p:nvPr/>
        </p:nvGraphicFramePr>
        <p:xfrm>
          <a:off x="4643438" y="3500438"/>
          <a:ext cx="3816350" cy="2520951"/>
        </p:xfrm>
        <a:graphic>
          <a:graphicData uri="http://schemas.openxmlformats.org/drawingml/2006/table">
            <a:tbl>
              <a:tblPr/>
              <a:tblGrid>
                <a:gridCol w="7921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28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13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397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q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¬</a:t>
                      </a: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q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13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p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  <a:endParaRPr kumimoji="0" lang="lt-L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397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¬</a:t>
                      </a: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kumimoji="0" lang="lt-L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1717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52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5573" name="Group 101"/>
          <p:cNvGraphicFramePr>
            <a:graphicFrameLocks noGrp="1"/>
          </p:cNvGraphicFramePr>
          <p:nvPr/>
        </p:nvGraphicFramePr>
        <p:xfrm>
          <a:off x="539750" y="692150"/>
          <a:ext cx="3816350" cy="2520951"/>
        </p:xfrm>
        <a:graphic>
          <a:graphicData uri="http://schemas.openxmlformats.org/drawingml/2006/table">
            <a:tbl>
              <a:tblPr/>
              <a:tblGrid>
                <a:gridCol w="7921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28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13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397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q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¬</a:t>
                      </a: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q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13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p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  <a:endParaRPr kumimoji="0" lang="lt-L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397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¬</a:t>
                      </a: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05574" name="Group 102"/>
          <p:cNvGraphicFramePr>
            <a:graphicFrameLocks noGrp="1"/>
          </p:cNvGraphicFramePr>
          <p:nvPr/>
        </p:nvGraphicFramePr>
        <p:xfrm>
          <a:off x="4859338" y="692150"/>
          <a:ext cx="3816350" cy="2520951"/>
        </p:xfrm>
        <a:graphic>
          <a:graphicData uri="http://schemas.openxmlformats.org/drawingml/2006/table">
            <a:tbl>
              <a:tblPr/>
              <a:tblGrid>
                <a:gridCol w="7921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28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13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397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q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¬</a:t>
                      </a: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q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13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p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397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¬</a:t>
                      </a: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kumimoji="0" lang="lt-L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05524" name="Text Box 52"/>
          <p:cNvSpPr txBox="1">
            <a:spLocks noChangeArrowheads="1"/>
          </p:cNvSpPr>
          <p:nvPr/>
        </p:nvSpPr>
        <p:spPr bwMode="auto">
          <a:xfrm>
            <a:off x="539750" y="260350"/>
            <a:ext cx="81359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lt-LT"/>
              <a:t>Reiškinių supaprastinimas:</a:t>
            </a:r>
          </a:p>
        </p:txBody>
      </p:sp>
      <p:graphicFrame>
        <p:nvGraphicFramePr>
          <p:cNvPr id="105575" name="Group 103"/>
          <p:cNvGraphicFramePr>
            <a:graphicFrameLocks noGrp="1"/>
          </p:cNvGraphicFramePr>
          <p:nvPr/>
        </p:nvGraphicFramePr>
        <p:xfrm>
          <a:off x="611188" y="4076700"/>
          <a:ext cx="3816350" cy="2520951"/>
        </p:xfrm>
        <a:graphic>
          <a:graphicData uri="http://schemas.openxmlformats.org/drawingml/2006/table">
            <a:tbl>
              <a:tblPr/>
              <a:tblGrid>
                <a:gridCol w="7921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28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13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397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q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¬</a:t>
                      </a: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q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13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p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  <a:endParaRPr kumimoji="0" lang="lt-L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397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¬</a:t>
                      </a: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05576" name="Group 104"/>
          <p:cNvGraphicFramePr>
            <a:graphicFrameLocks noGrp="1"/>
          </p:cNvGraphicFramePr>
          <p:nvPr/>
        </p:nvGraphicFramePr>
        <p:xfrm>
          <a:off x="4932363" y="4076700"/>
          <a:ext cx="3816350" cy="2520951"/>
        </p:xfrm>
        <a:graphic>
          <a:graphicData uri="http://schemas.openxmlformats.org/drawingml/2006/table">
            <a:tbl>
              <a:tblPr/>
              <a:tblGrid>
                <a:gridCol w="7921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28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13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397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q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¬</a:t>
                      </a: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q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13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p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397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¬</a:t>
                      </a: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kumimoji="0" lang="lt-L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1331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ext Box 2"/>
          <p:cNvSpPr txBox="1">
            <a:spLocks noChangeArrowheads="1"/>
          </p:cNvSpPr>
          <p:nvPr/>
        </p:nvSpPr>
        <p:spPr bwMode="auto">
          <a:xfrm>
            <a:off x="827088" y="1052513"/>
            <a:ext cx="22320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lt-LT"/>
          </a:p>
        </p:txBody>
      </p:sp>
      <p:graphicFrame>
        <p:nvGraphicFramePr>
          <p:cNvPr id="106606" name="Group 110"/>
          <p:cNvGraphicFramePr>
            <a:graphicFrameLocks noGrp="1"/>
          </p:cNvGraphicFramePr>
          <p:nvPr/>
        </p:nvGraphicFramePr>
        <p:xfrm>
          <a:off x="179388" y="1916113"/>
          <a:ext cx="8640762" cy="3360739"/>
        </p:xfrm>
        <a:graphic>
          <a:graphicData uri="http://schemas.openxmlformats.org/drawingml/2006/table">
            <a:tbl>
              <a:tblPr/>
              <a:tblGrid>
                <a:gridCol w="889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938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93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193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193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397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q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q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¬</a:t>
                      </a: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q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¬</a:t>
                      </a: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q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13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p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p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&amp; q &amp; r</a:t>
                      </a: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p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&amp; q &amp;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¬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r</a:t>
                      </a: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p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&amp;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¬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q &amp;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¬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r</a:t>
                      </a: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p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&amp;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¬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q &amp; r</a:t>
                      </a: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397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¬</a:t>
                      </a: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¬ </a:t>
                      </a: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p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&amp; q &amp; r</a:t>
                      </a: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¬ </a:t>
                      </a: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p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&amp; q &amp;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¬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r</a:t>
                      </a: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¬ </a:t>
                      </a: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p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&amp;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¬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q &amp;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¬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r</a:t>
                      </a: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¬ </a:t>
                      </a: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p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&amp;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¬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q &amp; r</a:t>
                      </a: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397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r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¬</a:t>
                      </a: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r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¬</a:t>
                      </a: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r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r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6523" name="Text Box 27"/>
          <p:cNvSpPr txBox="1">
            <a:spLocks noChangeArrowheads="1"/>
          </p:cNvSpPr>
          <p:nvPr/>
        </p:nvSpPr>
        <p:spPr bwMode="auto">
          <a:xfrm>
            <a:off x="539750" y="549275"/>
            <a:ext cx="41767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lt-LT" sz="2800" b="1" i="1"/>
              <a:t>Trijų kintamųjų atvejis</a:t>
            </a:r>
            <a:r>
              <a:rPr lang="en-US" sz="2800" b="1" i="1"/>
              <a:t>.</a:t>
            </a:r>
            <a:endParaRPr lang="lt-LT" sz="2800"/>
          </a:p>
        </p:txBody>
      </p:sp>
    </p:spTree>
    <p:extLst>
      <p:ext uri="{BB962C8B-B14F-4D97-AF65-F5344CB8AC3E}">
        <p14:creationId xmlns:p14="http://schemas.microsoft.com/office/powerpoint/2010/main" val="181045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7569" name="Group 49"/>
          <p:cNvGraphicFramePr>
            <a:graphicFrameLocks noGrp="1"/>
          </p:cNvGraphicFramePr>
          <p:nvPr/>
        </p:nvGraphicFramePr>
        <p:xfrm>
          <a:off x="179388" y="1916113"/>
          <a:ext cx="8640762" cy="3360739"/>
        </p:xfrm>
        <a:graphic>
          <a:graphicData uri="http://schemas.openxmlformats.org/drawingml/2006/table">
            <a:tbl>
              <a:tblPr/>
              <a:tblGrid>
                <a:gridCol w="889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938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93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193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193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397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q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q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¬</a:t>
                      </a: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q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¬</a:t>
                      </a: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q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13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p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397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¬</a:t>
                      </a: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397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r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¬</a:t>
                      </a: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r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¬</a:t>
                      </a: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r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r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7570" name="Text Box 50"/>
          <p:cNvSpPr txBox="1">
            <a:spLocks noChangeArrowheads="1"/>
          </p:cNvSpPr>
          <p:nvPr/>
        </p:nvSpPr>
        <p:spPr bwMode="auto">
          <a:xfrm>
            <a:off x="539750" y="260350"/>
            <a:ext cx="6769100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lt-LT" b="1" i="1"/>
              <a:t>Pavyzdys:</a:t>
            </a:r>
          </a:p>
          <a:p>
            <a:pPr>
              <a:spcBef>
                <a:spcPct val="50000"/>
              </a:spcBef>
            </a:pPr>
            <a:r>
              <a:rPr lang="lt-LT"/>
              <a:t>(</a:t>
            </a:r>
            <a:r>
              <a:rPr lang="en-US"/>
              <a:t> </a:t>
            </a:r>
            <a:r>
              <a:rPr lang="lt-LT"/>
              <a:t>p </a:t>
            </a:r>
            <a:r>
              <a:rPr lang="en-US"/>
              <a:t>&amp; q &amp; </a:t>
            </a:r>
            <a:r>
              <a:rPr lang="en-US">
                <a:cs typeface="Times New Roman" panose="02020603050405020304" pitchFamily="18" charset="0"/>
              </a:rPr>
              <a:t>¬ </a:t>
            </a:r>
            <a:r>
              <a:rPr lang="en-US"/>
              <a:t>r ) v </a:t>
            </a:r>
            <a:r>
              <a:rPr lang="lt-LT"/>
              <a:t>(</a:t>
            </a:r>
            <a:r>
              <a:rPr lang="en-US"/>
              <a:t> </a:t>
            </a:r>
            <a:r>
              <a:rPr lang="lt-LT"/>
              <a:t>p </a:t>
            </a:r>
            <a:r>
              <a:rPr lang="en-US"/>
              <a:t>&amp; ¬ q &amp; r ) v </a:t>
            </a:r>
            <a:r>
              <a:rPr lang="lt-LT"/>
              <a:t>(</a:t>
            </a:r>
            <a:r>
              <a:rPr lang="en-US"/>
              <a:t>¬  </a:t>
            </a:r>
            <a:r>
              <a:rPr lang="lt-LT"/>
              <a:t>p </a:t>
            </a:r>
            <a:r>
              <a:rPr lang="en-US"/>
              <a:t>&amp; q &amp; ¬  r ) </a:t>
            </a:r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901410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94" name="Text Box 50"/>
          <p:cNvSpPr txBox="1">
            <a:spLocks noChangeArrowheads="1"/>
          </p:cNvSpPr>
          <p:nvPr/>
        </p:nvSpPr>
        <p:spPr bwMode="auto">
          <a:xfrm>
            <a:off x="539750" y="260350"/>
            <a:ext cx="81359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lt-LT"/>
              <a:t>Reiškinių supaprastinimas:</a:t>
            </a:r>
          </a:p>
        </p:txBody>
      </p:sp>
      <p:graphicFrame>
        <p:nvGraphicFramePr>
          <p:cNvPr id="108828" name="Group 284"/>
          <p:cNvGraphicFramePr>
            <a:graphicFrameLocks noGrp="1"/>
          </p:cNvGraphicFramePr>
          <p:nvPr/>
        </p:nvGraphicFramePr>
        <p:xfrm>
          <a:off x="539750" y="692150"/>
          <a:ext cx="3671888" cy="2520952"/>
        </p:xfrm>
        <a:graphic>
          <a:graphicData uri="http://schemas.openxmlformats.org/drawingml/2006/table">
            <a:tbl>
              <a:tblPr/>
              <a:tblGrid>
                <a:gridCol w="7921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07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91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07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191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302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q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q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¬</a:t>
                      </a: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q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¬</a:t>
                      </a: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q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02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p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  <a:endParaRPr kumimoji="0" lang="lt-L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  <a:endParaRPr kumimoji="0" lang="lt-L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  <a:endParaRPr kumimoji="0" lang="lt-L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  <a:endParaRPr kumimoji="0" lang="lt-L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02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¬</a:t>
                      </a: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02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r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¬</a:t>
                      </a: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r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¬</a:t>
                      </a: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r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r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08829" name="Group 285"/>
          <p:cNvGraphicFramePr>
            <a:graphicFrameLocks noGrp="1"/>
          </p:cNvGraphicFramePr>
          <p:nvPr/>
        </p:nvGraphicFramePr>
        <p:xfrm>
          <a:off x="5003800" y="692150"/>
          <a:ext cx="3671888" cy="2520952"/>
        </p:xfrm>
        <a:graphic>
          <a:graphicData uri="http://schemas.openxmlformats.org/drawingml/2006/table">
            <a:tbl>
              <a:tblPr/>
              <a:tblGrid>
                <a:gridCol w="7921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07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91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07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191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302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q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q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¬</a:t>
                      </a: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q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¬</a:t>
                      </a: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q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02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p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  <a:endParaRPr kumimoji="0" lang="lt-L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  <a:endParaRPr kumimoji="0" lang="lt-L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02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¬</a:t>
                      </a: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  <a:endParaRPr kumimoji="0" lang="lt-L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  <a:endParaRPr kumimoji="0" lang="lt-L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02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r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¬</a:t>
                      </a: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r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¬</a:t>
                      </a: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r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r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08832" name="Group 288"/>
          <p:cNvGraphicFramePr>
            <a:graphicFrameLocks noGrp="1"/>
          </p:cNvGraphicFramePr>
          <p:nvPr/>
        </p:nvGraphicFramePr>
        <p:xfrm>
          <a:off x="827088" y="3860800"/>
          <a:ext cx="3671887" cy="2520952"/>
        </p:xfrm>
        <a:graphic>
          <a:graphicData uri="http://schemas.openxmlformats.org/drawingml/2006/table">
            <a:tbl>
              <a:tblPr/>
              <a:tblGrid>
                <a:gridCol w="7921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07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91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07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191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302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q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q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¬</a:t>
                      </a: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q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¬</a:t>
                      </a: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q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02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p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  <a:endParaRPr kumimoji="0" lang="lt-L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  <a:endParaRPr kumimoji="0" lang="lt-L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02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¬</a:t>
                      </a: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  <a:endParaRPr kumimoji="0" lang="lt-L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  <a:endParaRPr kumimoji="0" lang="lt-L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02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r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¬</a:t>
                      </a: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r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¬</a:t>
                      </a: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r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r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08833" name="Group 289"/>
          <p:cNvGraphicFramePr>
            <a:graphicFrameLocks noGrp="1"/>
          </p:cNvGraphicFramePr>
          <p:nvPr/>
        </p:nvGraphicFramePr>
        <p:xfrm>
          <a:off x="5076825" y="3933825"/>
          <a:ext cx="3671888" cy="2520952"/>
        </p:xfrm>
        <a:graphic>
          <a:graphicData uri="http://schemas.openxmlformats.org/drawingml/2006/table">
            <a:tbl>
              <a:tblPr/>
              <a:tblGrid>
                <a:gridCol w="7921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07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91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07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191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302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q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q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¬</a:t>
                      </a: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q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¬</a:t>
                      </a: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q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02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p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  <a:endParaRPr kumimoji="0" lang="lt-L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  <a:endParaRPr kumimoji="0" lang="lt-L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02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¬</a:t>
                      </a: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  <a:endParaRPr kumimoji="0" lang="lt-L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  <a:endParaRPr kumimoji="0" lang="lt-L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02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r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¬</a:t>
                      </a: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r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¬</a:t>
                      </a: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r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r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2545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Text Box 2"/>
          <p:cNvSpPr txBox="1">
            <a:spLocks noChangeArrowheads="1"/>
          </p:cNvSpPr>
          <p:nvPr/>
        </p:nvSpPr>
        <p:spPr bwMode="auto">
          <a:xfrm>
            <a:off x="179388" y="260350"/>
            <a:ext cx="8604250" cy="1370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lt-LT" b="1" i="1"/>
              <a:t>Pavyzdys.</a:t>
            </a:r>
            <a:r>
              <a:rPr lang="lt-LT"/>
              <a:t> Supaprastinti</a:t>
            </a:r>
          </a:p>
          <a:p>
            <a:pPr>
              <a:spcBef>
                <a:spcPct val="50000"/>
              </a:spcBef>
            </a:pPr>
            <a:r>
              <a:rPr lang="lt-LT"/>
              <a:t>(</a:t>
            </a:r>
            <a:r>
              <a:rPr lang="en-US"/>
              <a:t> </a:t>
            </a:r>
            <a:r>
              <a:rPr lang="lt-LT"/>
              <a:t>p </a:t>
            </a:r>
            <a:r>
              <a:rPr lang="en-US"/>
              <a:t>&amp; q &amp; r ) v </a:t>
            </a:r>
            <a:r>
              <a:rPr lang="lt-LT"/>
              <a:t>( </a:t>
            </a:r>
            <a:r>
              <a:rPr lang="en-US"/>
              <a:t>¬ </a:t>
            </a:r>
            <a:r>
              <a:rPr lang="lt-LT"/>
              <a:t>p </a:t>
            </a:r>
            <a:r>
              <a:rPr lang="en-US"/>
              <a:t>&amp; q &amp; r ) v </a:t>
            </a:r>
            <a:r>
              <a:rPr lang="lt-LT"/>
              <a:t>(</a:t>
            </a:r>
            <a:r>
              <a:rPr lang="en-US"/>
              <a:t> </a:t>
            </a:r>
            <a:r>
              <a:rPr lang="lt-LT"/>
              <a:t>p </a:t>
            </a:r>
            <a:r>
              <a:rPr lang="en-US"/>
              <a:t>&amp; q &amp; ¬  r ) v </a:t>
            </a:r>
            <a:r>
              <a:rPr lang="lt-LT"/>
              <a:t>( </a:t>
            </a:r>
            <a:r>
              <a:rPr lang="en-US"/>
              <a:t>¬ </a:t>
            </a:r>
            <a:r>
              <a:rPr lang="lt-LT"/>
              <a:t>p </a:t>
            </a:r>
            <a:r>
              <a:rPr lang="en-US"/>
              <a:t>&amp;  q &amp; ¬ </a:t>
            </a:r>
            <a:r>
              <a:rPr lang="lt-LT"/>
              <a:t> </a:t>
            </a:r>
            <a:r>
              <a:rPr lang="en-US"/>
              <a:t>r ) v </a:t>
            </a:r>
            <a:r>
              <a:rPr lang="lt-LT"/>
              <a:t>(</a:t>
            </a:r>
            <a:r>
              <a:rPr lang="en-US"/>
              <a:t> </a:t>
            </a:r>
            <a:r>
              <a:rPr lang="lt-LT"/>
              <a:t>p </a:t>
            </a:r>
            <a:r>
              <a:rPr lang="en-US"/>
              <a:t>&amp; ¬ q &amp; ¬  r ) </a:t>
            </a:r>
            <a:endParaRPr lang="lt-LT"/>
          </a:p>
        </p:txBody>
      </p:sp>
      <p:graphicFrame>
        <p:nvGraphicFramePr>
          <p:cNvPr id="110767" name="Group 175"/>
          <p:cNvGraphicFramePr>
            <a:graphicFrameLocks noGrp="1"/>
          </p:cNvGraphicFramePr>
          <p:nvPr/>
        </p:nvGraphicFramePr>
        <p:xfrm>
          <a:off x="250825" y="2636838"/>
          <a:ext cx="5111750" cy="2520952"/>
        </p:xfrm>
        <a:graphic>
          <a:graphicData uri="http://schemas.openxmlformats.org/drawingml/2006/table">
            <a:tbl>
              <a:tblPr/>
              <a:tblGrid>
                <a:gridCol w="11033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3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01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33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017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302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q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q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¬</a:t>
                      </a: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q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¬</a:t>
                      </a: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q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02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p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02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¬</a:t>
                      </a: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02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r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¬</a:t>
                      </a: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r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¬</a:t>
                      </a: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r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r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10768" name="Text Box 176"/>
          <p:cNvSpPr txBox="1">
            <a:spLocks noChangeArrowheads="1"/>
          </p:cNvSpPr>
          <p:nvPr/>
        </p:nvSpPr>
        <p:spPr bwMode="auto">
          <a:xfrm>
            <a:off x="468313" y="1989138"/>
            <a:ext cx="30241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lt-LT"/>
              <a:t>1. Užpildome kortelę:</a:t>
            </a:r>
          </a:p>
        </p:txBody>
      </p:sp>
      <p:graphicFrame>
        <p:nvGraphicFramePr>
          <p:cNvPr id="110812" name="Group 220"/>
          <p:cNvGraphicFramePr>
            <a:graphicFrameLocks noGrp="1"/>
          </p:cNvGraphicFramePr>
          <p:nvPr/>
        </p:nvGraphicFramePr>
        <p:xfrm>
          <a:off x="250825" y="2636838"/>
          <a:ext cx="5111750" cy="2520952"/>
        </p:xfrm>
        <a:graphic>
          <a:graphicData uri="http://schemas.openxmlformats.org/drawingml/2006/table">
            <a:tbl>
              <a:tblPr/>
              <a:tblGrid>
                <a:gridCol w="11033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3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01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33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017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302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q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q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¬</a:t>
                      </a: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q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¬</a:t>
                      </a: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q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02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p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02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¬</a:t>
                      </a: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02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r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¬</a:t>
                      </a: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r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¬</a:t>
                      </a: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r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r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10813" name="Text Box 221"/>
          <p:cNvSpPr txBox="1">
            <a:spLocks noChangeArrowheads="1"/>
          </p:cNvSpPr>
          <p:nvPr/>
        </p:nvSpPr>
        <p:spPr bwMode="auto">
          <a:xfrm>
            <a:off x="3563938" y="1700213"/>
            <a:ext cx="5329237" cy="1004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lt-LT"/>
              <a:t>2. Pažymėtą sritį galima supaprastinti:</a:t>
            </a:r>
            <a:r>
              <a:rPr lang="en-US"/>
              <a:t> </a:t>
            </a:r>
          </a:p>
          <a:p>
            <a:pPr algn="ctr">
              <a:spcBef>
                <a:spcPct val="50000"/>
              </a:spcBef>
            </a:pPr>
            <a:r>
              <a:rPr lang="lt-LT"/>
              <a:t>q</a:t>
            </a:r>
          </a:p>
        </p:txBody>
      </p:sp>
      <p:graphicFrame>
        <p:nvGraphicFramePr>
          <p:cNvPr id="110861" name="Group 269"/>
          <p:cNvGraphicFramePr>
            <a:graphicFrameLocks noGrp="1"/>
          </p:cNvGraphicFramePr>
          <p:nvPr/>
        </p:nvGraphicFramePr>
        <p:xfrm>
          <a:off x="250825" y="2636838"/>
          <a:ext cx="5111750" cy="2520952"/>
        </p:xfrm>
        <a:graphic>
          <a:graphicData uri="http://schemas.openxmlformats.org/drawingml/2006/table">
            <a:tbl>
              <a:tblPr/>
              <a:tblGrid>
                <a:gridCol w="11033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3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01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33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017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302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q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q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¬</a:t>
                      </a: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q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¬</a:t>
                      </a: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q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02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p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02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¬</a:t>
                      </a: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02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r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¬</a:t>
                      </a: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r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¬</a:t>
                      </a: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r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r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10862" name="Text Box 270"/>
          <p:cNvSpPr txBox="1">
            <a:spLocks noChangeArrowheads="1"/>
          </p:cNvSpPr>
          <p:nvPr/>
        </p:nvSpPr>
        <p:spPr bwMode="auto">
          <a:xfrm>
            <a:off x="5940425" y="2852738"/>
            <a:ext cx="2808288" cy="1370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lt-LT"/>
              <a:t>3. Šį langelį galima aprašyti kaip</a:t>
            </a:r>
          </a:p>
          <a:p>
            <a:pPr algn="ctr">
              <a:spcBef>
                <a:spcPct val="50000"/>
              </a:spcBef>
            </a:pPr>
            <a:r>
              <a:rPr lang="lt-LT"/>
              <a:t>p </a:t>
            </a:r>
            <a:r>
              <a:rPr lang="en-US"/>
              <a:t>&amp; </a:t>
            </a:r>
            <a:r>
              <a:rPr lang="en-US">
                <a:cs typeface="Times New Roman" panose="02020603050405020304" pitchFamily="18" charset="0"/>
              </a:rPr>
              <a:t>¬ </a:t>
            </a:r>
            <a:r>
              <a:rPr lang="en-US"/>
              <a:t>q &amp; ¬ r</a:t>
            </a:r>
            <a:endParaRPr lang="lt-LT"/>
          </a:p>
        </p:txBody>
      </p:sp>
      <p:graphicFrame>
        <p:nvGraphicFramePr>
          <p:cNvPr id="110906" name="Group 314"/>
          <p:cNvGraphicFramePr>
            <a:graphicFrameLocks noGrp="1"/>
          </p:cNvGraphicFramePr>
          <p:nvPr/>
        </p:nvGraphicFramePr>
        <p:xfrm>
          <a:off x="250825" y="2636838"/>
          <a:ext cx="5111750" cy="2520952"/>
        </p:xfrm>
        <a:graphic>
          <a:graphicData uri="http://schemas.openxmlformats.org/drawingml/2006/table">
            <a:tbl>
              <a:tblPr/>
              <a:tblGrid>
                <a:gridCol w="11033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3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01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33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017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302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q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q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¬</a:t>
                      </a: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q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¬</a:t>
                      </a: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q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02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p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02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¬</a:t>
                      </a: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02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r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¬</a:t>
                      </a: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r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¬</a:t>
                      </a: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r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r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10907" name="Text Box 315"/>
          <p:cNvSpPr txBox="1">
            <a:spLocks noChangeArrowheads="1"/>
          </p:cNvSpPr>
          <p:nvPr/>
        </p:nvSpPr>
        <p:spPr bwMode="auto">
          <a:xfrm>
            <a:off x="5940425" y="4437063"/>
            <a:ext cx="2879725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lt-LT"/>
              <a:t>arba </a:t>
            </a:r>
          </a:p>
          <a:p>
            <a:pPr algn="ctr">
              <a:spcBef>
                <a:spcPct val="50000"/>
              </a:spcBef>
            </a:pPr>
            <a:r>
              <a:rPr lang="lt-LT"/>
              <a:t>p </a:t>
            </a:r>
            <a:r>
              <a:rPr lang="en-US"/>
              <a:t>&amp;  ¬ r</a:t>
            </a:r>
            <a:endParaRPr lang="lt-LT"/>
          </a:p>
          <a:p>
            <a:pPr>
              <a:spcBef>
                <a:spcPct val="50000"/>
              </a:spcBef>
            </a:pPr>
            <a:endParaRPr lang="lt-LT"/>
          </a:p>
        </p:txBody>
      </p:sp>
      <p:sp>
        <p:nvSpPr>
          <p:cNvPr id="110908" name="Text Box 316"/>
          <p:cNvSpPr txBox="1">
            <a:spLocks noChangeArrowheads="1"/>
          </p:cNvSpPr>
          <p:nvPr/>
        </p:nvSpPr>
        <p:spPr bwMode="auto">
          <a:xfrm>
            <a:off x="395288" y="5300663"/>
            <a:ext cx="8351837" cy="1004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lt-LT"/>
              <a:t>Taigi gauname: </a:t>
            </a:r>
          </a:p>
          <a:p>
            <a:pPr algn="ctr">
              <a:spcBef>
                <a:spcPct val="50000"/>
              </a:spcBef>
            </a:pPr>
            <a:r>
              <a:rPr lang="lt-LT"/>
              <a:t>q v ( p </a:t>
            </a:r>
            <a:r>
              <a:rPr lang="en-US"/>
              <a:t>&amp;  ¬ r</a:t>
            </a:r>
            <a:r>
              <a:rPr lang="lt-LT"/>
              <a:t> )</a:t>
            </a:r>
          </a:p>
        </p:txBody>
      </p:sp>
    </p:spTree>
    <p:extLst>
      <p:ext uri="{BB962C8B-B14F-4D97-AF65-F5344CB8AC3E}">
        <p14:creationId xmlns:p14="http://schemas.microsoft.com/office/powerpoint/2010/main" val="2385308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768" grpId="0"/>
      <p:bldP spid="110813" grpId="0"/>
      <p:bldP spid="110862" grpId="0"/>
      <p:bldP spid="110907" grpId="0"/>
      <p:bldP spid="110908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20" name="Text Box 4"/>
          <p:cNvSpPr txBox="1">
            <a:spLocks noChangeArrowheads="1"/>
          </p:cNvSpPr>
          <p:nvPr/>
        </p:nvSpPr>
        <p:spPr bwMode="auto">
          <a:xfrm>
            <a:off x="395288" y="476250"/>
            <a:ext cx="712946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lt-LT" sz="3200" b="1" i="1"/>
              <a:t>Karno kortų naudojimo žingsniai</a:t>
            </a:r>
          </a:p>
        </p:txBody>
      </p:sp>
      <p:sp>
        <p:nvSpPr>
          <p:cNvPr id="111621" name="Text Box 5"/>
          <p:cNvSpPr txBox="1">
            <a:spLocks noChangeArrowheads="1"/>
          </p:cNvSpPr>
          <p:nvPr/>
        </p:nvSpPr>
        <p:spPr bwMode="auto">
          <a:xfrm>
            <a:off x="684213" y="2420938"/>
            <a:ext cx="7488237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AutoNum type="arabicPeriod"/>
            </a:pPr>
            <a:r>
              <a:rPr lang="lt-LT" dirty="0"/>
              <a:t>Žymime lentelėje elementarias </a:t>
            </a:r>
            <a:r>
              <a:rPr lang="lt-LT" dirty="0" err="1"/>
              <a:t>konjunkcijas</a:t>
            </a:r>
            <a:r>
              <a:rPr lang="lt-LT" dirty="0"/>
              <a:t>;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lt-LT" dirty="0"/>
              <a:t>“Dengiame” </a:t>
            </a:r>
            <a:r>
              <a:rPr lang="lt-LT" dirty="0" err="1"/>
              <a:t>žymėjimus</a:t>
            </a:r>
            <a:r>
              <a:rPr lang="lt-LT" dirty="0"/>
              <a:t> stačiakampiais blokais;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lt-LT" dirty="0"/>
              <a:t>Naudojame maksimalaus dydžio blokus, nekeisdami jų skaičiaus</a:t>
            </a:r>
            <a:r>
              <a:rPr lang="lt-LT" dirty="0" smtClean="0"/>
              <a:t>;</a:t>
            </a:r>
            <a:r>
              <a:rPr lang="en-US" dirty="0" smtClean="0"/>
              <a:t> </a:t>
            </a:r>
            <a:r>
              <a:rPr lang="lt-LT" dirty="0" smtClean="0"/>
              <a:t>bloko kraštinės ilgis lygus dvejeto laipsniui;</a:t>
            </a:r>
            <a:endParaRPr lang="lt-LT" dirty="0"/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lt-LT" dirty="0"/>
              <a:t>Kiekvieną bloką aprašome formule; formules sujungiame </a:t>
            </a:r>
            <a:r>
              <a:rPr lang="lt-LT" dirty="0" err="1"/>
              <a:t>konjunkcija</a:t>
            </a:r>
            <a:r>
              <a:rPr lang="lt-LT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26922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Text Box 2"/>
          <p:cNvSpPr txBox="1">
            <a:spLocks noChangeArrowheads="1"/>
          </p:cNvSpPr>
          <p:nvPr/>
        </p:nvSpPr>
        <p:spPr bwMode="auto">
          <a:xfrm>
            <a:off x="395288" y="549275"/>
            <a:ext cx="316865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lt-LT" b="1" i="1"/>
              <a:t>Pavyzdys:</a:t>
            </a:r>
            <a:endParaRPr lang="en-US" b="1" i="1"/>
          </a:p>
          <a:p>
            <a:pPr>
              <a:spcBef>
                <a:spcPct val="50000"/>
              </a:spcBef>
            </a:pPr>
            <a:endParaRPr lang="en-US" b="1" i="1"/>
          </a:p>
          <a:p>
            <a:pPr>
              <a:spcBef>
                <a:spcPct val="50000"/>
              </a:spcBef>
            </a:pPr>
            <a:endParaRPr lang="lt-LT" b="1" i="1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99505" name="Group 17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026179302"/>
                  </p:ext>
                </p:extLst>
              </p:nvPr>
            </p:nvGraphicFramePr>
            <p:xfrm>
              <a:off x="250823" y="1196975"/>
              <a:ext cx="3745112" cy="4663440"/>
            </p:xfrm>
            <a:graphic>
              <a:graphicData uri="http://schemas.openxmlformats.org/drawingml/2006/table">
                <a:tbl>
                  <a:tblPr/>
                  <a:tblGrid>
                    <a:gridCol w="558605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556849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637652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992006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</a:tblGrid>
                  <a:tr h="450850"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kumimoji="0" lang="lt-LT" sz="2800" b="0" i="0" u="none" strike="noStrike" cap="none" normalizeH="0" baseline="-2500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kumimoji="0" lang="lt-LT" sz="2800" b="0" i="0" u="none" strike="noStrike" cap="none" normalizeH="0" baseline="-2500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kumimoji="0" lang="lt-LT" sz="2800" b="0" i="0" u="none" strike="noStrike" cap="none" normalizeH="0" baseline="-2500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  <m:d>
                                  <m:d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, </m:t>
                                    </m:r>
                                    <m:sSub>
                                      <m:sSubPr>
                                        <m:ctrlP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, </m:t>
                                    </m:r>
                                    <m:sSub>
                                      <m:sSubPr>
                                        <m:ctrlP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sub>
                                    </m:sSub>
                                  </m:e>
                                </m:d>
                              </m:oMath>
                            </m:oMathPara>
                          </a14:m>
                          <a:endParaRPr kumimoji="0" lang="lt-LT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452438"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0</a:t>
                          </a:r>
                          <a:endParaRPr kumimoji="0" lang="lt-LT" sz="28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0</a:t>
                          </a:r>
                          <a:endParaRPr kumimoji="0" lang="lt-LT" sz="28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0</a:t>
                          </a:r>
                          <a:endParaRPr kumimoji="0" lang="lt-LT" sz="28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1</a:t>
                          </a:r>
                          <a:endParaRPr kumimoji="0" lang="lt-LT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450850"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0</a:t>
                          </a:r>
                          <a:endParaRPr kumimoji="0" lang="lt-LT" sz="28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0</a:t>
                          </a:r>
                          <a:endParaRPr kumimoji="0" lang="lt-LT" sz="28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1</a:t>
                          </a:r>
                          <a:endParaRPr kumimoji="0" lang="lt-LT" sz="28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0</a:t>
                          </a:r>
                          <a:endParaRPr kumimoji="0" lang="lt-LT" sz="28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452438"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0</a:t>
                          </a:r>
                          <a:endParaRPr kumimoji="0" lang="lt-LT" sz="28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1</a:t>
                          </a:r>
                          <a:endParaRPr kumimoji="0" lang="lt-LT" sz="28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0</a:t>
                          </a:r>
                          <a:endParaRPr kumimoji="0" lang="lt-LT" sz="28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0</a:t>
                          </a:r>
                          <a:endParaRPr kumimoji="0" lang="lt-LT" sz="28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450850"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0</a:t>
                          </a:r>
                          <a:endParaRPr kumimoji="0" lang="lt-LT" sz="28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1</a:t>
                          </a:r>
                          <a:endParaRPr kumimoji="0" lang="lt-LT" sz="28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1</a:t>
                          </a:r>
                          <a:endParaRPr kumimoji="0" lang="lt-LT" sz="28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0</a:t>
                          </a:r>
                          <a:endParaRPr kumimoji="0" lang="lt-LT" sz="28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452438"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1</a:t>
                          </a:r>
                          <a:endParaRPr kumimoji="0" lang="lt-LT" sz="28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0</a:t>
                          </a:r>
                          <a:endParaRPr kumimoji="0" lang="lt-LT" sz="28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0</a:t>
                          </a:r>
                          <a:endParaRPr kumimoji="0" lang="lt-LT" sz="28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1</a:t>
                          </a:r>
                          <a:endParaRPr kumimoji="0" lang="lt-LT" sz="28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  <a:tr h="450850"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1</a:t>
                          </a:r>
                          <a:endParaRPr kumimoji="0" lang="lt-LT" sz="28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0</a:t>
                          </a:r>
                          <a:endParaRPr kumimoji="0" lang="lt-LT" sz="28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1</a:t>
                          </a:r>
                          <a:endParaRPr kumimoji="0" lang="lt-LT" sz="28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0</a:t>
                          </a:r>
                          <a:endParaRPr kumimoji="0" lang="lt-LT" sz="28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6"/>
                      </a:ext>
                    </a:extLst>
                  </a:tr>
                  <a:tr h="452438"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1</a:t>
                          </a:r>
                          <a:endParaRPr kumimoji="0" lang="lt-LT" sz="28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1</a:t>
                          </a:r>
                          <a:endParaRPr kumimoji="0" lang="lt-LT" sz="28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0</a:t>
                          </a:r>
                          <a:endParaRPr kumimoji="0" lang="lt-LT" sz="28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1</a:t>
                          </a:r>
                          <a:endParaRPr kumimoji="0" lang="lt-LT" sz="28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7"/>
                      </a:ext>
                    </a:extLst>
                  </a:tr>
                  <a:tr h="450850"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1</a:t>
                          </a:r>
                          <a:endParaRPr kumimoji="0" lang="lt-LT" sz="28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1</a:t>
                          </a:r>
                          <a:endParaRPr kumimoji="0" lang="lt-LT" sz="28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1</a:t>
                          </a:r>
                          <a:endParaRPr kumimoji="0" lang="lt-LT" sz="28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0</a:t>
                          </a:r>
                          <a:endParaRPr kumimoji="0" lang="lt-LT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99505" name="Group 17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026179302"/>
                  </p:ext>
                </p:extLst>
              </p:nvPr>
            </p:nvGraphicFramePr>
            <p:xfrm>
              <a:off x="250823" y="1196975"/>
              <a:ext cx="3745112" cy="4663440"/>
            </p:xfrm>
            <a:graphic>
              <a:graphicData uri="http://schemas.openxmlformats.org/drawingml/2006/table">
                <a:tbl>
                  <a:tblPr/>
                  <a:tblGrid>
                    <a:gridCol w="558605"/>
                    <a:gridCol w="556849"/>
                    <a:gridCol w="637652"/>
                    <a:gridCol w="1992006"/>
                  </a:tblGrid>
                  <a:tr h="5181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horzOverflow="overflow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 rotWithShape="0">
                          <a:blip r:embed="rId2"/>
                          <a:stretch>
                            <a:fillRect l="-4348" t="-3529" r="-575000" b="-8329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 rotWithShape="0">
                          <a:blip r:embed="rId2"/>
                          <a:stretch>
                            <a:fillRect l="-105495" t="-3529" r="-481319" b="-8329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 rotWithShape="0">
                          <a:blip r:embed="rId2"/>
                          <a:stretch>
                            <a:fillRect l="-178095" t="-3529" r="-317143" b="-8329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horzOverflow="overflow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 rotWithShape="0">
                          <a:blip r:embed="rId2"/>
                          <a:stretch>
                            <a:fillRect l="-89297" t="-3529" r="-1835" b="-832941"/>
                          </a:stretch>
                        </a:blipFill>
                      </a:tcPr>
                    </a:tc>
                  </a:tr>
                  <a:tr h="518160"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0</a:t>
                          </a:r>
                          <a:endParaRPr kumimoji="0" lang="lt-LT" sz="28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0</a:t>
                          </a:r>
                          <a:endParaRPr kumimoji="0" lang="lt-LT" sz="28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0</a:t>
                          </a:r>
                          <a:endParaRPr kumimoji="0" lang="lt-LT" sz="28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1</a:t>
                          </a:r>
                          <a:endParaRPr kumimoji="0" lang="lt-LT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  <a:tr h="518160"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0</a:t>
                          </a:r>
                          <a:endParaRPr kumimoji="0" lang="lt-LT" sz="28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0</a:t>
                          </a:r>
                          <a:endParaRPr kumimoji="0" lang="lt-LT" sz="28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1</a:t>
                          </a:r>
                          <a:endParaRPr kumimoji="0" lang="lt-LT" sz="28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0</a:t>
                          </a:r>
                          <a:endParaRPr kumimoji="0" lang="lt-LT" sz="28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  <a:tr h="518160"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0</a:t>
                          </a:r>
                          <a:endParaRPr kumimoji="0" lang="lt-LT" sz="28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1</a:t>
                          </a:r>
                          <a:endParaRPr kumimoji="0" lang="lt-LT" sz="28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0</a:t>
                          </a:r>
                          <a:endParaRPr kumimoji="0" lang="lt-LT" sz="28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0</a:t>
                          </a:r>
                          <a:endParaRPr kumimoji="0" lang="lt-LT" sz="28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  <a:tr h="518160"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0</a:t>
                          </a:r>
                          <a:endParaRPr kumimoji="0" lang="lt-LT" sz="28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1</a:t>
                          </a:r>
                          <a:endParaRPr kumimoji="0" lang="lt-LT" sz="28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1</a:t>
                          </a:r>
                          <a:endParaRPr kumimoji="0" lang="lt-LT" sz="28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0</a:t>
                          </a:r>
                          <a:endParaRPr kumimoji="0" lang="lt-LT" sz="28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  <a:tr h="518160"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1</a:t>
                          </a:r>
                          <a:endParaRPr kumimoji="0" lang="lt-LT" sz="28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0</a:t>
                          </a:r>
                          <a:endParaRPr kumimoji="0" lang="lt-LT" sz="28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0</a:t>
                          </a:r>
                          <a:endParaRPr kumimoji="0" lang="lt-LT" sz="28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1</a:t>
                          </a:r>
                          <a:endParaRPr kumimoji="0" lang="lt-LT" sz="28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  <a:tr h="518160"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1</a:t>
                          </a:r>
                          <a:endParaRPr kumimoji="0" lang="lt-LT" sz="28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0</a:t>
                          </a:r>
                          <a:endParaRPr kumimoji="0" lang="lt-LT" sz="28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1</a:t>
                          </a:r>
                          <a:endParaRPr kumimoji="0" lang="lt-LT" sz="28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0</a:t>
                          </a:r>
                          <a:endParaRPr kumimoji="0" lang="lt-LT" sz="28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  <a:tr h="518160"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1</a:t>
                          </a:r>
                          <a:endParaRPr kumimoji="0" lang="lt-LT" sz="28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1</a:t>
                          </a:r>
                          <a:endParaRPr kumimoji="0" lang="lt-LT" sz="28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0</a:t>
                          </a:r>
                          <a:endParaRPr kumimoji="0" lang="lt-LT" sz="28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1</a:t>
                          </a:r>
                          <a:endParaRPr kumimoji="0" lang="lt-LT" sz="28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  <a:tr h="518160"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1</a:t>
                          </a:r>
                          <a:endParaRPr kumimoji="0" lang="lt-LT" sz="28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1</a:t>
                          </a:r>
                          <a:endParaRPr kumimoji="0" lang="lt-LT" sz="28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1</a:t>
                          </a:r>
                          <a:endParaRPr kumimoji="0" lang="lt-LT" sz="28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0</a:t>
                          </a:r>
                          <a:endParaRPr kumimoji="0" lang="lt-LT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99506" name="Text Box 178"/>
          <p:cNvSpPr txBox="1">
            <a:spLocks noChangeArrowheads="1"/>
          </p:cNvSpPr>
          <p:nvPr/>
        </p:nvSpPr>
        <p:spPr bwMode="auto">
          <a:xfrm>
            <a:off x="4644008" y="549275"/>
            <a:ext cx="4392488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lt-LT" dirty="0" smtClean="0"/>
              <a:t>Tarkime, išbandėme visus įmanomus mygtukų paspaudimo būdus ir sužymėjome 0, jei lemputė nedegė ir 1 – jei degė.</a:t>
            </a:r>
            <a:endParaRPr lang="lt-LT" dirty="0"/>
          </a:p>
        </p:txBody>
      </p:sp>
      <p:sp>
        <p:nvSpPr>
          <p:cNvPr id="99507" name="Text Box 179"/>
          <p:cNvSpPr txBox="1">
            <a:spLocks noChangeArrowheads="1"/>
          </p:cNvSpPr>
          <p:nvPr/>
        </p:nvSpPr>
        <p:spPr bwMode="auto">
          <a:xfrm>
            <a:off x="4859338" y="2420938"/>
            <a:ext cx="3960812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lt-LT"/>
              <a:t>Tik trys funkcijos reikšmės yra nelygios nuliui: </a:t>
            </a:r>
          </a:p>
          <a:p>
            <a:pPr>
              <a:spcBef>
                <a:spcPct val="50000"/>
              </a:spcBef>
            </a:pPr>
            <a:r>
              <a:rPr lang="en-US">
                <a:latin typeface="Cambria Math" panose="02040503050406030204" pitchFamily="18" charset="0"/>
              </a:rPr>
              <a:t>𝑓(0,0,0),  𝑓(1,0,0),  𝑓(1,1,1).</a:t>
            </a:r>
            <a:endParaRPr lang="lt-LT" dirty="0"/>
          </a:p>
        </p:txBody>
      </p:sp>
      <p:sp>
        <p:nvSpPr>
          <p:cNvPr id="99508" name="Text Box 180"/>
          <p:cNvSpPr txBox="1">
            <a:spLocks noChangeArrowheads="1"/>
          </p:cNvSpPr>
          <p:nvPr/>
        </p:nvSpPr>
        <p:spPr bwMode="auto">
          <a:xfrm>
            <a:off x="4788024" y="4149725"/>
            <a:ext cx="4248471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lt-LT" dirty="0" smtClean="0"/>
              <a:t>Kaip atgaminti funkciją neardant prietaiso?</a:t>
            </a:r>
            <a:endParaRPr lang="lt-L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506" grpId="0"/>
      <p:bldP spid="99507" grpId="0"/>
      <p:bldP spid="99508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Text Box 2"/>
          <p:cNvSpPr txBox="1">
            <a:spLocks noChangeArrowheads="1"/>
          </p:cNvSpPr>
          <p:nvPr/>
        </p:nvSpPr>
        <p:spPr bwMode="auto">
          <a:xfrm>
            <a:off x="827088" y="1052513"/>
            <a:ext cx="22320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lt-LT"/>
          </a:p>
        </p:txBody>
      </p:sp>
      <p:graphicFrame>
        <p:nvGraphicFramePr>
          <p:cNvPr id="112785" name="Group 145"/>
          <p:cNvGraphicFramePr>
            <a:graphicFrameLocks noGrp="1"/>
          </p:cNvGraphicFramePr>
          <p:nvPr/>
        </p:nvGraphicFramePr>
        <p:xfrm>
          <a:off x="250825" y="1341438"/>
          <a:ext cx="7848600" cy="5040315"/>
        </p:xfrm>
        <a:graphic>
          <a:graphicData uri="http://schemas.openxmlformats.org/drawingml/2006/table">
            <a:tbl>
              <a:tblPr/>
              <a:tblGrid>
                <a:gridCol w="1079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1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43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68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128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63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397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q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q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¬</a:t>
                      </a: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q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¬</a:t>
                      </a: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q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13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p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s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397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p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¬</a:t>
                      </a: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s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397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¬</a:t>
                      </a: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¬</a:t>
                      </a: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s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397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¬</a:t>
                      </a: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s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397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r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¬</a:t>
                      </a: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r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¬</a:t>
                      </a: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r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r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12686" name="Text Box 46"/>
          <p:cNvSpPr txBox="1">
            <a:spLocks noChangeArrowheads="1"/>
          </p:cNvSpPr>
          <p:nvPr/>
        </p:nvSpPr>
        <p:spPr bwMode="auto">
          <a:xfrm>
            <a:off x="539750" y="549275"/>
            <a:ext cx="41767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lt-LT" sz="2800" b="1" i="1"/>
              <a:t>Keturių kintamųjų atvejis</a:t>
            </a:r>
            <a:r>
              <a:rPr lang="en-US" sz="2800" b="1" i="1"/>
              <a:t>.</a:t>
            </a:r>
            <a:endParaRPr lang="lt-LT" sz="2800"/>
          </a:p>
        </p:txBody>
      </p:sp>
    </p:spTree>
    <p:extLst>
      <p:ext uri="{BB962C8B-B14F-4D97-AF65-F5344CB8AC3E}">
        <p14:creationId xmlns:p14="http://schemas.microsoft.com/office/powerpoint/2010/main" val="3127515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Text Box 2"/>
          <p:cNvSpPr txBox="1">
            <a:spLocks noChangeArrowheads="1"/>
          </p:cNvSpPr>
          <p:nvPr/>
        </p:nvSpPr>
        <p:spPr bwMode="auto">
          <a:xfrm>
            <a:off x="827088" y="1052513"/>
            <a:ext cx="22320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lt-LT"/>
          </a:p>
        </p:txBody>
      </p:sp>
      <p:graphicFrame>
        <p:nvGraphicFramePr>
          <p:cNvPr id="113749" name="Group 85"/>
          <p:cNvGraphicFramePr>
            <a:graphicFrameLocks noGrp="1"/>
          </p:cNvGraphicFramePr>
          <p:nvPr/>
        </p:nvGraphicFramePr>
        <p:xfrm>
          <a:off x="179388" y="3068638"/>
          <a:ext cx="5256212" cy="3474720"/>
        </p:xfrm>
        <a:graphic>
          <a:graphicData uri="http://schemas.openxmlformats.org/drawingml/2006/table">
            <a:tbl>
              <a:tblPr/>
              <a:tblGrid>
                <a:gridCol w="9001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01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66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3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66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191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905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q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q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¬</a:t>
                      </a: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q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¬</a:t>
                      </a: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q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05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p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s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10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p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¬</a:t>
                      </a: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s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94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¬</a:t>
                      </a: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¬</a:t>
                      </a: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s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05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¬</a:t>
                      </a: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s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05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r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¬</a:t>
                      </a: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r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¬</a:t>
                      </a: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r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r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13738" name="Text Box 74"/>
          <p:cNvSpPr txBox="1">
            <a:spLocks noChangeArrowheads="1"/>
          </p:cNvSpPr>
          <p:nvPr/>
        </p:nvSpPr>
        <p:spPr bwMode="auto">
          <a:xfrm>
            <a:off x="179388" y="188913"/>
            <a:ext cx="8821737" cy="3257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lt-LT" b="1" i="1"/>
              <a:t>Pavyzdys.</a:t>
            </a:r>
            <a:r>
              <a:rPr lang="lt-LT" sz="2800" b="1" i="1"/>
              <a:t> </a:t>
            </a:r>
            <a:endParaRPr lang="en-US" sz="2800" b="1" i="1"/>
          </a:p>
          <a:p>
            <a:pPr>
              <a:spcBef>
                <a:spcPct val="50000"/>
              </a:spcBef>
            </a:pPr>
            <a:r>
              <a:rPr lang="lt-LT"/>
              <a:t>(p </a:t>
            </a:r>
            <a:r>
              <a:rPr lang="en-US"/>
              <a:t>&amp; q &amp; r &amp; s ) v </a:t>
            </a:r>
            <a:r>
              <a:rPr lang="lt-LT"/>
              <a:t>(p </a:t>
            </a:r>
            <a:r>
              <a:rPr lang="en-US"/>
              <a:t>&amp; q &amp; </a:t>
            </a:r>
            <a:r>
              <a:rPr lang="en-US">
                <a:cs typeface="Times New Roman" panose="02020603050405020304" pitchFamily="18" charset="0"/>
              </a:rPr>
              <a:t>¬ </a:t>
            </a:r>
            <a:r>
              <a:rPr lang="en-US"/>
              <a:t>r &amp; s ) v  </a:t>
            </a:r>
            <a:r>
              <a:rPr lang="lt-LT"/>
              <a:t>(p </a:t>
            </a:r>
            <a:r>
              <a:rPr lang="en-US"/>
              <a:t>&amp; q &amp; r &amp; ¬ s ) v </a:t>
            </a:r>
          </a:p>
          <a:p>
            <a:pPr>
              <a:spcBef>
                <a:spcPct val="50000"/>
              </a:spcBef>
            </a:pPr>
            <a:r>
              <a:rPr lang="lt-LT"/>
              <a:t>(p </a:t>
            </a:r>
            <a:r>
              <a:rPr lang="en-US"/>
              <a:t>&amp; q &amp; ¬ r &amp; ¬ s ) v  </a:t>
            </a:r>
            <a:r>
              <a:rPr lang="lt-LT"/>
              <a:t>(</a:t>
            </a:r>
            <a:r>
              <a:rPr lang="en-US"/>
              <a:t>¬ </a:t>
            </a:r>
            <a:r>
              <a:rPr lang="lt-LT"/>
              <a:t>p </a:t>
            </a:r>
            <a:r>
              <a:rPr lang="en-US"/>
              <a:t>&amp; q &amp; r &amp; ¬ s ) v </a:t>
            </a:r>
            <a:r>
              <a:rPr lang="lt-LT"/>
              <a:t>(</a:t>
            </a:r>
            <a:r>
              <a:rPr lang="en-US"/>
              <a:t>¬ </a:t>
            </a:r>
            <a:r>
              <a:rPr lang="lt-LT"/>
              <a:t>p </a:t>
            </a:r>
            <a:r>
              <a:rPr lang="en-US"/>
              <a:t>&amp; q &amp; ¬ r &amp; ¬ s ) v</a:t>
            </a:r>
          </a:p>
          <a:p>
            <a:pPr>
              <a:spcBef>
                <a:spcPct val="50000"/>
              </a:spcBef>
            </a:pPr>
            <a:r>
              <a:rPr lang="en-US"/>
              <a:t> </a:t>
            </a:r>
            <a:r>
              <a:rPr lang="lt-LT"/>
              <a:t>(</a:t>
            </a:r>
            <a:r>
              <a:rPr lang="en-US"/>
              <a:t>¬ </a:t>
            </a:r>
            <a:r>
              <a:rPr lang="lt-LT"/>
              <a:t>p </a:t>
            </a:r>
            <a:r>
              <a:rPr lang="en-US"/>
              <a:t>&amp; q &amp; r &amp; s ) v  </a:t>
            </a:r>
            <a:r>
              <a:rPr lang="lt-LT"/>
              <a:t>(</a:t>
            </a:r>
            <a:r>
              <a:rPr lang="en-US"/>
              <a:t>¬ </a:t>
            </a:r>
            <a:r>
              <a:rPr lang="lt-LT"/>
              <a:t>p </a:t>
            </a:r>
            <a:r>
              <a:rPr lang="en-US"/>
              <a:t>&amp; q &amp; ¬ r &amp; s ) v </a:t>
            </a:r>
            <a:r>
              <a:rPr lang="lt-LT"/>
              <a:t>(p </a:t>
            </a:r>
            <a:r>
              <a:rPr lang="en-US"/>
              <a:t>&amp; ¬ q &amp; ¬ r &amp; s ) v </a:t>
            </a:r>
          </a:p>
          <a:p>
            <a:pPr>
              <a:spcBef>
                <a:spcPct val="50000"/>
              </a:spcBef>
            </a:pPr>
            <a:r>
              <a:rPr lang="lt-LT"/>
              <a:t>(p </a:t>
            </a:r>
            <a:r>
              <a:rPr lang="en-US"/>
              <a:t>&amp; ¬ q &amp; r &amp; s ) v  </a:t>
            </a:r>
            <a:r>
              <a:rPr lang="lt-LT"/>
              <a:t>(p </a:t>
            </a:r>
            <a:r>
              <a:rPr lang="en-US"/>
              <a:t>&amp; ¬ q &amp; r &amp; ¬ s )</a:t>
            </a:r>
            <a:endParaRPr lang="lt-LT"/>
          </a:p>
          <a:p>
            <a:pPr>
              <a:spcBef>
                <a:spcPct val="50000"/>
              </a:spcBef>
            </a:pPr>
            <a:endParaRPr lang="lt-LT"/>
          </a:p>
        </p:txBody>
      </p:sp>
      <p:graphicFrame>
        <p:nvGraphicFramePr>
          <p:cNvPr id="113821" name="Group 157"/>
          <p:cNvGraphicFramePr>
            <a:graphicFrameLocks noGrp="1"/>
          </p:cNvGraphicFramePr>
          <p:nvPr/>
        </p:nvGraphicFramePr>
        <p:xfrm>
          <a:off x="179388" y="3068638"/>
          <a:ext cx="5256212" cy="3474720"/>
        </p:xfrm>
        <a:graphic>
          <a:graphicData uri="http://schemas.openxmlformats.org/drawingml/2006/table">
            <a:tbl>
              <a:tblPr/>
              <a:tblGrid>
                <a:gridCol w="9001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01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66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3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66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191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905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q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q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¬</a:t>
                      </a: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q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¬</a:t>
                      </a: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q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05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p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s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10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p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¬</a:t>
                      </a: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s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94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¬</a:t>
                      </a: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¬</a:t>
                      </a: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s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05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¬</a:t>
                      </a: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s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05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r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¬</a:t>
                      </a: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r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¬</a:t>
                      </a: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r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r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13822" name="Text Box 158"/>
          <p:cNvSpPr txBox="1">
            <a:spLocks noChangeArrowheads="1"/>
          </p:cNvSpPr>
          <p:nvPr/>
        </p:nvSpPr>
        <p:spPr bwMode="auto">
          <a:xfrm>
            <a:off x="6588125" y="3068638"/>
            <a:ext cx="2376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q</a:t>
            </a:r>
            <a:endParaRPr lang="lt-LT"/>
          </a:p>
        </p:txBody>
      </p:sp>
      <p:graphicFrame>
        <p:nvGraphicFramePr>
          <p:cNvPr id="113895" name="Group 231"/>
          <p:cNvGraphicFramePr>
            <a:graphicFrameLocks noGrp="1"/>
          </p:cNvGraphicFramePr>
          <p:nvPr/>
        </p:nvGraphicFramePr>
        <p:xfrm>
          <a:off x="179388" y="3068638"/>
          <a:ext cx="5256212" cy="3474720"/>
        </p:xfrm>
        <a:graphic>
          <a:graphicData uri="http://schemas.openxmlformats.org/drawingml/2006/table">
            <a:tbl>
              <a:tblPr/>
              <a:tblGrid>
                <a:gridCol w="9001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01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66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3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66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191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905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q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q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¬</a:t>
                      </a: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q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¬</a:t>
                      </a: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q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05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p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s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10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p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¬</a:t>
                      </a: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s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94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¬</a:t>
                      </a: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¬</a:t>
                      </a: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s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05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¬</a:t>
                      </a: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s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05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r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¬</a:t>
                      </a: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r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¬</a:t>
                      </a: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r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r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13896" name="Text Box 232"/>
          <p:cNvSpPr txBox="1">
            <a:spLocks noChangeArrowheads="1"/>
          </p:cNvSpPr>
          <p:nvPr/>
        </p:nvSpPr>
        <p:spPr bwMode="auto">
          <a:xfrm>
            <a:off x="6372225" y="3716338"/>
            <a:ext cx="2305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 &amp; s</a:t>
            </a:r>
            <a:endParaRPr lang="lt-LT"/>
          </a:p>
        </p:txBody>
      </p:sp>
      <p:graphicFrame>
        <p:nvGraphicFramePr>
          <p:cNvPr id="113971" name="Group 30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2992612"/>
              </p:ext>
            </p:extLst>
          </p:nvPr>
        </p:nvGraphicFramePr>
        <p:xfrm>
          <a:off x="179388" y="3068638"/>
          <a:ext cx="5256212" cy="3474720"/>
        </p:xfrm>
        <a:graphic>
          <a:graphicData uri="http://schemas.openxmlformats.org/drawingml/2006/table">
            <a:tbl>
              <a:tblPr/>
              <a:tblGrid>
                <a:gridCol w="9001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01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66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3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66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191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905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q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q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¬</a:t>
                      </a: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q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¬</a:t>
                      </a: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q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05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p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  <a:endParaRPr kumimoji="0" lang="lt-LT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  <a:endParaRPr kumimoji="0" lang="lt-LT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s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10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p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  <a:endParaRPr kumimoji="0" lang="lt-LT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¬</a:t>
                      </a: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s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94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¬</a:t>
                      </a: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¬</a:t>
                      </a: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s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05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¬</a:t>
                      </a: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s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05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r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¬</a:t>
                      </a: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r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¬</a:t>
                      </a: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r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r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13970" name="Text Box 306"/>
          <p:cNvSpPr txBox="1">
            <a:spLocks noChangeArrowheads="1"/>
          </p:cNvSpPr>
          <p:nvPr/>
        </p:nvSpPr>
        <p:spPr bwMode="auto">
          <a:xfrm>
            <a:off x="6227763" y="4437063"/>
            <a:ext cx="1800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p &amp; </a:t>
            </a:r>
            <a:r>
              <a:rPr lang="en-US" dirty="0" smtClean="0"/>
              <a:t>r </a:t>
            </a:r>
            <a:endParaRPr lang="lt-LT" dirty="0"/>
          </a:p>
        </p:txBody>
      </p:sp>
      <p:sp>
        <p:nvSpPr>
          <p:cNvPr id="113972" name="Text Box 308"/>
          <p:cNvSpPr txBox="1">
            <a:spLocks noChangeArrowheads="1"/>
          </p:cNvSpPr>
          <p:nvPr/>
        </p:nvSpPr>
        <p:spPr bwMode="auto">
          <a:xfrm>
            <a:off x="5364163" y="5949950"/>
            <a:ext cx="3529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q v (p &amp; s) v (p &amp; </a:t>
            </a:r>
            <a:r>
              <a:rPr lang="en-US" dirty="0" smtClean="0"/>
              <a:t>r)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875486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822" grpId="0"/>
      <p:bldP spid="113896" grpId="0"/>
      <p:bldP spid="113970" grpId="0"/>
      <p:bldP spid="113972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4692" name="Group 4"/>
          <p:cNvGraphicFramePr>
            <a:graphicFrameLocks noGrp="1"/>
          </p:cNvGraphicFramePr>
          <p:nvPr/>
        </p:nvGraphicFramePr>
        <p:xfrm>
          <a:off x="395288" y="765175"/>
          <a:ext cx="7489825" cy="4464052"/>
        </p:xfrm>
        <a:graphic>
          <a:graphicData uri="http://schemas.openxmlformats.org/drawingml/2006/table">
            <a:tbl>
              <a:tblPr/>
              <a:tblGrid>
                <a:gridCol w="10302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47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28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33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46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391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445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q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q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¬</a:t>
                      </a: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q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¬</a:t>
                      </a: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q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45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p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s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29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p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¬</a:t>
                      </a: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s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45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¬</a:t>
                      </a: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¬</a:t>
                      </a: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s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429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¬</a:t>
                      </a: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s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445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r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¬</a:t>
                      </a: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r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¬</a:t>
                      </a: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r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r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14763" name="Text Box 75"/>
          <p:cNvSpPr txBox="1">
            <a:spLocks noChangeArrowheads="1"/>
          </p:cNvSpPr>
          <p:nvPr/>
        </p:nvSpPr>
        <p:spPr bwMode="auto">
          <a:xfrm>
            <a:off x="3276600" y="5516563"/>
            <a:ext cx="30241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r &amp; s</a:t>
            </a:r>
            <a:endParaRPr lang="lt-LT" sz="3200"/>
          </a:p>
        </p:txBody>
      </p:sp>
    </p:spTree>
    <p:extLst>
      <p:ext uri="{BB962C8B-B14F-4D97-AF65-F5344CB8AC3E}">
        <p14:creationId xmlns:p14="http://schemas.microsoft.com/office/powerpoint/2010/main" val="71302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763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Text Box 2"/>
          <p:cNvSpPr txBox="1">
            <a:spLocks noChangeArrowheads="1"/>
          </p:cNvSpPr>
          <p:nvPr/>
        </p:nvSpPr>
        <p:spPr bwMode="auto">
          <a:xfrm>
            <a:off x="827088" y="1557338"/>
            <a:ext cx="6624637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lt-LT" sz="4000" b="1" i="1"/>
              <a:t>Užduotys savarankiškam</a:t>
            </a:r>
          </a:p>
          <a:p>
            <a:pPr algn="ctr">
              <a:spcBef>
                <a:spcPct val="50000"/>
              </a:spcBef>
            </a:pPr>
            <a:r>
              <a:rPr lang="lt-LT" sz="4000" b="1" i="1"/>
              <a:t> darbui</a:t>
            </a:r>
          </a:p>
        </p:txBody>
      </p:sp>
    </p:spTree>
    <p:extLst>
      <p:ext uri="{BB962C8B-B14F-4D97-AF65-F5344CB8AC3E}">
        <p14:creationId xmlns:p14="http://schemas.microsoft.com/office/powerpoint/2010/main" val="3579303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6738" name="Group 2"/>
          <p:cNvGraphicFramePr>
            <a:graphicFrameLocks noGrp="1"/>
          </p:cNvGraphicFramePr>
          <p:nvPr/>
        </p:nvGraphicFramePr>
        <p:xfrm>
          <a:off x="179388" y="1916113"/>
          <a:ext cx="8640762" cy="3360739"/>
        </p:xfrm>
        <a:graphic>
          <a:graphicData uri="http://schemas.openxmlformats.org/drawingml/2006/table">
            <a:tbl>
              <a:tblPr/>
              <a:tblGrid>
                <a:gridCol w="889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938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93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193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193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397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q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q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¬</a:t>
                      </a: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q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¬</a:t>
                      </a: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q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13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p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397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¬</a:t>
                      </a: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397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r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¬</a:t>
                      </a: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r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¬</a:t>
                      </a: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r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r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9214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7762" name="Group 2"/>
          <p:cNvGraphicFramePr>
            <a:graphicFrameLocks noGrp="1"/>
          </p:cNvGraphicFramePr>
          <p:nvPr/>
        </p:nvGraphicFramePr>
        <p:xfrm>
          <a:off x="179388" y="1916113"/>
          <a:ext cx="8640762" cy="3360739"/>
        </p:xfrm>
        <a:graphic>
          <a:graphicData uri="http://schemas.openxmlformats.org/drawingml/2006/table">
            <a:tbl>
              <a:tblPr/>
              <a:tblGrid>
                <a:gridCol w="889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938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93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193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193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397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q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q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¬</a:t>
                      </a: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q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¬</a:t>
                      </a: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q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13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p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397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¬</a:t>
                      </a: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397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r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¬</a:t>
                      </a: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r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¬</a:t>
                      </a: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r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r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5677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7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8786" name="Group 2"/>
          <p:cNvGraphicFramePr>
            <a:graphicFrameLocks noGrp="1"/>
          </p:cNvGraphicFramePr>
          <p:nvPr/>
        </p:nvGraphicFramePr>
        <p:xfrm>
          <a:off x="827088" y="1196975"/>
          <a:ext cx="7489825" cy="4464052"/>
        </p:xfrm>
        <a:graphic>
          <a:graphicData uri="http://schemas.openxmlformats.org/drawingml/2006/table">
            <a:tbl>
              <a:tblPr/>
              <a:tblGrid>
                <a:gridCol w="10302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47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28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33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46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391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445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q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q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¬</a:t>
                      </a: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q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¬</a:t>
                      </a: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q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45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p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s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29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p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¬</a:t>
                      </a: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s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45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¬</a:t>
                      </a: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¬</a:t>
                      </a: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s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429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¬</a:t>
                      </a: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s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445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r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¬</a:t>
                      </a: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r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¬</a:t>
                      </a: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r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r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1733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0834" name="Group 2"/>
          <p:cNvGraphicFramePr>
            <a:graphicFrameLocks noGrp="1"/>
          </p:cNvGraphicFramePr>
          <p:nvPr/>
        </p:nvGraphicFramePr>
        <p:xfrm>
          <a:off x="827088" y="1196975"/>
          <a:ext cx="7489825" cy="4464052"/>
        </p:xfrm>
        <a:graphic>
          <a:graphicData uri="http://schemas.openxmlformats.org/drawingml/2006/table">
            <a:tbl>
              <a:tblPr/>
              <a:tblGrid>
                <a:gridCol w="10302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47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28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33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46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391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445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q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q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¬</a:t>
                      </a: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q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¬</a:t>
                      </a: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q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45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p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s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29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p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¬</a:t>
                      </a: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s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45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¬</a:t>
                      </a: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¬</a:t>
                      </a: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s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429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¬</a:t>
                      </a: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s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445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r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¬</a:t>
                      </a: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r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¬</a:t>
                      </a: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r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r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0403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1858" name="Group 2"/>
          <p:cNvGraphicFramePr>
            <a:graphicFrameLocks noGrp="1"/>
          </p:cNvGraphicFramePr>
          <p:nvPr/>
        </p:nvGraphicFramePr>
        <p:xfrm>
          <a:off x="827088" y="1196975"/>
          <a:ext cx="7489825" cy="4464052"/>
        </p:xfrm>
        <a:graphic>
          <a:graphicData uri="http://schemas.openxmlformats.org/drawingml/2006/table">
            <a:tbl>
              <a:tblPr/>
              <a:tblGrid>
                <a:gridCol w="10302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47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28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33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46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391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445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q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q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¬</a:t>
                      </a: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q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¬</a:t>
                      </a: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q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45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p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s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29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p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¬</a:t>
                      </a: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s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45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¬</a:t>
                      </a: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¬</a:t>
                      </a: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s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429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¬</a:t>
                      </a: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s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445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r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¬</a:t>
                      </a: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r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¬</a:t>
                      </a: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r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r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7472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6978" name="Group 2"/>
          <p:cNvGraphicFramePr>
            <a:graphicFrameLocks noGrp="1"/>
          </p:cNvGraphicFramePr>
          <p:nvPr/>
        </p:nvGraphicFramePr>
        <p:xfrm>
          <a:off x="827088" y="1196975"/>
          <a:ext cx="7489825" cy="4464052"/>
        </p:xfrm>
        <a:graphic>
          <a:graphicData uri="http://schemas.openxmlformats.org/drawingml/2006/table">
            <a:tbl>
              <a:tblPr/>
              <a:tblGrid>
                <a:gridCol w="10302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47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28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33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46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391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445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q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q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¬</a:t>
                      </a: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q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¬</a:t>
                      </a: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q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45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p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s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29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p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¬</a:t>
                      </a: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s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45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¬</a:t>
                      </a: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¬</a:t>
                      </a: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s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429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¬</a:t>
                      </a: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s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445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r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¬</a:t>
                      </a: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r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¬</a:t>
                      </a: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r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r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2839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Text Box 2"/>
          <p:cNvSpPr txBox="1">
            <a:spLocks noChangeArrowheads="1"/>
          </p:cNvSpPr>
          <p:nvPr/>
        </p:nvSpPr>
        <p:spPr bwMode="auto">
          <a:xfrm>
            <a:off x="395288" y="549275"/>
            <a:ext cx="316865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lt-LT" b="1" i="1"/>
              <a:t>Pavyzdys:</a:t>
            </a:r>
            <a:endParaRPr lang="en-US" b="1" i="1"/>
          </a:p>
          <a:p>
            <a:pPr>
              <a:spcBef>
                <a:spcPct val="50000"/>
              </a:spcBef>
            </a:pPr>
            <a:endParaRPr lang="en-US" b="1" i="1"/>
          </a:p>
          <a:p>
            <a:pPr>
              <a:spcBef>
                <a:spcPct val="50000"/>
              </a:spcBef>
            </a:pPr>
            <a:endParaRPr lang="lt-LT" b="1" i="1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99505" name="Group 17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898850446"/>
                  </p:ext>
                </p:extLst>
              </p:nvPr>
            </p:nvGraphicFramePr>
            <p:xfrm>
              <a:off x="250822" y="1196975"/>
              <a:ext cx="8425635" cy="4663440"/>
            </p:xfrm>
            <a:graphic>
              <a:graphicData uri="http://schemas.openxmlformats.org/drawingml/2006/table">
                <a:tbl>
                  <a:tblPr/>
                  <a:tblGrid>
                    <a:gridCol w="720778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72008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72008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944216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2088232">
                      <a:extLst>
                        <a:ext uri="{9D8B030D-6E8A-4147-A177-3AD203B41FA5}">
                          <a16:colId xmlns:a16="http://schemas.microsoft.com/office/drawing/2014/main" val="1250666349"/>
                        </a:ext>
                      </a:extLst>
                    </a:gridCol>
                    <a:gridCol w="2232249">
                      <a:extLst>
                        <a:ext uri="{9D8B030D-6E8A-4147-A177-3AD203B41FA5}">
                          <a16:colId xmlns:a16="http://schemas.microsoft.com/office/drawing/2014/main" val="105318483"/>
                        </a:ext>
                      </a:extLst>
                    </a:gridCol>
                  </a:tblGrid>
                  <a:tr h="450850"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kumimoji="0" lang="lt-LT" sz="2800" b="0" i="0" u="none" strike="noStrike" cap="none" normalizeH="0" baseline="-2500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kumimoji="0" lang="lt-LT" sz="2800" b="0" i="0" u="none" strike="noStrike" cap="none" normalizeH="0" baseline="-2500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kumimoji="0" lang="lt-LT" sz="2800" b="0" i="0" u="none" strike="noStrike" cap="none" normalizeH="0" baseline="-2500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lt-LT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lt-LT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lt-LT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&amp;</m:t>
                                </m:r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&amp;</m:t>
                                </m:r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kumimoji="0" lang="lt-LT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lt-LT" sz="2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lt-LT" sz="28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lt-LT" sz="28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&amp;</m:t>
                                </m:r>
                                <m:acc>
                                  <m:accPr>
                                    <m:chr m:val="̅"/>
                                    <m:ctrlP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sSub>
                                      <m:sSubPr>
                                        <m:ctrlPr>
                                          <a:rPr lang="en-US" sz="28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800" b="0" i="1" smtClean="0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en-US" sz="2800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e>
                                </m:acc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&amp;</m:t>
                                </m:r>
                                <m:sSub>
                                  <m:sSubPr>
                                    <m:ctrlP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kumimoji="0" lang="lt-LT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acc>
                                  <m:accPr>
                                    <m:chr m:val="̅"/>
                                    <m:ctrlPr>
                                      <a:rPr lang="lt-LT" sz="2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sSub>
                                      <m:sSubPr>
                                        <m:ctrlPr>
                                          <a:rPr lang="lt-LT" sz="28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lt-LT" sz="2800" b="0" i="1" smtClean="0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lt-LT" sz="2800" b="0" i="1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e>
                                </m:acc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&amp;</m:t>
                                </m:r>
                                <m:acc>
                                  <m:accPr>
                                    <m:chr m:val="̅"/>
                                    <m:ctrlP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sSub>
                                      <m:sSubPr>
                                        <m:ctrlPr>
                                          <a:rPr lang="en-US" sz="28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800" b="0" i="1" smtClean="0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en-US" sz="2800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e>
                                </m:acc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&amp;</m:t>
                                </m:r>
                                <m:sSub>
                                  <m:sSubPr>
                                    <m:ctrlP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kumimoji="0" lang="lt-LT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452438"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0</a:t>
                          </a:r>
                          <a:endParaRPr kumimoji="0" lang="lt-LT" sz="28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0</a:t>
                          </a:r>
                          <a:endParaRPr kumimoji="0" lang="lt-LT" sz="28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0</a:t>
                          </a:r>
                          <a:endParaRPr kumimoji="0" lang="lt-LT" sz="28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0</a:t>
                          </a:r>
                          <a:endParaRPr kumimoji="0" lang="lt-LT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0</a:t>
                          </a:r>
                          <a:endParaRPr kumimoji="0" lang="lt-LT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0</a:t>
                          </a:r>
                          <a:endParaRPr kumimoji="0" lang="lt-LT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450850"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0</a:t>
                          </a:r>
                          <a:endParaRPr kumimoji="0" lang="lt-LT" sz="28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0</a:t>
                          </a:r>
                          <a:endParaRPr kumimoji="0" lang="lt-LT" sz="28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1</a:t>
                          </a:r>
                          <a:endParaRPr kumimoji="0" lang="lt-LT" sz="28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0</a:t>
                          </a:r>
                          <a:endParaRPr kumimoji="0" lang="lt-LT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0</a:t>
                          </a:r>
                          <a:endParaRPr kumimoji="0" lang="lt-LT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1</a:t>
                          </a:r>
                          <a:endParaRPr kumimoji="0" lang="lt-LT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452438"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0</a:t>
                          </a:r>
                          <a:endParaRPr kumimoji="0" lang="lt-LT" sz="28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1</a:t>
                          </a:r>
                          <a:endParaRPr kumimoji="0" lang="lt-LT" sz="28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0</a:t>
                          </a:r>
                          <a:endParaRPr kumimoji="0" lang="lt-LT" sz="28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0</a:t>
                          </a:r>
                          <a:endParaRPr kumimoji="0" lang="lt-LT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0</a:t>
                          </a:r>
                          <a:endParaRPr kumimoji="0" lang="lt-LT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0</a:t>
                          </a:r>
                          <a:endParaRPr kumimoji="0" lang="lt-LT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450850"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0</a:t>
                          </a:r>
                          <a:endParaRPr kumimoji="0" lang="lt-LT" sz="28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1</a:t>
                          </a:r>
                          <a:endParaRPr kumimoji="0" lang="lt-LT" sz="28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1</a:t>
                          </a:r>
                          <a:endParaRPr kumimoji="0" lang="lt-LT" sz="28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0</a:t>
                          </a:r>
                          <a:endParaRPr kumimoji="0" lang="lt-LT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0</a:t>
                          </a:r>
                          <a:endParaRPr kumimoji="0" lang="lt-LT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0</a:t>
                          </a:r>
                          <a:endParaRPr kumimoji="0" lang="lt-LT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452438"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1</a:t>
                          </a:r>
                          <a:endParaRPr kumimoji="0" lang="lt-LT" sz="28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0</a:t>
                          </a:r>
                          <a:endParaRPr kumimoji="0" lang="lt-LT" sz="28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0</a:t>
                          </a:r>
                          <a:endParaRPr kumimoji="0" lang="lt-LT" sz="28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0</a:t>
                          </a:r>
                          <a:endParaRPr kumimoji="0" lang="lt-LT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0</a:t>
                          </a:r>
                          <a:endParaRPr kumimoji="0" lang="lt-LT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0</a:t>
                          </a:r>
                          <a:endParaRPr kumimoji="0" lang="lt-LT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  <a:tr h="450850"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1</a:t>
                          </a:r>
                          <a:endParaRPr kumimoji="0" lang="lt-LT" sz="28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0</a:t>
                          </a:r>
                          <a:endParaRPr kumimoji="0" lang="lt-LT" sz="28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1</a:t>
                          </a:r>
                          <a:endParaRPr kumimoji="0" lang="lt-LT" sz="28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0</a:t>
                          </a:r>
                          <a:endParaRPr kumimoji="0" lang="lt-LT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1</a:t>
                          </a:r>
                          <a:endParaRPr kumimoji="0" lang="lt-LT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0</a:t>
                          </a:r>
                          <a:endParaRPr kumimoji="0" lang="lt-LT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6"/>
                      </a:ext>
                    </a:extLst>
                  </a:tr>
                  <a:tr h="452438"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1</a:t>
                          </a:r>
                          <a:endParaRPr kumimoji="0" lang="lt-LT" sz="28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1</a:t>
                          </a:r>
                          <a:endParaRPr kumimoji="0" lang="lt-LT" sz="28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0</a:t>
                          </a:r>
                          <a:endParaRPr kumimoji="0" lang="lt-LT" sz="28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0</a:t>
                          </a:r>
                          <a:endParaRPr kumimoji="0" lang="lt-LT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0</a:t>
                          </a:r>
                          <a:endParaRPr kumimoji="0" lang="lt-LT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0</a:t>
                          </a:r>
                          <a:endParaRPr kumimoji="0" lang="lt-LT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7"/>
                      </a:ext>
                    </a:extLst>
                  </a:tr>
                  <a:tr h="450850"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1</a:t>
                          </a:r>
                          <a:endParaRPr kumimoji="0" lang="lt-LT" sz="28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1</a:t>
                          </a:r>
                          <a:endParaRPr kumimoji="0" lang="lt-LT" sz="28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1</a:t>
                          </a:r>
                          <a:endParaRPr kumimoji="0" lang="lt-LT" sz="28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1</a:t>
                          </a:r>
                          <a:endParaRPr kumimoji="0" lang="lt-LT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0</a:t>
                          </a:r>
                          <a:endParaRPr kumimoji="0" lang="lt-LT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0</a:t>
                          </a:r>
                          <a:endParaRPr kumimoji="0" lang="lt-LT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99505" name="Group 17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898850446"/>
                  </p:ext>
                </p:extLst>
              </p:nvPr>
            </p:nvGraphicFramePr>
            <p:xfrm>
              <a:off x="250822" y="1196975"/>
              <a:ext cx="8425635" cy="4663440"/>
            </p:xfrm>
            <a:graphic>
              <a:graphicData uri="http://schemas.openxmlformats.org/drawingml/2006/table">
                <a:tbl>
                  <a:tblPr/>
                  <a:tblGrid>
                    <a:gridCol w="720778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72008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72008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944216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2088232">
                      <a:extLst>
                        <a:ext uri="{9D8B030D-6E8A-4147-A177-3AD203B41FA5}">
                          <a16:colId xmlns:a16="http://schemas.microsoft.com/office/drawing/2014/main" val="1250666349"/>
                        </a:ext>
                      </a:extLst>
                    </a:gridCol>
                    <a:gridCol w="2232249">
                      <a:extLst>
                        <a:ext uri="{9D8B030D-6E8A-4147-A177-3AD203B41FA5}">
                          <a16:colId xmlns:a16="http://schemas.microsoft.com/office/drawing/2014/main" val="105318483"/>
                        </a:ext>
                      </a:extLst>
                    </a:gridCol>
                  </a:tblGrid>
                  <a:tr h="518160">
                    <a:tc>
                      <a:txBody>
                        <a:bodyPr/>
                        <a:lstStyle/>
                        <a:p>
                          <a:endParaRPr lang="lt-LT"/>
                        </a:p>
                      </a:txBody>
                      <a:tcPr horzOverflow="overflow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>
                          <a:blip r:embed="rId2"/>
                          <a:stretch>
                            <a:fillRect l="-2542" t="-3529" r="-1077119" b="-8329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lt-LT"/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>
                          <a:blip r:embed="rId2"/>
                          <a:stretch>
                            <a:fillRect l="-101681" t="-3529" r="-968067" b="-8329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lt-LT"/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>
                          <a:blip r:embed="rId2"/>
                          <a:stretch>
                            <a:fillRect l="-203390" t="-3529" r="-876271" b="-8329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lt-LT"/>
                        </a:p>
                      </a:txBody>
                      <a:tcPr horzOverflow="overflow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>
                          <a:blip r:embed="rId2"/>
                          <a:stretch>
                            <a:fillRect l="-112226" t="-3529" r="-224138" b="-8329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lt-LT"/>
                        </a:p>
                      </a:txBody>
                      <a:tcPr horzOverflow="overflow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>
                          <a:blip r:embed="rId2"/>
                          <a:stretch>
                            <a:fillRect l="-197376" t="-3529" r="-108455" b="-8329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lt-LT"/>
                        </a:p>
                      </a:txBody>
                      <a:tcPr horzOverflow="overflow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>
                          <a:blip r:embed="rId2"/>
                          <a:stretch>
                            <a:fillRect l="-278689" t="-3529" r="-1639" b="-83294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518160"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0</a:t>
                          </a:r>
                          <a:endParaRPr kumimoji="0" lang="lt-LT" sz="28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0</a:t>
                          </a:r>
                          <a:endParaRPr kumimoji="0" lang="lt-LT" sz="28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0</a:t>
                          </a:r>
                          <a:endParaRPr kumimoji="0" lang="lt-LT" sz="28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0</a:t>
                          </a:r>
                          <a:endParaRPr kumimoji="0" lang="lt-LT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0</a:t>
                          </a:r>
                          <a:endParaRPr kumimoji="0" lang="lt-LT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0</a:t>
                          </a:r>
                          <a:endParaRPr kumimoji="0" lang="lt-LT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518160"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0</a:t>
                          </a:r>
                          <a:endParaRPr kumimoji="0" lang="lt-LT" sz="28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0</a:t>
                          </a:r>
                          <a:endParaRPr kumimoji="0" lang="lt-LT" sz="28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1</a:t>
                          </a:r>
                          <a:endParaRPr kumimoji="0" lang="lt-LT" sz="28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0</a:t>
                          </a:r>
                          <a:endParaRPr kumimoji="0" lang="lt-LT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0</a:t>
                          </a:r>
                          <a:endParaRPr kumimoji="0" lang="lt-LT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1</a:t>
                          </a:r>
                          <a:endParaRPr kumimoji="0" lang="lt-LT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518160"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0</a:t>
                          </a:r>
                          <a:endParaRPr kumimoji="0" lang="lt-LT" sz="28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1</a:t>
                          </a:r>
                          <a:endParaRPr kumimoji="0" lang="lt-LT" sz="28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0</a:t>
                          </a:r>
                          <a:endParaRPr kumimoji="0" lang="lt-LT" sz="28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0</a:t>
                          </a:r>
                          <a:endParaRPr kumimoji="0" lang="lt-LT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0</a:t>
                          </a:r>
                          <a:endParaRPr kumimoji="0" lang="lt-LT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0</a:t>
                          </a:r>
                          <a:endParaRPr kumimoji="0" lang="lt-LT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518160"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0</a:t>
                          </a:r>
                          <a:endParaRPr kumimoji="0" lang="lt-LT" sz="28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1</a:t>
                          </a:r>
                          <a:endParaRPr kumimoji="0" lang="lt-LT" sz="28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1</a:t>
                          </a:r>
                          <a:endParaRPr kumimoji="0" lang="lt-LT" sz="28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0</a:t>
                          </a:r>
                          <a:endParaRPr kumimoji="0" lang="lt-LT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0</a:t>
                          </a:r>
                          <a:endParaRPr kumimoji="0" lang="lt-LT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0</a:t>
                          </a:r>
                          <a:endParaRPr kumimoji="0" lang="lt-LT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518160"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1</a:t>
                          </a:r>
                          <a:endParaRPr kumimoji="0" lang="lt-LT" sz="28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0</a:t>
                          </a:r>
                          <a:endParaRPr kumimoji="0" lang="lt-LT" sz="28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0</a:t>
                          </a:r>
                          <a:endParaRPr kumimoji="0" lang="lt-LT" sz="28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0</a:t>
                          </a:r>
                          <a:endParaRPr kumimoji="0" lang="lt-LT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0</a:t>
                          </a:r>
                          <a:endParaRPr kumimoji="0" lang="lt-LT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0</a:t>
                          </a:r>
                          <a:endParaRPr kumimoji="0" lang="lt-LT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  <a:tr h="518160"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1</a:t>
                          </a:r>
                          <a:endParaRPr kumimoji="0" lang="lt-LT" sz="28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0</a:t>
                          </a:r>
                          <a:endParaRPr kumimoji="0" lang="lt-LT" sz="28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1</a:t>
                          </a:r>
                          <a:endParaRPr kumimoji="0" lang="lt-LT" sz="28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0</a:t>
                          </a:r>
                          <a:endParaRPr kumimoji="0" lang="lt-LT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1</a:t>
                          </a:r>
                          <a:endParaRPr kumimoji="0" lang="lt-LT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0</a:t>
                          </a:r>
                          <a:endParaRPr kumimoji="0" lang="lt-LT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6"/>
                      </a:ext>
                    </a:extLst>
                  </a:tr>
                  <a:tr h="518160"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1</a:t>
                          </a:r>
                          <a:endParaRPr kumimoji="0" lang="lt-LT" sz="28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1</a:t>
                          </a:r>
                          <a:endParaRPr kumimoji="0" lang="lt-LT" sz="28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0</a:t>
                          </a:r>
                          <a:endParaRPr kumimoji="0" lang="lt-LT" sz="28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0</a:t>
                          </a:r>
                          <a:endParaRPr kumimoji="0" lang="lt-LT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0</a:t>
                          </a:r>
                          <a:endParaRPr kumimoji="0" lang="lt-LT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0</a:t>
                          </a:r>
                          <a:endParaRPr kumimoji="0" lang="lt-LT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7"/>
                      </a:ext>
                    </a:extLst>
                  </a:tr>
                  <a:tr h="518160"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1</a:t>
                          </a:r>
                          <a:endParaRPr kumimoji="0" lang="lt-LT" sz="28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1</a:t>
                          </a:r>
                          <a:endParaRPr kumimoji="0" lang="lt-LT" sz="28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1</a:t>
                          </a:r>
                          <a:endParaRPr kumimoji="0" lang="lt-LT" sz="28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1</a:t>
                          </a:r>
                          <a:endParaRPr kumimoji="0" lang="lt-LT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0</a:t>
                          </a:r>
                          <a:endParaRPr kumimoji="0" lang="lt-LT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0</a:t>
                          </a:r>
                          <a:endParaRPr kumimoji="0" lang="lt-LT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8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99506" name="Text Box 178"/>
          <p:cNvSpPr txBox="1">
            <a:spLocks noChangeArrowheads="1"/>
          </p:cNvSpPr>
          <p:nvPr/>
        </p:nvSpPr>
        <p:spPr bwMode="auto">
          <a:xfrm>
            <a:off x="4572000" y="188640"/>
            <a:ext cx="439248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lt-LT" dirty="0" smtClean="0"/>
              <a:t>Sudarėme kelių funkcijų lenteles</a:t>
            </a:r>
            <a:endParaRPr lang="lt-LT" dirty="0"/>
          </a:p>
        </p:txBody>
      </p:sp>
      <p:sp>
        <p:nvSpPr>
          <p:cNvPr id="99508" name="Text Box 180"/>
          <p:cNvSpPr txBox="1">
            <a:spLocks noChangeArrowheads="1"/>
          </p:cNvSpPr>
          <p:nvPr/>
        </p:nvSpPr>
        <p:spPr bwMode="auto">
          <a:xfrm>
            <a:off x="178814" y="5956109"/>
            <a:ext cx="8569649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lt-LT" dirty="0" smtClean="0"/>
              <a:t>Matome, kad kiekviename stulpelyje yra tik vienas vienetas. Kur?</a:t>
            </a:r>
            <a:br>
              <a:rPr lang="lt-LT" dirty="0" smtClean="0"/>
            </a:br>
            <a:r>
              <a:rPr lang="lt-LT" dirty="0" smtClean="0"/>
              <a:t>Kas atsitiks, jei apjungsime stulpelius disjunkcija?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902857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506" grpId="0"/>
      <p:bldP spid="99508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025" name="Text Box 73"/>
          <p:cNvSpPr txBox="1">
            <a:spLocks noChangeArrowheads="1"/>
          </p:cNvSpPr>
          <p:nvPr/>
        </p:nvSpPr>
        <p:spPr bwMode="auto">
          <a:xfrm>
            <a:off x="323850" y="476250"/>
            <a:ext cx="8424863" cy="4656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lt-LT"/>
              <a:t>Supaprastinti reiškinius:</a:t>
            </a:r>
          </a:p>
          <a:p>
            <a:pPr>
              <a:spcBef>
                <a:spcPct val="50000"/>
              </a:spcBef>
            </a:pPr>
            <a:endParaRPr lang="lt-LT"/>
          </a:p>
          <a:p>
            <a:pPr>
              <a:spcBef>
                <a:spcPct val="50000"/>
              </a:spcBef>
            </a:pPr>
            <a:endParaRPr lang="lt-LT"/>
          </a:p>
          <a:p>
            <a:pPr>
              <a:spcBef>
                <a:spcPct val="50000"/>
              </a:spcBef>
            </a:pPr>
            <a:r>
              <a:rPr lang="lt-LT"/>
              <a:t>1.  (</a:t>
            </a:r>
            <a:r>
              <a:rPr lang="en-US"/>
              <a:t> </a:t>
            </a:r>
            <a:r>
              <a:rPr lang="lt-LT"/>
              <a:t>p </a:t>
            </a:r>
            <a:r>
              <a:rPr lang="en-US"/>
              <a:t>&amp; q &amp; r ) v </a:t>
            </a:r>
            <a:r>
              <a:rPr lang="lt-LT"/>
              <a:t>( </a:t>
            </a:r>
            <a:r>
              <a:rPr lang="en-US"/>
              <a:t>¬ </a:t>
            </a:r>
            <a:r>
              <a:rPr lang="lt-LT"/>
              <a:t>p </a:t>
            </a:r>
            <a:r>
              <a:rPr lang="en-US"/>
              <a:t>&amp; q &amp; r ) v </a:t>
            </a:r>
            <a:r>
              <a:rPr lang="lt-LT"/>
              <a:t>(</a:t>
            </a:r>
            <a:r>
              <a:rPr lang="en-US"/>
              <a:t>¬ </a:t>
            </a:r>
            <a:r>
              <a:rPr lang="lt-LT"/>
              <a:t>p </a:t>
            </a:r>
            <a:r>
              <a:rPr lang="en-US"/>
              <a:t>&amp; q &amp; ¬  r ) v </a:t>
            </a:r>
            <a:endParaRPr lang="lt-LT"/>
          </a:p>
          <a:p>
            <a:pPr>
              <a:spcBef>
                <a:spcPct val="50000"/>
              </a:spcBef>
            </a:pPr>
            <a:r>
              <a:rPr lang="lt-LT"/>
              <a:t>     v ( </a:t>
            </a:r>
            <a:r>
              <a:rPr lang="en-US"/>
              <a:t>¬ </a:t>
            </a:r>
            <a:r>
              <a:rPr lang="lt-LT"/>
              <a:t>p </a:t>
            </a:r>
            <a:r>
              <a:rPr lang="en-US"/>
              <a:t>&amp; ¬ q &amp; ¬ </a:t>
            </a:r>
            <a:r>
              <a:rPr lang="lt-LT"/>
              <a:t> </a:t>
            </a:r>
            <a:r>
              <a:rPr lang="en-US"/>
              <a:t>r ) v </a:t>
            </a:r>
            <a:r>
              <a:rPr lang="lt-LT"/>
              <a:t>(</a:t>
            </a:r>
            <a:r>
              <a:rPr lang="en-US"/>
              <a:t> </a:t>
            </a:r>
            <a:r>
              <a:rPr lang="lt-LT"/>
              <a:t>p </a:t>
            </a:r>
            <a:r>
              <a:rPr lang="en-US"/>
              <a:t>&amp;  q &amp; ¬  r ) </a:t>
            </a:r>
            <a:endParaRPr lang="lt-LT"/>
          </a:p>
          <a:p>
            <a:endParaRPr lang="lt-LT"/>
          </a:p>
          <a:p>
            <a:pPr>
              <a:buFontTx/>
              <a:buAutoNum type="arabicPeriod" startAt="2"/>
            </a:pPr>
            <a:r>
              <a:rPr lang="lt-LT"/>
              <a:t>(</a:t>
            </a:r>
            <a:r>
              <a:rPr lang="en-US"/>
              <a:t> </a:t>
            </a:r>
            <a:r>
              <a:rPr lang="lt-LT"/>
              <a:t>p </a:t>
            </a:r>
            <a:r>
              <a:rPr lang="en-US"/>
              <a:t>&amp; q &amp; r ) v </a:t>
            </a:r>
            <a:r>
              <a:rPr lang="lt-LT"/>
              <a:t>( </a:t>
            </a:r>
            <a:r>
              <a:rPr lang="en-US"/>
              <a:t>¬ </a:t>
            </a:r>
            <a:r>
              <a:rPr lang="lt-LT"/>
              <a:t>p </a:t>
            </a:r>
            <a:r>
              <a:rPr lang="en-US"/>
              <a:t>&amp; q &amp; ¬ r ) v </a:t>
            </a:r>
            <a:r>
              <a:rPr lang="lt-LT"/>
              <a:t>(</a:t>
            </a:r>
            <a:r>
              <a:rPr lang="en-US"/>
              <a:t>¬ </a:t>
            </a:r>
            <a:r>
              <a:rPr lang="lt-LT"/>
              <a:t>p </a:t>
            </a:r>
            <a:r>
              <a:rPr lang="en-US"/>
              <a:t>&amp; q &amp;  r ) v </a:t>
            </a:r>
            <a:endParaRPr lang="lt-LT"/>
          </a:p>
          <a:p>
            <a:endParaRPr lang="lt-LT"/>
          </a:p>
          <a:p>
            <a:r>
              <a:rPr lang="lt-LT"/>
              <a:t>     v ( p </a:t>
            </a:r>
            <a:r>
              <a:rPr lang="en-US"/>
              <a:t>&amp; ¬ q &amp; ¬ </a:t>
            </a:r>
            <a:r>
              <a:rPr lang="lt-LT"/>
              <a:t> </a:t>
            </a:r>
            <a:r>
              <a:rPr lang="en-US"/>
              <a:t>r ) v </a:t>
            </a:r>
            <a:r>
              <a:rPr lang="lt-LT"/>
              <a:t>(</a:t>
            </a:r>
            <a:r>
              <a:rPr lang="en-US"/>
              <a:t>¬ </a:t>
            </a:r>
            <a:r>
              <a:rPr lang="lt-LT"/>
              <a:t>p </a:t>
            </a:r>
            <a:r>
              <a:rPr lang="en-US"/>
              <a:t>&amp; ¬ q &amp;  r ) </a:t>
            </a:r>
            <a:endParaRPr lang="lt-LT"/>
          </a:p>
          <a:p>
            <a:pPr>
              <a:spcBef>
                <a:spcPct val="50000"/>
              </a:spcBef>
            </a:pPr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448953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Text Box 2"/>
          <p:cNvSpPr txBox="1">
            <a:spLocks noChangeArrowheads="1"/>
          </p:cNvSpPr>
          <p:nvPr/>
        </p:nvSpPr>
        <p:spPr bwMode="auto">
          <a:xfrm>
            <a:off x="323850" y="476250"/>
            <a:ext cx="8640763" cy="575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lt-LT"/>
              <a:t>Supaprastinti reiškinius:</a:t>
            </a:r>
          </a:p>
          <a:p>
            <a:endParaRPr lang="lt-LT"/>
          </a:p>
          <a:p>
            <a:r>
              <a:rPr lang="lt-LT"/>
              <a:t>3.</a:t>
            </a:r>
          </a:p>
          <a:p>
            <a:endParaRPr lang="lt-LT"/>
          </a:p>
          <a:p>
            <a:r>
              <a:rPr lang="lt-LT"/>
              <a:t>(p </a:t>
            </a:r>
            <a:r>
              <a:rPr lang="en-US"/>
              <a:t>&amp; q &amp; ¬ r &amp; s ) v </a:t>
            </a:r>
            <a:r>
              <a:rPr lang="lt-LT"/>
              <a:t>(p </a:t>
            </a:r>
            <a:r>
              <a:rPr lang="en-US"/>
              <a:t>&amp; ¬ q &amp; ¬ r &amp; s ) v </a:t>
            </a:r>
            <a:r>
              <a:rPr lang="lt-LT"/>
              <a:t>(p </a:t>
            </a:r>
            <a:r>
              <a:rPr lang="en-US"/>
              <a:t>&amp; q &amp; ¬ r &amp; ¬ s ) v</a:t>
            </a:r>
            <a:endParaRPr lang="lt-LT"/>
          </a:p>
          <a:p>
            <a:r>
              <a:rPr lang="lt-LT"/>
              <a:t>(p </a:t>
            </a:r>
            <a:r>
              <a:rPr lang="en-US"/>
              <a:t>&amp; ¬ q &amp; ¬ r &amp; ¬ s ) v </a:t>
            </a:r>
            <a:r>
              <a:rPr lang="lt-LT"/>
              <a:t>(</a:t>
            </a:r>
            <a:r>
              <a:rPr lang="en-US"/>
              <a:t>¬ </a:t>
            </a:r>
            <a:r>
              <a:rPr lang="lt-LT"/>
              <a:t>p </a:t>
            </a:r>
            <a:r>
              <a:rPr lang="en-US"/>
              <a:t>&amp; q &amp; ¬ r &amp; ¬ s) v </a:t>
            </a:r>
            <a:endParaRPr lang="lt-LT"/>
          </a:p>
          <a:p>
            <a:r>
              <a:rPr lang="lt-LT"/>
              <a:t>(</a:t>
            </a:r>
            <a:r>
              <a:rPr lang="en-US"/>
              <a:t>¬ </a:t>
            </a:r>
            <a:r>
              <a:rPr lang="lt-LT"/>
              <a:t>p </a:t>
            </a:r>
            <a:r>
              <a:rPr lang="en-US"/>
              <a:t>&amp; q &amp; ¬ r &amp; s )</a:t>
            </a:r>
            <a:r>
              <a:rPr lang="lt-LT"/>
              <a:t> </a:t>
            </a:r>
            <a:r>
              <a:rPr lang="en-US"/>
              <a:t>v</a:t>
            </a:r>
            <a:r>
              <a:rPr lang="lt-LT"/>
              <a:t> </a:t>
            </a:r>
            <a:r>
              <a:rPr lang="en-US"/>
              <a:t> </a:t>
            </a:r>
            <a:r>
              <a:rPr lang="lt-LT"/>
              <a:t>(</a:t>
            </a:r>
            <a:r>
              <a:rPr lang="en-US"/>
              <a:t>¬ </a:t>
            </a:r>
            <a:r>
              <a:rPr lang="lt-LT"/>
              <a:t>p </a:t>
            </a:r>
            <a:r>
              <a:rPr lang="en-US"/>
              <a:t>&amp; ¬ q &amp; ¬ r &amp; s ) v  </a:t>
            </a:r>
            <a:endParaRPr lang="lt-LT"/>
          </a:p>
          <a:p>
            <a:r>
              <a:rPr lang="lt-LT"/>
              <a:t>(</a:t>
            </a:r>
            <a:r>
              <a:rPr lang="en-US"/>
              <a:t>¬ </a:t>
            </a:r>
            <a:r>
              <a:rPr lang="lt-LT"/>
              <a:t>p </a:t>
            </a:r>
            <a:r>
              <a:rPr lang="en-US"/>
              <a:t>&amp; q &amp; r &amp; ¬ s ) v </a:t>
            </a:r>
            <a:r>
              <a:rPr lang="lt-LT"/>
              <a:t>(</a:t>
            </a:r>
            <a:r>
              <a:rPr lang="en-US"/>
              <a:t>¬</a:t>
            </a:r>
            <a:r>
              <a:rPr lang="lt-LT"/>
              <a:t> p </a:t>
            </a:r>
            <a:r>
              <a:rPr lang="en-US"/>
              <a:t>&amp; ¬ q &amp; r &amp; ¬ s )</a:t>
            </a:r>
            <a:r>
              <a:rPr lang="lt-LT"/>
              <a:t>.</a:t>
            </a:r>
          </a:p>
          <a:p>
            <a:pPr>
              <a:spcBef>
                <a:spcPct val="50000"/>
              </a:spcBef>
            </a:pPr>
            <a:endParaRPr lang="lt-LT"/>
          </a:p>
          <a:p>
            <a:pPr>
              <a:spcBef>
                <a:spcPct val="50000"/>
              </a:spcBef>
            </a:pPr>
            <a:r>
              <a:rPr lang="lt-LT"/>
              <a:t>4.</a:t>
            </a:r>
          </a:p>
          <a:p>
            <a:pPr>
              <a:spcBef>
                <a:spcPct val="50000"/>
              </a:spcBef>
            </a:pPr>
            <a:endParaRPr lang="lt-LT"/>
          </a:p>
          <a:p>
            <a:r>
              <a:rPr lang="lt-LT"/>
              <a:t>(p </a:t>
            </a:r>
            <a:r>
              <a:rPr lang="en-US"/>
              <a:t>&amp; q &amp; r &amp; s ) v </a:t>
            </a:r>
            <a:r>
              <a:rPr lang="lt-LT"/>
              <a:t>(</a:t>
            </a:r>
            <a:r>
              <a:rPr lang="en-US"/>
              <a:t>¬</a:t>
            </a:r>
            <a:r>
              <a:rPr lang="lt-LT"/>
              <a:t> p </a:t>
            </a:r>
            <a:r>
              <a:rPr lang="en-US"/>
              <a:t>&amp; q &amp; r &amp; s ) v  </a:t>
            </a:r>
            <a:r>
              <a:rPr lang="lt-LT"/>
              <a:t>(p </a:t>
            </a:r>
            <a:r>
              <a:rPr lang="en-US"/>
              <a:t>&amp; ¬ q &amp; ¬ r &amp; ¬ s ) v </a:t>
            </a:r>
          </a:p>
          <a:p>
            <a:r>
              <a:rPr lang="lt-LT"/>
              <a:t>(p </a:t>
            </a:r>
            <a:r>
              <a:rPr lang="en-US"/>
              <a:t>&amp; ¬ q &amp; r &amp; ¬ s ) v  </a:t>
            </a:r>
            <a:r>
              <a:rPr lang="lt-LT"/>
              <a:t>(</a:t>
            </a:r>
            <a:r>
              <a:rPr lang="en-US"/>
              <a:t>¬ </a:t>
            </a:r>
            <a:r>
              <a:rPr lang="lt-LT"/>
              <a:t>p </a:t>
            </a:r>
            <a:r>
              <a:rPr lang="en-US"/>
              <a:t>&amp; ¬ q &amp; ¬ r &amp; ¬ s ) v </a:t>
            </a:r>
            <a:endParaRPr lang="lt-LT"/>
          </a:p>
          <a:p>
            <a:r>
              <a:rPr lang="lt-LT"/>
              <a:t>(</a:t>
            </a:r>
            <a:r>
              <a:rPr lang="en-US"/>
              <a:t>¬ </a:t>
            </a:r>
            <a:r>
              <a:rPr lang="lt-LT"/>
              <a:t>p </a:t>
            </a:r>
            <a:r>
              <a:rPr lang="en-US"/>
              <a:t>&amp; ¬ q &amp; r &amp; ¬ s )</a:t>
            </a:r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46552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Text Box 2"/>
          <p:cNvSpPr txBox="1">
            <a:spLocks noChangeArrowheads="1"/>
          </p:cNvSpPr>
          <p:nvPr/>
        </p:nvSpPr>
        <p:spPr bwMode="auto">
          <a:xfrm>
            <a:off x="323850" y="476250"/>
            <a:ext cx="8640763" cy="4656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lt-LT"/>
              <a:t>Supaprastinti reiškinius:</a:t>
            </a:r>
          </a:p>
          <a:p>
            <a:endParaRPr lang="lt-LT"/>
          </a:p>
          <a:p>
            <a:r>
              <a:rPr lang="lt-LT"/>
              <a:t>5.</a:t>
            </a:r>
          </a:p>
          <a:p>
            <a:endParaRPr lang="lt-LT"/>
          </a:p>
          <a:p>
            <a:r>
              <a:rPr lang="lt-LT"/>
              <a:t>(p </a:t>
            </a:r>
            <a:r>
              <a:rPr lang="en-US"/>
              <a:t>&amp; q &amp; ¬ r &amp; s ) v </a:t>
            </a:r>
            <a:r>
              <a:rPr lang="lt-LT"/>
              <a:t>(p </a:t>
            </a:r>
            <a:r>
              <a:rPr lang="en-US"/>
              <a:t>&amp; ¬ q &amp; ¬ r &amp; s ) v </a:t>
            </a:r>
            <a:r>
              <a:rPr lang="lt-LT"/>
              <a:t>(</a:t>
            </a:r>
            <a:r>
              <a:rPr lang="en-US"/>
              <a:t>¬</a:t>
            </a:r>
            <a:r>
              <a:rPr lang="lt-LT"/>
              <a:t> p </a:t>
            </a:r>
            <a:r>
              <a:rPr lang="en-US"/>
              <a:t>&amp; q &amp; r &amp; s ) v</a:t>
            </a:r>
            <a:endParaRPr lang="lt-LT"/>
          </a:p>
          <a:p>
            <a:r>
              <a:rPr lang="lt-LT"/>
              <a:t>(</a:t>
            </a:r>
            <a:r>
              <a:rPr lang="en-US"/>
              <a:t>¬</a:t>
            </a:r>
            <a:r>
              <a:rPr lang="lt-LT"/>
              <a:t> p </a:t>
            </a:r>
            <a:r>
              <a:rPr lang="en-US"/>
              <a:t>&amp; q &amp; ¬ r &amp; s ) v </a:t>
            </a:r>
            <a:r>
              <a:rPr lang="lt-LT"/>
              <a:t>(</a:t>
            </a:r>
            <a:r>
              <a:rPr lang="en-US"/>
              <a:t>¬ </a:t>
            </a:r>
            <a:r>
              <a:rPr lang="lt-LT"/>
              <a:t>p </a:t>
            </a:r>
            <a:r>
              <a:rPr lang="en-US"/>
              <a:t>&amp; ¬ q &amp; ¬ r &amp; s) v </a:t>
            </a:r>
            <a:r>
              <a:rPr lang="lt-LT"/>
              <a:t> (</a:t>
            </a:r>
            <a:r>
              <a:rPr lang="en-US"/>
              <a:t>¬ </a:t>
            </a:r>
            <a:r>
              <a:rPr lang="lt-LT"/>
              <a:t>p </a:t>
            </a:r>
            <a:r>
              <a:rPr lang="en-US"/>
              <a:t>&amp; ¬ q &amp; r &amp; s )</a:t>
            </a:r>
            <a:r>
              <a:rPr lang="lt-LT"/>
              <a:t>.</a:t>
            </a:r>
          </a:p>
          <a:p>
            <a:pPr>
              <a:spcBef>
                <a:spcPct val="50000"/>
              </a:spcBef>
            </a:pPr>
            <a:endParaRPr lang="lt-LT"/>
          </a:p>
          <a:p>
            <a:pPr>
              <a:spcBef>
                <a:spcPct val="50000"/>
              </a:spcBef>
            </a:pPr>
            <a:r>
              <a:rPr lang="lt-LT"/>
              <a:t>6.</a:t>
            </a:r>
          </a:p>
          <a:p>
            <a:pPr>
              <a:spcBef>
                <a:spcPct val="50000"/>
              </a:spcBef>
            </a:pPr>
            <a:endParaRPr lang="lt-LT"/>
          </a:p>
          <a:p>
            <a:r>
              <a:rPr lang="lt-LT"/>
              <a:t>(p </a:t>
            </a:r>
            <a:r>
              <a:rPr lang="en-US"/>
              <a:t>&amp; q &amp; r &amp; s ) v </a:t>
            </a:r>
            <a:r>
              <a:rPr lang="lt-LT"/>
              <a:t>(p </a:t>
            </a:r>
            <a:r>
              <a:rPr lang="en-US"/>
              <a:t>&amp; q &amp; r &amp; ¬ s ) v  </a:t>
            </a:r>
            <a:r>
              <a:rPr lang="lt-LT"/>
              <a:t>(</a:t>
            </a:r>
            <a:r>
              <a:rPr lang="en-US"/>
              <a:t>¬</a:t>
            </a:r>
            <a:r>
              <a:rPr lang="lt-LT"/>
              <a:t> p </a:t>
            </a:r>
            <a:r>
              <a:rPr lang="en-US"/>
              <a:t>&amp; q &amp; r &amp; ¬ s ) v </a:t>
            </a:r>
          </a:p>
          <a:p>
            <a:r>
              <a:rPr lang="lt-LT"/>
              <a:t>(p </a:t>
            </a:r>
            <a:r>
              <a:rPr lang="en-US"/>
              <a:t>&amp; ¬ q &amp; r &amp;  s ) v  </a:t>
            </a:r>
            <a:r>
              <a:rPr lang="lt-LT"/>
              <a:t>(p </a:t>
            </a:r>
            <a:r>
              <a:rPr lang="en-US"/>
              <a:t>&amp; ¬ q &amp; r &amp; ¬ s ) v </a:t>
            </a:r>
            <a:r>
              <a:rPr lang="lt-LT"/>
              <a:t>(</a:t>
            </a:r>
            <a:r>
              <a:rPr lang="en-US"/>
              <a:t>¬ </a:t>
            </a:r>
            <a:r>
              <a:rPr lang="lt-LT"/>
              <a:t>p </a:t>
            </a:r>
            <a:r>
              <a:rPr lang="en-US"/>
              <a:t>&amp; ¬ q &amp; r &amp; ¬ s )</a:t>
            </a:r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524810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Text Box 2"/>
          <p:cNvSpPr txBox="1">
            <a:spLocks noChangeArrowheads="1"/>
          </p:cNvSpPr>
          <p:nvPr/>
        </p:nvSpPr>
        <p:spPr bwMode="auto">
          <a:xfrm>
            <a:off x="395288" y="549275"/>
            <a:ext cx="316865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lt-LT" b="1" i="1"/>
              <a:t>Pavyzdys:</a:t>
            </a:r>
            <a:endParaRPr lang="en-US" b="1" i="1"/>
          </a:p>
          <a:p>
            <a:pPr>
              <a:spcBef>
                <a:spcPct val="50000"/>
              </a:spcBef>
            </a:pPr>
            <a:endParaRPr lang="en-US" b="1" i="1"/>
          </a:p>
          <a:p>
            <a:pPr>
              <a:spcBef>
                <a:spcPct val="50000"/>
              </a:spcBef>
            </a:pPr>
            <a:endParaRPr lang="lt-LT" b="1" i="1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99505" name="Group 177"/>
              <p:cNvGraphicFramePr>
                <a:graphicFrameLocks noGrp="1"/>
              </p:cNvGraphicFramePr>
              <p:nvPr>
                <p:extLst/>
              </p:nvPr>
            </p:nvGraphicFramePr>
            <p:xfrm>
              <a:off x="250823" y="1196975"/>
              <a:ext cx="3745112" cy="4663440"/>
            </p:xfrm>
            <a:graphic>
              <a:graphicData uri="http://schemas.openxmlformats.org/drawingml/2006/table">
                <a:tbl>
                  <a:tblPr/>
                  <a:tblGrid>
                    <a:gridCol w="558605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556849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637652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992006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</a:tblGrid>
                  <a:tr h="450850"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kumimoji="0" lang="lt-LT" sz="2800" b="0" i="0" u="none" strike="noStrike" cap="none" normalizeH="0" baseline="-2500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kumimoji="0" lang="lt-LT" sz="2800" b="0" i="0" u="none" strike="noStrike" cap="none" normalizeH="0" baseline="-2500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kumimoji="0" lang="lt-LT" sz="2800" b="0" i="0" u="none" strike="noStrike" cap="none" normalizeH="0" baseline="-2500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  <m:d>
                                  <m:d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, </m:t>
                                    </m:r>
                                    <m:sSub>
                                      <m:sSubPr>
                                        <m:ctrlP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, </m:t>
                                    </m:r>
                                    <m:sSub>
                                      <m:sSubPr>
                                        <m:ctrlP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sub>
                                    </m:sSub>
                                  </m:e>
                                </m:d>
                              </m:oMath>
                            </m:oMathPara>
                          </a14:m>
                          <a:endParaRPr kumimoji="0" lang="lt-LT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452438"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0</a:t>
                          </a:r>
                          <a:endParaRPr kumimoji="0" lang="lt-LT" sz="28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0</a:t>
                          </a:r>
                          <a:endParaRPr kumimoji="0" lang="lt-LT" sz="28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0</a:t>
                          </a:r>
                          <a:endParaRPr kumimoji="0" lang="lt-LT" sz="28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1</a:t>
                          </a:r>
                          <a:endParaRPr kumimoji="0" lang="lt-LT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450850"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0</a:t>
                          </a:r>
                          <a:endParaRPr kumimoji="0" lang="lt-LT" sz="28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0</a:t>
                          </a:r>
                          <a:endParaRPr kumimoji="0" lang="lt-LT" sz="28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1</a:t>
                          </a:r>
                          <a:endParaRPr kumimoji="0" lang="lt-LT" sz="28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0</a:t>
                          </a:r>
                          <a:endParaRPr kumimoji="0" lang="lt-LT" sz="28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452438"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0</a:t>
                          </a:r>
                          <a:endParaRPr kumimoji="0" lang="lt-LT" sz="28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1</a:t>
                          </a:r>
                          <a:endParaRPr kumimoji="0" lang="lt-LT" sz="28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0</a:t>
                          </a:r>
                          <a:endParaRPr kumimoji="0" lang="lt-LT" sz="28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0</a:t>
                          </a:r>
                          <a:endParaRPr kumimoji="0" lang="lt-LT" sz="28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450850"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0</a:t>
                          </a:r>
                          <a:endParaRPr kumimoji="0" lang="lt-LT" sz="28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1</a:t>
                          </a:r>
                          <a:endParaRPr kumimoji="0" lang="lt-LT" sz="28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1</a:t>
                          </a:r>
                          <a:endParaRPr kumimoji="0" lang="lt-LT" sz="28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0</a:t>
                          </a:r>
                          <a:endParaRPr kumimoji="0" lang="lt-LT" sz="28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452438"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1</a:t>
                          </a:r>
                          <a:endParaRPr kumimoji="0" lang="lt-LT" sz="28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0</a:t>
                          </a:r>
                          <a:endParaRPr kumimoji="0" lang="lt-LT" sz="28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0</a:t>
                          </a:r>
                          <a:endParaRPr kumimoji="0" lang="lt-LT" sz="28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1</a:t>
                          </a:r>
                          <a:endParaRPr kumimoji="0" lang="lt-LT" sz="28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  <a:tr h="450850"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1</a:t>
                          </a:r>
                          <a:endParaRPr kumimoji="0" lang="lt-LT" sz="28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0</a:t>
                          </a:r>
                          <a:endParaRPr kumimoji="0" lang="lt-LT" sz="28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1</a:t>
                          </a:r>
                          <a:endParaRPr kumimoji="0" lang="lt-LT" sz="28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0</a:t>
                          </a:r>
                          <a:endParaRPr kumimoji="0" lang="lt-LT" sz="28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6"/>
                      </a:ext>
                    </a:extLst>
                  </a:tr>
                  <a:tr h="452438"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1</a:t>
                          </a:r>
                          <a:endParaRPr kumimoji="0" lang="lt-LT" sz="28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1</a:t>
                          </a:r>
                          <a:endParaRPr kumimoji="0" lang="lt-LT" sz="28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0</a:t>
                          </a:r>
                          <a:endParaRPr kumimoji="0" lang="lt-LT" sz="28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1</a:t>
                          </a:r>
                          <a:endParaRPr kumimoji="0" lang="lt-LT" sz="28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7"/>
                      </a:ext>
                    </a:extLst>
                  </a:tr>
                  <a:tr h="450850"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1</a:t>
                          </a:r>
                          <a:endParaRPr kumimoji="0" lang="lt-LT" sz="28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1</a:t>
                          </a:r>
                          <a:endParaRPr kumimoji="0" lang="lt-LT" sz="28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1</a:t>
                          </a:r>
                          <a:endParaRPr kumimoji="0" lang="lt-LT" sz="28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0</a:t>
                          </a:r>
                          <a:endParaRPr kumimoji="0" lang="lt-LT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99505" name="Group 17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026179302"/>
                  </p:ext>
                </p:extLst>
              </p:nvPr>
            </p:nvGraphicFramePr>
            <p:xfrm>
              <a:off x="250823" y="1196975"/>
              <a:ext cx="3745112" cy="4663440"/>
            </p:xfrm>
            <a:graphic>
              <a:graphicData uri="http://schemas.openxmlformats.org/drawingml/2006/table">
                <a:tbl>
                  <a:tblPr/>
                  <a:tblGrid>
                    <a:gridCol w="558605"/>
                    <a:gridCol w="556849"/>
                    <a:gridCol w="637652"/>
                    <a:gridCol w="1992006"/>
                  </a:tblGrid>
                  <a:tr h="5181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horzOverflow="overflow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 rotWithShape="0">
                          <a:blip r:embed="rId2"/>
                          <a:stretch>
                            <a:fillRect l="-4348" t="-3529" r="-575000" b="-8329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 rotWithShape="0">
                          <a:blip r:embed="rId2"/>
                          <a:stretch>
                            <a:fillRect l="-105495" t="-3529" r="-481319" b="-8329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 rotWithShape="0">
                          <a:blip r:embed="rId2"/>
                          <a:stretch>
                            <a:fillRect l="-178095" t="-3529" r="-317143" b="-8329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horzOverflow="overflow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 rotWithShape="0">
                          <a:blip r:embed="rId2"/>
                          <a:stretch>
                            <a:fillRect l="-89297" t="-3529" r="-1835" b="-832941"/>
                          </a:stretch>
                        </a:blipFill>
                      </a:tcPr>
                    </a:tc>
                  </a:tr>
                  <a:tr h="518160"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0</a:t>
                          </a:r>
                          <a:endParaRPr kumimoji="0" lang="lt-LT" sz="28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0</a:t>
                          </a:r>
                          <a:endParaRPr kumimoji="0" lang="lt-LT" sz="28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0</a:t>
                          </a:r>
                          <a:endParaRPr kumimoji="0" lang="lt-LT" sz="28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1</a:t>
                          </a:r>
                          <a:endParaRPr kumimoji="0" lang="lt-LT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  <a:tr h="518160"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0</a:t>
                          </a:r>
                          <a:endParaRPr kumimoji="0" lang="lt-LT" sz="28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0</a:t>
                          </a:r>
                          <a:endParaRPr kumimoji="0" lang="lt-LT" sz="28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1</a:t>
                          </a:r>
                          <a:endParaRPr kumimoji="0" lang="lt-LT" sz="28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0</a:t>
                          </a:r>
                          <a:endParaRPr kumimoji="0" lang="lt-LT" sz="28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  <a:tr h="518160"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0</a:t>
                          </a:r>
                          <a:endParaRPr kumimoji="0" lang="lt-LT" sz="28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1</a:t>
                          </a:r>
                          <a:endParaRPr kumimoji="0" lang="lt-LT" sz="28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0</a:t>
                          </a:r>
                          <a:endParaRPr kumimoji="0" lang="lt-LT" sz="28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0</a:t>
                          </a:r>
                          <a:endParaRPr kumimoji="0" lang="lt-LT" sz="28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  <a:tr h="518160"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0</a:t>
                          </a:r>
                          <a:endParaRPr kumimoji="0" lang="lt-LT" sz="28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1</a:t>
                          </a:r>
                          <a:endParaRPr kumimoji="0" lang="lt-LT" sz="28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1</a:t>
                          </a:r>
                          <a:endParaRPr kumimoji="0" lang="lt-LT" sz="28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0</a:t>
                          </a:r>
                          <a:endParaRPr kumimoji="0" lang="lt-LT" sz="28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  <a:tr h="518160"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1</a:t>
                          </a:r>
                          <a:endParaRPr kumimoji="0" lang="lt-LT" sz="28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0</a:t>
                          </a:r>
                          <a:endParaRPr kumimoji="0" lang="lt-LT" sz="28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0</a:t>
                          </a:r>
                          <a:endParaRPr kumimoji="0" lang="lt-LT" sz="28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1</a:t>
                          </a:r>
                          <a:endParaRPr kumimoji="0" lang="lt-LT" sz="28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  <a:tr h="518160"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1</a:t>
                          </a:r>
                          <a:endParaRPr kumimoji="0" lang="lt-LT" sz="28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0</a:t>
                          </a:r>
                          <a:endParaRPr kumimoji="0" lang="lt-LT" sz="28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1</a:t>
                          </a:r>
                          <a:endParaRPr kumimoji="0" lang="lt-LT" sz="28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0</a:t>
                          </a:r>
                          <a:endParaRPr kumimoji="0" lang="lt-LT" sz="28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  <a:tr h="518160"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1</a:t>
                          </a:r>
                          <a:endParaRPr kumimoji="0" lang="lt-LT" sz="28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1</a:t>
                          </a:r>
                          <a:endParaRPr kumimoji="0" lang="lt-LT" sz="28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0</a:t>
                          </a:r>
                          <a:endParaRPr kumimoji="0" lang="lt-LT" sz="28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1</a:t>
                          </a:r>
                          <a:endParaRPr kumimoji="0" lang="lt-LT" sz="28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  <a:tr h="518160"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1</a:t>
                          </a:r>
                          <a:endParaRPr kumimoji="0" lang="lt-LT" sz="28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1</a:t>
                          </a:r>
                          <a:endParaRPr kumimoji="0" lang="lt-LT" sz="28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1</a:t>
                          </a:r>
                          <a:endParaRPr kumimoji="0" lang="lt-LT" sz="28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0</a:t>
                          </a:r>
                          <a:endParaRPr kumimoji="0" lang="lt-LT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9506" name="Text Box 178"/>
              <p:cNvSpPr txBox="1">
                <a:spLocks noChangeArrowheads="1"/>
              </p:cNvSpPr>
              <p:nvPr/>
            </p:nvSpPr>
            <p:spPr bwMode="auto">
              <a:xfrm>
                <a:off x="4644008" y="549275"/>
                <a:ext cx="4392488" cy="15611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lt-LT" dirty="0" smtClean="0"/>
                  <a:t>Tik trys funkcijos reikšmės yra nelygios nuliui: </a:t>
                </a:r>
              </a:p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0,0,0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 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1,0,0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 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1,1,1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lt-LT" dirty="0"/>
              </a:p>
            </p:txBody>
          </p:sp>
        </mc:Choice>
        <mc:Fallback xmlns="">
          <p:sp>
            <p:nvSpPr>
              <p:cNvPr id="99506" name="Text Box 17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644008" y="549275"/>
                <a:ext cx="4392488" cy="1561133"/>
              </a:xfrm>
              <a:prstGeom prst="rect">
                <a:avLst/>
              </a:prstGeom>
              <a:blipFill rotWithShape="0">
                <a:blip r:embed="rId3"/>
                <a:stretch>
                  <a:fillRect l="-2222" t="-3125" b="-507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9507" name="Text Box 179"/>
          <p:cNvSpPr txBox="1">
            <a:spLocks noChangeArrowheads="1"/>
          </p:cNvSpPr>
          <p:nvPr/>
        </p:nvSpPr>
        <p:spPr bwMode="auto">
          <a:xfrm>
            <a:off x="4859338" y="2420938"/>
            <a:ext cx="3960812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lt-LT" dirty="0"/>
              <a:t>Jei kintamasis lygus vienetui, rašysime jį be neiginio. Jei nuliui – su neiginiu.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9508" name="Text Box 180"/>
              <p:cNvSpPr txBox="1">
                <a:spLocks noChangeArrowheads="1"/>
              </p:cNvSpPr>
              <p:nvPr/>
            </p:nvSpPr>
            <p:spPr bwMode="auto">
              <a:xfrm>
                <a:off x="4788024" y="4149725"/>
                <a:ext cx="4248471" cy="13849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lt-LT" dirty="0" smtClean="0"/>
                  <a:t>Tuomet</a:t>
                </a:r>
                <a:endParaRPr lang="en-US" dirty="0" smtClean="0"/>
              </a:p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b="0" i="1" dirty="0" smtClean="0">
                  <a:latin typeface="Cambria Math" panose="02040503050406030204" pitchFamily="18" charset="0"/>
                </a:endParaRPr>
              </a:p>
              <a:p>
                <a:pPr>
                  <a:spcBef>
                    <a:spcPct val="50000"/>
                  </a:spcBef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acc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acc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acc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b="0" dirty="0" smtClean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∨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x</m:t>
                        </m:r>
                      </m:e>
                      <m:sub>
                        <m:r>
                          <a:rPr lang="en-US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acc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acc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∨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acc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endParaRPr lang="lt-LT" dirty="0"/>
              </a:p>
            </p:txBody>
          </p:sp>
        </mc:Choice>
        <mc:Fallback xmlns="">
          <p:sp>
            <p:nvSpPr>
              <p:cNvPr id="99508" name="Text Box 18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788024" y="4149725"/>
                <a:ext cx="4248471" cy="1384995"/>
              </a:xfrm>
              <a:prstGeom prst="rect">
                <a:avLst/>
              </a:prstGeom>
              <a:blipFill rotWithShape="0">
                <a:blip r:embed="rId4"/>
                <a:stretch>
                  <a:fillRect l="-2152" t="-352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 Box 179"/>
          <p:cNvSpPr txBox="1">
            <a:spLocks noChangeArrowheads="1"/>
          </p:cNvSpPr>
          <p:nvPr/>
        </p:nvSpPr>
        <p:spPr bwMode="auto">
          <a:xfrm>
            <a:off x="251268" y="6277282"/>
            <a:ext cx="856957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lt-LT" dirty="0" smtClean="0"/>
              <a:t>Sudarykime šios funkcijos lentelę ir palyginkime su pradine lentele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81350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506" grpId="0"/>
      <p:bldP spid="99507" grpId="0"/>
      <p:bldP spid="99508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Text Box 2"/>
          <p:cNvSpPr txBox="1">
            <a:spLocks noChangeArrowheads="1"/>
          </p:cNvSpPr>
          <p:nvPr/>
        </p:nvSpPr>
        <p:spPr bwMode="auto">
          <a:xfrm>
            <a:off x="395288" y="549275"/>
            <a:ext cx="316865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lt-LT" b="1" i="1"/>
              <a:t>Pavyzdys:</a:t>
            </a:r>
            <a:endParaRPr lang="en-US" b="1" i="1"/>
          </a:p>
          <a:p>
            <a:pPr>
              <a:spcBef>
                <a:spcPct val="50000"/>
              </a:spcBef>
            </a:pPr>
            <a:endParaRPr lang="en-US" b="1" i="1"/>
          </a:p>
          <a:p>
            <a:pPr>
              <a:spcBef>
                <a:spcPct val="50000"/>
              </a:spcBef>
            </a:pPr>
            <a:endParaRPr lang="lt-LT" b="1" i="1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99505" name="Group 17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352365442"/>
                  </p:ext>
                </p:extLst>
              </p:nvPr>
            </p:nvGraphicFramePr>
            <p:xfrm>
              <a:off x="250822" y="1196975"/>
              <a:ext cx="8425635" cy="4663440"/>
            </p:xfrm>
            <a:graphic>
              <a:graphicData uri="http://schemas.openxmlformats.org/drawingml/2006/table">
                <a:tbl>
                  <a:tblPr/>
                  <a:tblGrid>
                    <a:gridCol w="720778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72008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72008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2016224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2016224">
                      <a:extLst>
                        <a:ext uri="{9D8B030D-6E8A-4147-A177-3AD203B41FA5}">
                          <a16:colId xmlns:a16="http://schemas.microsoft.com/office/drawing/2014/main" val="1250666349"/>
                        </a:ext>
                      </a:extLst>
                    </a:gridCol>
                    <a:gridCol w="2232249">
                      <a:extLst>
                        <a:ext uri="{9D8B030D-6E8A-4147-A177-3AD203B41FA5}">
                          <a16:colId xmlns:a16="http://schemas.microsoft.com/office/drawing/2014/main" val="105318483"/>
                        </a:ext>
                      </a:extLst>
                    </a:gridCol>
                  </a:tblGrid>
                  <a:tr h="450850"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kumimoji="0" lang="lt-LT" sz="2800" b="0" i="0" u="none" strike="noStrike" cap="none" normalizeH="0" baseline="-2500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kumimoji="0" lang="lt-LT" sz="2800" b="0" i="0" u="none" strike="noStrike" cap="none" normalizeH="0" baseline="-2500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kumimoji="0" lang="lt-LT" sz="2800" b="0" i="0" u="none" strike="noStrike" cap="none" normalizeH="0" baseline="-2500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lt-LT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lt-LT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lt-LT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∨</m:t>
                                </m:r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∨</m:t>
                                </m:r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kumimoji="0" lang="lt-LT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lt-LT" sz="2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lt-LT" sz="28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lt-LT" sz="28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lt-LT" sz="2800" b="0" i="1" smtClean="0">
                                    <a:latin typeface="Cambria Math" panose="02040503050406030204" pitchFamily="18" charset="0"/>
                                  </a:rPr>
                                  <m:t>∨</m:t>
                                </m:r>
                                <m:acc>
                                  <m:accPr>
                                    <m:chr m:val="̅"/>
                                    <m:ctrlP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sSub>
                                      <m:sSubPr>
                                        <m:ctrlPr>
                                          <a:rPr lang="en-US" sz="28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800" b="0" i="1" smtClean="0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en-US" sz="2800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e>
                                </m:acc>
                                <m:r>
                                  <a:rPr lang="lt-LT" sz="2800" b="0" i="1" smtClean="0">
                                    <a:latin typeface="Cambria Math" panose="02040503050406030204" pitchFamily="18" charset="0"/>
                                  </a:rPr>
                                  <m:t>∨</m:t>
                                </m:r>
                                <m:sSub>
                                  <m:sSubPr>
                                    <m:ctrlP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kumimoji="0" lang="lt-LT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acc>
                                  <m:accPr>
                                    <m:chr m:val="̅"/>
                                    <m:ctrlPr>
                                      <a:rPr lang="lt-LT" sz="2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sSub>
                                      <m:sSubPr>
                                        <m:ctrlPr>
                                          <a:rPr lang="lt-LT" sz="28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lt-LT" sz="2800" b="0" i="1" smtClean="0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lt-LT" sz="2800" b="0" i="1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e>
                                </m:acc>
                                <m:r>
                                  <a:rPr lang="lt-LT" sz="2800" b="0" i="1" smtClean="0">
                                    <a:latin typeface="Cambria Math" panose="02040503050406030204" pitchFamily="18" charset="0"/>
                                  </a:rPr>
                                  <m:t>∨</m:t>
                                </m:r>
                                <m:acc>
                                  <m:accPr>
                                    <m:chr m:val="̅"/>
                                    <m:ctrlP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sSub>
                                      <m:sSubPr>
                                        <m:ctrlPr>
                                          <a:rPr lang="en-US" sz="28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800" b="0" i="1" smtClean="0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en-US" sz="2800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e>
                                </m:acc>
                                <m:r>
                                  <a:rPr lang="lt-LT" sz="2800" b="0" i="1" smtClean="0">
                                    <a:latin typeface="Cambria Math" panose="02040503050406030204" pitchFamily="18" charset="0"/>
                                  </a:rPr>
                                  <m:t>∨</m:t>
                                </m:r>
                                <m:sSub>
                                  <m:sSubPr>
                                    <m:ctrlP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kumimoji="0" lang="lt-LT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452438"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0</a:t>
                          </a:r>
                          <a:endParaRPr kumimoji="0" lang="lt-LT" sz="28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0</a:t>
                          </a:r>
                          <a:endParaRPr kumimoji="0" lang="lt-LT" sz="28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0</a:t>
                          </a:r>
                          <a:endParaRPr kumimoji="0" lang="lt-LT" sz="28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0</a:t>
                          </a:r>
                          <a:endParaRPr kumimoji="0" lang="lt-LT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lt-LT" sz="2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1</a:t>
                          </a:r>
                        </a:p>
                      </a:txBody>
                      <a:tcPr horzOverflow="overflow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lt-LT" sz="2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1</a:t>
                          </a:r>
                        </a:p>
                      </a:txBody>
                      <a:tcPr horzOverflow="overflow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450850"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0</a:t>
                          </a:r>
                          <a:endParaRPr kumimoji="0" lang="lt-LT" sz="28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0</a:t>
                          </a:r>
                          <a:endParaRPr kumimoji="0" lang="lt-LT" sz="28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1</a:t>
                          </a:r>
                          <a:endParaRPr kumimoji="0" lang="lt-LT" sz="28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lt-LT" sz="2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1</a:t>
                          </a:r>
                        </a:p>
                      </a:txBody>
                      <a:tcPr horzOverflow="overflow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lt-LT" sz="2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1</a:t>
                          </a:r>
                        </a:p>
                      </a:txBody>
                      <a:tcPr horzOverflow="overflow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lt-LT" sz="2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1</a:t>
                          </a:r>
                        </a:p>
                      </a:txBody>
                      <a:tcPr horzOverflow="overflow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452438"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0</a:t>
                          </a:r>
                          <a:endParaRPr kumimoji="0" lang="lt-LT" sz="28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1</a:t>
                          </a:r>
                          <a:endParaRPr kumimoji="0" lang="lt-LT" sz="28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0</a:t>
                          </a:r>
                          <a:endParaRPr kumimoji="0" lang="lt-LT" sz="28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lt-LT" sz="2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1</a:t>
                          </a:r>
                        </a:p>
                      </a:txBody>
                      <a:tcPr horzOverflow="overflow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lt-LT" sz="2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0</a:t>
                          </a:r>
                        </a:p>
                      </a:txBody>
                      <a:tcPr horzOverflow="overflow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lt-LT" sz="2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1</a:t>
                          </a:r>
                        </a:p>
                      </a:txBody>
                      <a:tcPr horzOverflow="overflow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450850"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0</a:t>
                          </a:r>
                          <a:endParaRPr kumimoji="0" lang="lt-LT" sz="28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1</a:t>
                          </a:r>
                          <a:endParaRPr kumimoji="0" lang="lt-LT" sz="28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1</a:t>
                          </a:r>
                          <a:endParaRPr kumimoji="0" lang="lt-LT" sz="28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lt-LT" sz="2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1</a:t>
                          </a:r>
                        </a:p>
                      </a:txBody>
                      <a:tcPr horzOverflow="overflow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lt-LT" sz="2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1</a:t>
                          </a:r>
                        </a:p>
                      </a:txBody>
                      <a:tcPr horzOverflow="overflow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lt-LT" sz="2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1</a:t>
                          </a:r>
                        </a:p>
                      </a:txBody>
                      <a:tcPr horzOverflow="overflow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452438"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1</a:t>
                          </a:r>
                          <a:endParaRPr kumimoji="0" lang="lt-LT" sz="28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0</a:t>
                          </a:r>
                          <a:endParaRPr kumimoji="0" lang="lt-LT" sz="28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0</a:t>
                          </a:r>
                          <a:endParaRPr kumimoji="0" lang="lt-LT" sz="28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lt-LT" sz="2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1</a:t>
                          </a:r>
                        </a:p>
                      </a:txBody>
                      <a:tcPr horzOverflow="overflow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lt-LT" sz="2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1</a:t>
                          </a:r>
                        </a:p>
                      </a:txBody>
                      <a:tcPr horzOverflow="overflow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lt-LT" sz="2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1</a:t>
                          </a:r>
                        </a:p>
                      </a:txBody>
                      <a:tcPr horzOverflow="overflow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  <a:tr h="450850"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1</a:t>
                          </a:r>
                          <a:endParaRPr kumimoji="0" lang="lt-LT" sz="28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0</a:t>
                          </a:r>
                          <a:endParaRPr kumimoji="0" lang="lt-LT" sz="28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1</a:t>
                          </a:r>
                          <a:endParaRPr kumimoji="0" lang="lt-LT" sz="28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lt-LT" sz="2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1</a:t>
                          </a:r>
                        </a:p>
                      </a:txBody>
                      <a:tcPr horzOverflow="overflow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lt-LT" sz="2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1</a:t>
                          </a:r>
                        </a:p>
                      </a:txBody>
                      <a:tcPr horzOverflow="overflow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lt-LT" sz="2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1</a:t>
                          </a:r>
                        </a:p>
                      </a:txBody>
                      <a:tcPr horzOverflow="overflow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6"/>
                      </a:ext>
                    </a:extLst>
                  </a:tr>
                  <a:tr h="452438"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1</a:t>
                          </a:r>
                          <a:endParaRPr kumimoji="0" lang="lt-LT" sz="28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1</a:t>
                          </a:r>
                          <a:endParaRPr kumimoji="0" lang="lt-LT" sz="28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0</a:t>
                          </a:r>
                          <a:endParaRPr kumimoji="0" lang="lt-LT" sz="28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lt-LT" sz="2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1</a:t>
                          </a:r>
                        </a:p>
                      </a:txBody>
                      <a:tcPr horzOverflow="overflow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lt-LT" sz="2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1</a:t>
                          </a:r>
                        </a:p>
                      </a:txBody>
                      <a:tcPr horzOverflow="overflow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lt-LT" sz="2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0</a:t>
                          </a:r>
                        </a:p>
                      </a:txBody>
                      <a:tcPr horzOverflow="overflow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7"/>
                      </a:ext>
                    </a:extLst>
                  </a:tr>
                  <a:tr h="450850"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1</a:t>
                          </a:r>
                          <a:endParaRPr kumimoji="0" lang="lt-LT" sz="28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1</a:t>
                          </a:r>
                          <a:endParaRPr kumimoji="0" lang="lt-LT" sz="28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1</a:t>
                          </a:r>
                          <a:endParaRPr kumimoji="0" lang="lt-LT" sz="28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1</a:t>
                          </a:r>
                          <a:endParaRPr kumimoji="0" lang="lt-LT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lt-LT" sz="2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1</a:t>
                          </a:r>
                        </a:p>
                      </a:txBody>
                      <a:tcPr horzOverflow="overflow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lt-LT" sz="2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1</a:t>
                          </a:r>
                        </a:p>
                      </a:txBody>
                      <a:tcPr horzOverflow="overflow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99505" name="Group 17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352365442"/>
                  </p:ext>
                </p:extLst>
              </p:nvPr>
            </p:nvGraphicFramePr>
            <p:xfrm>
              <a:off x="250822" y="1196975"/>
              <a:ext cx="8425635" cy="4663440"/>
            </p:xfrm>
            <a:graphic>
              <a:graphicData uri="http://schemas.openxmlformats.org/drawingml/2006/table">
                <a:tbl>
                  <a:tblPr/>
                  <a:tblGrid>
                    <a:gridCol w="720778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72008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72008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2016224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2016224">
                      <a:extLst>
                        <a:ext uri="{9D8B030D-6E8A-4147-A177-3AD203B41FA5}">
                          <a16:colId xmlns:a16="http://schemas.microsoft.com/office/drawing/2014/main" val="1250666349"/>
                        </a:ext>
                      </a:extLst>
                    </a:gridCol>
                    <a:gridCol w="2232249">
                      <a:extLst>
                        <a:ext uri="{9D8B030D-6E8A-4147-A177-3AD203B41FA5}">
                          <a16:colId xmlns:a16="http://schemas.microsoft.com/office/drawing/2014/main" val="105318483"/>
                        </a:ext>
                      </a:extLst>
                    </a:gridCol>
                  </a:tblGrid>
                  <a:tr h="518160">
                    <a:tc>
                      <a:txBody>
                        <a:bodyPr/>
                        <a:lstStyle/>
                        <a:p>
                          <a:endParaRPr lang="lt-LT"/>
                        </a:p>
                      </a:txBody>
                      <a:tcPr horzOverflow="overflow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>
                          <a:blip r:embed="rId2"/>
                          <a:stretch>
                            <a:fillRect l="-2542" t="-3529" r="-1077119" b="-8329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lt-LT"/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>
                          <a:blip r:embed="rId2"/>
                          <a:stretch>
                            <a:fillRect l="-101681" t="-3529" r="-968067" b="-8329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lt-LT"/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>
                          <a:blip r:embed="rId2"/>
                          <a:stretch>
                            <a:fillRect l="-203390" t="-3529" r="-876271" b="-8329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lt-LT"/>
                        </a:p>
                      </a:txBody>
                      <a:tcPr horzOverflow="overflow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>
                          <a:blip r:embed="rId2"/>
                          <a:stretch>
                            <a:fillRect l="-108157" t="-3529" r="-212387" b="-8329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lt-LT"/>
                        </a:p>
                      </a:txBody>
                      <a:tcPr horzOverflow="overflow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>
                          <a:blip r:embed="rId2"/>
                          <a:stretch>
                            <a:fillRect l="-208157" t="-3529" r="-112387" b="-8329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lt-LT"/>
                        </a:p>
                      </a:txBody>
                      <a:tcPr horzOverflow="overflow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>
                          <a:blip r:embed="rId2"/>
                          <a:stretch>
                            <a:fillRect l="-278689" t="-3529" r="-1639" b="-83294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518160"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0</a:t>
                          </a:r>
                          <a:endParaRPr kumimoji="0" lang="lt-LT" sz="28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0</a:t>
                          </a:r>
                          <a:endParaRPr kumimoji="0" lang="lt-LT" sz="28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0</a:t>
                          </a:r>
                          <a:endParaRPr kumimoji="0" lang="lt-LT" sz="28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0</a:t>
                          </a:r>
                          <a:endParaRPr kumimoji="0" lang="lt-LT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lt-LT" sz="2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1</a:t>
                          </a:r>
                          <a:endParaRPr kumimoji="0" lang="lt-LT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lt-LT" sz="2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1</a:t>
                          </a:r>
                          <a:endParaRPr kumimoji="0" lang="lt-LT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518160"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0</a:t>
                          </a:r>
                          <a:endParaRPr kumimoji="0" lang="lt-LT" sz="28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0</a:t>
                          </a:r>
                          <a:endParaRPr kumimoji="0" lang="lt-LT" sz="28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1</a:t>
                          </a:r>
                          <a:endParaRPr kumimoji="0" lang="lt-LT" sz="28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lt-LT" sz="2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1</a:t>
                          </a:r>
                          <a:endParaRPr kumimoji="0" lang="lt-LT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lt-LT" sz="2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1</a:t>
                          </a:r>
                          <a:endParaRPr kumimoji="0" lang="lt-LT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lt-LT" sz="2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1</a:t>
                          </a:r>
                          <a:endParaRPr kumimoji="0" lang="lt-LT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518160"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0</a:t>
                          </a:r>
                          <a:endParaRPr kumimoji="0" lang="lt-LT" sz="28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1</a:t>
                          </a:r>
                          <a:endParaRPr kumimoji="0" lang="lt-LT" sz="28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0</a:t>
                          </a:r>
                          <a:endParaRPr kumimoji="0" lang="lt-LT" sz="28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lt-LT" sz="2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1</a:t>
                          </a:r>
                          <a:endParaRPr kumimoji="0" lang="lt-LT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lt-LT" sz="2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0</a:t>
                          </a:r>
                          <a:endParaRPr kumimoji="0" lang="lt-LT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lt-LT" sz="2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1</a:t>
                          </a:r>
                          <a:endParaRPr kumimoji="0" lang="lt-LT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518160"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0</a:t>
                          </a:r>
                          <a:endParaRPr kumimoji="0" lang="lt-LT" sz="28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1</a:t>
                          </a:r>
                          <a:endParaRPr kumimoji="0" lang="lt-LT" sz="28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1</a:t>
                          </a:r>
                          <a:endParaRPr kumimoji="0" lang="lt-LT" sz="28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lt-LT" sz="2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1</a:t>
                          </a:r>
                          <a:endParaRPr kumimoji="0" lang="lt-LT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lt-LT" sz="2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1</a:t>
                          </a:r>
                          <a:endParaRPr kumimoji="0" lang="lt-LT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lt-LT" sz="2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1</a:t>
                          </a:r>
                          <a:endParaRPr kumimoji="0" lang="lt-LT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518160"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1</a:t>
                          </a:r>
                          <a:endParaRPr kumimoji="0" lang="lt-LT" sz="28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0</a:t>
                          </a:r>
                          <a:endParaRPr kumimoji="0" lang="lt-LT" sz="28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0</a:t>
                          </a:r>
                          <a:endParaRPr kumimoji="0" lang="lt-LT" sz="28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lt-LT" sz="2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1</a:t>
                          </a:r>
                          <a:endParaRPr kumimoji="0" lang="lt-LT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lt-LT" sz="2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1</a:t>
                          </a:r>
                          <a:endParaRPr kumimoji="0" lang="lt-LT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lt-LT" sz="2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1</a:t>
                          </a:r>
                          <a:endParaRPr kumimoji="0" lang="lt-LT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  <a:tr h="518160"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1</a:t>
                          </a:r>
                          <a:endParaRPr kumimoji="0" lang="lt-LT" sz="28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0</a:t>
                          </a:r>
                          <a:endParaRPr kumimoji="0" lang="lt-LT" sz="28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1</a:t>
                          </a:r>
                          <a:endParaRPr kumimoji="0" lang="lt-LT" sz="28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lt-LT" sz="2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1</a:t>
                          </a:r>
                          <a:endParaRPr kumimoji="0" lang="lt-LT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lt-LT" sz="2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1</a:t>
                          </a:r>
                          <a:endParaRPr kumimoji="0" lang="lt-LT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lt-LT" sz="2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1</a:t>
                          </a:r>
                          <a:endParaRPr kumimoji="0" lang="lt-LT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6"/>
                      </a:ext>
                    </a:extLst>
                  </a:tr>
                  <a:tr h="518160"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1</a:t>
                          </a:r>
                          <a:endParaRPr kumimoji="0" lang="lt-LT" sz="28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1</a:t>
                          </a:r>
                          <a:endParaRPr kumimoji="0" lang="lt-LT" sz="28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0</a:t>
                          </a:r>
                          <a:endParaRPr kumimoji="0" lang="lt-LT" sz="28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lt-LT" sz="2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1</a:t>
                          </a:r>
                          <a:endParaRPr kumimoji="0" lang="lt-LT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lt-LT" sz="2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1</a:t>
                          </a:r>
                          <a:endParaRPr kumimoji="0" lang="lt-LT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lt-LT" sz="2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0</a:t>
                          </a:r>
                          <a:endParaRPr kumimoji="0" lang="lt-LT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7"/>
                      </a:ext>
                    </a:extLst>
                  </a:tr>
                  <a:tr h="518160"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1</a:t>
                          </a:r>
                          <a:endParaRPr kumimoji="0" lang="lt-LT" sz="28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1</a:t>
                          </a:r>
                          <a:endParaRPr kumimoji="0" lang="lt-LT" sz="28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1</a:t>
                          </a:r>
                          <a:endParaRPr kumimoji="0" lang="lt-LT" sz="28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1</a:t>
                          </a:r>
                          <a:endParaRPr kumimoji="0" lang="lt-LT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lt-LT" sz="2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1</a:t>
                          </a:r>
                          <a:endParaRPr kumimoji="0" lang="lt-LT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lt-LT" sz="2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1</a:t>
                          </a:r>
                          <a:endParaRPr kumimoji="0" lang="lt-LT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8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99506" name="Text Box 178"/>
          <p:cNvSpPr txBox="1">
            <a:spLocks noChangeArrowheads="1"/>
          </p:cNvSpPr>
          <p:nvPr/>
        </p:nvSpPr>
        <p:spPr bwMode="auto">
          <a:xfrm>
            <a:off x="4572000" y="188640"/>
            <a:ext cx="439248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lt-LT" dirty="0" smtClean="0"/>
              <a:t>Sudarėme kelių funkcijų lenteles</a:t>
            </a:r>
            <a:endParaRPr lang="lt-LT" dirty="0"/>
          </a:p>
        </p:txBody>
      </p:sp>
      <p:sp>
        <p:nvSpPr>
          <p:cNvPr id="99508" name="Text Box 180"/>
          <p:cNvSpPr txBox="1">
            <a:spLocks noChangeArrowheads="1"/>
          </p:cNvSpPr>
          <p:nvPr/>
        </p:nvSpPr>
        <p:spPr bwMode="auto">
          <a:xfrm>
            <a:off x="178814" y="5860415"/>
            <a:ext cx="8569649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lt-LT" dirty="0" smtClean="0"/>
              <a:t>Matome, kad kiekviename stulpelyje yra tik vienas nulis. </a:t>
            </a:r>
            <a:r>
              <a:rPr lang="lt-LT" dirty="0"/>
              <a:t>Kur? </a:t>
            </a:r>
            <a:r>
              <a:rPr lang="lt-LT" dirty="0" smtClean="0"/>
              <a:t/>
            </a:r>
            <a:br>
              <a:rPr lang="lt-LT" dirty="0" smtClean="0"/>
            </a:br>
            <a:r>
              <a:rPr lang="lt-LT" dirty="0" smtClean="0"/>
              <a:t>Kas </a:t>
            </a:r>
            <a:r>
              <a:rPr lang="lt-LT" dirty="0"/>
              <a:t>atsitiks, jei apjungsime stulpelius </a:t>
            </a:r>
            <a:r>
              <a:rPr lang="lt-LT" dirty="0" err="1" smtClean="0"/>
              <a:t>konjunkcija</a:t>
            </a:r>
            <a:r>
              <a:rPr lang="lt-LT" dirty="0" smtClean="0"/>
              <a:t>?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157107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506" grpId="0"/>
      <p:bldP spid="9950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Text Box 2"/>
          <p:cNvSpPr txBox="1">
            <a:spLocks noChangeArrowheads="1"/>
          </p:cNvSpPr>
          <p:nvPr/>
        </p:nvSpPr>
        <p:spPr bwMode="auto">
          <a:xfrm>
            <a:off x="395288" y="549275"/>
            <a:ext cx="316865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lt-LT" b="1" i="1"/>
              <a:t>Pavyzdys:</a:t>
            </a:r>
            <a:endParaRPr lang="en-US" b="1" i="1"/>
          </a:p>
          <a:p>
            <a:pPr>
              <a:spcBef>
                <a:spcPct val="50000"/>
              </a:spcBef>
            </a:pPr>
            <a:endParaRPr lang="en-US" b="1" i="1"/>
          </a:p>
          <a:p>
            <a:pPr>
              <a:spcBef>
                <a:spcPct val="50000"/>
              </a:spcBef>
            </a:pPr>
            <a:endParaRPr lang="lt-LT" b="1" i="1"/>
          </a:p>
        </p:txBody>
      </p:sp>
      <p:graphicFrame>
        <p:nvGraphicFramePr>
          <p:cNvPr id="101379" name="Group 3"/>
          <p:cNvGraphicFramePr>
            <a:graphicFrameLocks noGrp="1"/>
          </p:cNvGraphicFramePr>
          <p:nvPr/>
        </p:nvGraphicFramePr>
        <p:xfrm>
          <a:off x="250825" y="1196975"/>
          <a:ext cx="3384550" cy="4663440"/>
        </p:xfrm>
        <a:graphic>
          <a:graphicData uri="http://schemas.openxmlformats.org/drawingml/2006/table">
            <a:tbl>
              <a:tblPr/>
              <a:tblGrid>
                <a:gridCol w="504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32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2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002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50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  <a:r>
                        <a:rPr kumimoji="0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kumimoji="0" lang="lt-LT" sz="28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  <a:r>
                        <a:rPr kumimoji="0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endParaRPr kumimoji="0" lang="lt-LT" sz="28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  <a:r>
                        <a:rPr kumimoji="0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  <a:endParaRPr kumimoji="0" lang="lt-LT" sz="28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f(x</a:t>
                      </a:r>
                      <a:r>
                        <a:rPr kumimoji="0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,x</a:t>
                      </a:r>
                      <a:r>
                        <a:rPr kumimoji="0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,x</a:t>
                      </a:r>
                      <a:r>
                        <a:rPr kumimoji="0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0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2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0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2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0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2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0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01431" name="Text Box 55"/>
          <p:cNvSpPr txBox="1">
            <a:spLocks noChangeArrowheads="1"/>
          </p:cNvSpPr>
          <p:nvPr/>
        </p:nvSpPr>
        <p:spPr bwMode="auto">
          <a:xfrm>
            <a:off x="4140200" y="549275"/>
            <a:ext cx="4464050" cy="173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lt-LT" dirty="0"/>
              <a:t>Penkios funkcijos reikšmės yra lygios nuliui: </a:t>
            </a:r>
          </a:p>
          <a:p>
            <a:pPr>
              <a:spcBef>
                <a:spcPct val="50000"/>
              </a:spcBef>
            </a:pPr>
            <a:r>
              <a:rPr lang="lt-LT" dirty="0"/>
              <a:t>f(0,0,1),  f(</a:t>
            </a:r>
            <a:r>
              <a:rPr lang="en-US" dirty="0"/>
              <a:t>0</a:t>
            </a:r>
            <a:r>
              <a:rPr lang="lt-LT" dirty="0"/>
              <a:t>,</a:t>
            </a:r>
            <a:r>
              <a:rPr lang="en-US" dirty="0"/>
              <a:t>1</a:t>
            </a:r>
            <a:r>
              <a:rPr lang="lt-LT" dirty="0"/>
              <a:t>,0)</a:t>
            </a:r>
            <a:r>
              <a:rPr lang="en-US" dirty="0"/>
              <a:t>,</a:t>
            </a:r>
            <a:r>
              <a:rPr lang="lt-LT" dirty="0"/>
              <a:t> f(</a:t>
            </a:r>
            <a:r>
              <a:rPr lang="en-US" dirty="0"/>
              <a:t>0</a:t>
            </a:r>
            <a:r>
              <a:rPr lang="lt-LT" dirty="0"/>
              <a:t>,1,</a:t>
            </a:r>
            <a:r>
              <a:rPr lang="en-US" dirty="0"/>
              <a:t>1</a:t>
            </a:r>
            <a:r>
              <a:rPr lang="lt-LT" dirty="0"/>
              <a:t>)</a:t>
            </a:r>
            <a:r>
              <a:rPr lang="en-US" dirty="0"/>
              <a:t>, f(1,0,1) </a:t>
            </a:r>
            <a:r>
              <a:rPr lang="lt-LT" dirty="0"/>
              <a:t>ir</a:t>
            </a:r>
            <a:r>
              <a:rPr lang="en-US" dirty="0"/>
              <a:t> f(1,1,1)</a:t>
            </a:r>
            <a:r>
              <a:rPr lang="lt-LT" dirty="0"/>
              <a:t>.</a:t>
            </a:r>
          </a:p>
        </p:txBody>
      </p:sp>
      <p:sp>
        <p:nvSpPr>
          <p:cNvPr id="101432" name="Text Box 56"/>
          <p:cNvSpPr txBox="1">
            <a:spLocks noChangeArrowheads="1"/>
          </p:cNvSpPr>
          <p:nvPr/>
        </p:nvSpPr>
        <p:spPr bwMode="auto">
          <a:xfrm>
            <a:off x="4067175" y="2636838"/>
            <a:ext cx="4897438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lt-LT"/>
              <a:t>Jei kintamasis lygus vienetui, rašysime jį su neiginiu. Jei nuliui – </a:t>
            </a:r>
            <a:r>
              <a:rPr lang="en-US"/>
              <a:t>be </a:t>
            </a:r>
            <a:r>
              <a:rPr lang="lt-LT"/>
              <a:t>neiginio.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1433" name="Text Box 57"/>
              <p:cNvSpPr txBox="1">
                <a:spLocks noChangeArrowheads="1"/>
              </p:cNvSpPr>
              <p:nvPr/>
            </p:nvSpPr>
            <p:spPr bwMode="auto">
              <a:xfrm>
                <a:off x="4103687" y="3824288"/>
                <a:ext cx="4824413" cy="286232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lt-LT" dirty="0" smtClean="0"/>
                  <a:t>Tuomet</a:t>
                </a:r>
              </a:p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b="0" i="1" dirty="0" smtClean="0">
                  <a:latin typeface="Cambria Math" panose="02040503050406030204" pitchFamily="18" charset="0"/>
                </a:endParaRPr>
              </a:p>
              <a:p>
                <a:pPr>
                  <a:spcBef>
                    <a:spcPct val="50000"/>
                  </a:spcBef>
                </a:pPr>
                <a:endParaRPr lang="en-US" b="0" i="1" dirty="0" smtClean="0">
                  <a:latin typeface="Cambria Math" panose="02040503050406030204" pitchFamily="18" charset="0"/>
                </a:endParaRPr>
              </a:p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∨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x</m:t>
                              </m:r>
                            </m:e>
                            <m:sub>
                              <m:r>
                                <a:rPr lang="en-US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∨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̅"/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&amp;(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∨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̅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acc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∨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)&amp;</m:t>
                      </m:r>
                    </m:oMath>
                  </m:oMathPara>
                </a14:m>
                <a:endParaRPr lang="en-US" b="0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>
                  <a:spcBef>
                    <a:spcPct val="50000"/>
                  </a:spcBef>
                </a:pPr>
                <a:r>
                  <a:rPr lang="en-US" b="0" dirty="0" smtClean="0">
                    <a:ea typeface="Cambria Math" panose="02040503050406030204" pitchFamily="18" charset="0"/>
                  </a:rPr>
                  <a:t>&amp;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∨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</m:acc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∨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</m:acc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dirty="0" smtClean="0"/>
                  <a:t>)&amp;(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</m:acc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∨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x</m:t>
                        </m:r>
                      </m:e>
                      <m:sub>
                        <m:r>
                          <a:rPr lang="en-US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∨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</m:acc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dirty="0" smtClean="0"/>
                  <a:t>)&amp;</a:t>
                </a:r>
              </a:p>
              <a:p>
                <a:pPr>
                  <a:spcBef>
                    <a:spcPct val="50000"/>
                  </a:spcBef>
                </a:pPr>
                <a:r>
                  <a:rPr lang="en-US" dirty="0"/>
                  <a:t>&amp;</a:t>
                </a:r>
                <a:r>
                  <a:rPr lang="en-US" dirty="0" smtClean="0"/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</m:acc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∨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</m:acc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∨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</m:acc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dirty="0" smtClean="0"/>
                  <a:t>) </a:t>
                </a:r>
                <a:endParaRPr lang="lt-LT" dirty="0"/>
              </a:p>
            </p:txBody>
          </p:sp>
        </mc:Choice>
        <mc:Fallback xmlns="">
          <p:sp>
            <p:nvSpPr>
              <p:cNvPr id="101433" name="Text 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103687" y="3824288"/>
                <a:ext cx="4824413" cy="2862322"/>
              </a:xfrm>
              <a:prstGeom prst="rect">
                <a:avLst/>
              </a:prstGeom>
              <a:blipFill rotWithShape="0">
                <a:blip r:embed="rId2"/>
                <a:stretch>
                  <a:fillRect l="-1894" t="-1702" b="-383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431" grpId="0"/>
      <p:bldP spid="101432" grpId="0"/>
      <p:bldP spid="10143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0394" name="Group 42"/>
          <p:cNvGraphicFramePr>
            <a:graphicFrameLocks noGrp="1"/>
          </p:cNvGraphicFramePr>
          <p:nvPr/>
        </p:nvGraphicFramePr>
        <p:xfrm>
          <a:off x="179388" y="836613"/>
          <a:ext cx="8785225" cy="4754880"/>
        </p:xfrm>
        <a:graphic>
          <a:graphicData uri="http://schemas.openxmlformats.org/drawingml/2006/table">
            <a:tbl>
              <a:tblPr/>
              <a:tblGrid>
                <a:gridCol w="29289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27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289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12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8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Disjunkcinė forma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Konjunkcinė forma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2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Kintamųjų grupių bus tiek, kiek lentelėje yra: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2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Grupės jungiamos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V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&amp;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12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Grupių viduje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&amp;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V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12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Neiginiai rašomi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02404" name="Text Box 4"/>
              <p:cNvSpPr txBox="1">
                <a:spLocks noChangeArrowheads="1"/>
              </p:cNvSpPr>
              <p:nvPr/>
            </p:nvSpPr>
            <p:spPr bwMode="auto">
              <a:xfrm>
                <a:off x="468313" y="404813"/>
                <a:ext cx="8424862" cy="4616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lt-LT" dirty="0" smtClean="0"/>
                  <a:t>Užrašyti </a:t>
                </a:r>
                <a:r>
                  <a:rPr lang="lt-LT" dirty="0" err="1"/>
                  <a:t>disjunkcine</a:t>
                </a:r>
                <a:r>
                  <a:rPr lang="lt-LT" dirty="0"/>
                  <a:t> ir </a:t>
                </a:r>
                <a:r>
                  <a:rPr lang="lt-LT" dirty="0" err="1"/>
                  <a:t>konjunkcine</a:t>
                </a:r>
                <a:r>
                  <a:rPr lang="lt-LT" dirty="0"/>
                  <a:t> forma funkciją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lt-LT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e>
                    </m:acc>
                  </m:oMath>
                </a14:m>
                <a:endParaRPr lang="lt-LT" dirty="0">
                  <a:sym typeface="Symbol" panose="05050102010706020507" pitchFamily="18" charset="2"/>
                </a:endParaRPr>
              </a:p>
            </p:txBody>
          </p:sp>
        </mc:Choice>
        <mc:Fallback xmlns="">
          <p:sp>
            <p:nvSpPr>
              <p:cNvPr id="102404" name="Text 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68313" y="404813"/>
                <a:ext cx="8424862" cy="461665"/>
              </a:xfrm>
              <a:prstGeom prst="rect">
                <a:avLst/>
              </a:prstGeom>
              <a:blipFill rotWithShape="0">
                <a:blip r:embed="rId2"/>
                <a:stretch>
                  <a:fillRect l="-1158" t="-10526" b="-2894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2405" name="Text Box 5"/>
          <p:cNvSpPr txBox="1">
            <a:spLocks noChangeArrowheads="1"/>
          </p:cNvSpPr>
          <p:nvPr/>
        </p:nvSpPr>
        <p:spPr bwMode="auto">
          <a:xfrm>
            <a:off x="468313" y="1412875"/>
            <a:ext cx="2374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lt-LT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02463" name="Group 63"/>
              <p:cNvGraphicFramePr>
                <a:graphicFrameLocks noGrp="1"/>
              </p:cNvGraphicFramePr>
              <p:nvPr/>
            </p:nvGraphicFramePr>
            <p:xfrm>
              <a:off x="468313" y="1397000"/>
              <a:ext cx="3095625" cy="2752727"/>
            </p:xfrm>
            <a:graphic>
              <a:graphicData uri="http://schemas.openxmlformats.org/drawingml/2006/table">
                <a:tbl>
                  <a:tblPr/>
                  <a:tblGrid>
                    <a:gridCol w="574675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576262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944688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550863"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lt-LT" sz="2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x</a:t>
                          </a:r>
                        </a:p>
                      </a:txBody>
                      <a:tcPr horzOverflow="overflow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lt-LT" sz="28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y</a:t>
                          </a: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acc>
                                  <m:accPr>
                                    <m:chr m:val="̅"/>
                                    <m:ctrlPr>
                                      <a:rPr lang="lt-LT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⇒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</m:acc>
                              </m:oMath>
                            </m:oMathPara>
                          </a14:m>
                          <a:endParaRPr kumimoji="0" lang="lt-LT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sym typeface="Symbol" panose="05050102010706020507" pitchFamily="18" charset="2"/>
                          </a:endParaRPr>
                        </a:p>
                      </a:txBody>
                      <a:tcPr horzOverflow="overflow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550863"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lt-LT" sz="28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0</a:t>
                          </a:r>
                        </a:p>
                      </a:txBody>
                      <a:tcPr horzOverflow="overflow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lt-LT" sz="28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0</a:t>
                          </a: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lt-LT" sz="28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0</a:t>
                          </a:r>
                        </a:p>
                      </a:txBody>
                      <a:tcPr horzOverflow="overflow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549275"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lt-LT" sz="28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0</a:t>
                          </a:r>
                        </a:p>
                      </a:txBody>
                      <a:tcPr horzOverflow="overflow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lt-LT" sz="28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1</a:t>
                          </a: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lt-LT" sz="28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0</a:t>
                          </a:r>
                        </a:p>
                      </a:txBody>
                      <a:tcPr horzOverflow="overflow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550863"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lt-LT" sz="28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1</a:t>
                          </a:r>
                        </a:p>
                      </a:txBody>
                      <a:tcPr horzOverflow="overflow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lt-LT" sz="28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0</a:t>
                          </a: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lt-LT" sz="28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1</a:t>
                          </a:r>
                        </a:p>
                      </a:txBody>
                      <a:tcPr horzOverflow="overflow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550863"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lt-LT" sz="28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1</a:t>
                          </a:r>
                        </a:p>
                      </a:txBody>
                      <a:tcPr horzOverflow="overflow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lt-LT" sz="28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1</a:t>
                          </a: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lt-LT" sz="28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0</a:t>
                          </a:r>
                        </a:p>
                      </a:txBody>
                      <a:tcPr horzOverflow="overflow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02463" name="Group 63"/>
              <p:cNvGraphicFramePr>
                <a:graphicFrameLocks noGrp="1"/>
              </p:cNvGraphicFramePr>
              <p:nvPr/>
            </p:nvGraphicFramePr>
            <p:xfrm>
              <a:off x="468313" y="1397000"/>
              <a:ext cx="3095625" cy="2752727"/>
            </p:xfrm>
            <a:graphic>
              <a:graphicData uri="http://schemas.openxmlformats.org/drawingml/2006/table">
                <a:tbl>
                  <a:tblPr/>
                  <a:tblGrid>
                    <a:gridCol w="574675"/>
                    <a:gridCol w="576262"/>
                    <a:gridCol w="1944688"/>
                  </a:tblGrid>
                  <a:tr h="550863"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lt-LT" sz="2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x</a:t>
                          </a:r>
                        </a:p>
                      </a:txBody>
                      <a:tcPr horzOverflow="overflow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lt-LT" sz="28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y</a:t>
                          </a: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horzOverflow="overflow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 rotWithShape="0">
                          <a:blip r:embed="rId3"/>
                          <a:stretch>
                            <a:fillRect l="-60000" t="-11111" r="-1875" b="-426667"/>
                          </a:stretch>
                        </a:blipFill>
                      </a:tcPr>
                    </a:tc>
                  </a:tr>
                  <a:tr h="550863"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lt-LT" sz="28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0</a:t>
                          </a:r>
                        </a:p>
                      </a:txBody>
                      <a:tcPr horzOverflow="overflow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lt-LT" sz="28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0</a:t>
                          </a: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lt-LT" sz="28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0</a:t>
                          </a:r>
                        </a:p>
                      </a:txBody>
                      <a:tcPr horzOverflow="overflow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  <a:tr h="549275"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lt-LT" sz="28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0</a:t>
                          </a:r>
                        </a:p>
                      </a:txBody>
                      <a:tcPr horzOverflow="overflow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lt-LT" sz="28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1</a:t>
                          </a: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lt-LT" sz="28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0</a:t>
                          </a:r>
                        </a:p>
                      </a:txBody>
                      <a:tcPr horzOverflow="overflow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  <a:tr h="550863"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lt-LT" sz="28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1</a:t>
                          </a:r>
                        </a:p>
                      </a:txBody>
                      <a:tcPr horzOverflow="overflow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lt-LT" sz="28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0</a:t>
                          </a: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lt-LT" sz="28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1</a:t>
                          </a:r>
                        </a:p>
                      </a:txBody>
                      <a:tcPr horzOverflow="overflow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  <a:tr h="550863"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lt-LT" sz="28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1</a:t>
                          </a:r>
                        </a:p>
                      </a:txBody>
                      <a:tcPr horzOverflow="overflow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lt-LT" sz="28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1</a:t>
                          </a: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lt-LT" sz="28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0</a:t>
                          </a:r>
                        </a:p>
                      </a:txBody>
                      <a:tcPr horzOverflow="overflow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102464" name="Text Box 64"/>
          <p:cNvSpPr txBox="1">
            <a:spLocks noChangeArrowheads="1"/>
          </p:cNvSpPr>
          <p:nvPr/>
        </p:nvSpPr>
        <p:spPr bwMode="auto">
          <a:xfrm>
            <a:off x="4067175" y="1412875"/>
            <a:ext cx="475297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lt-LT" sz="2000"/>
              <a:t>1. Vienetų skaičius lentelėje – 1. T.y. bus viena kintamųjų grupė, kintamieji jungiami konjunkcija, neiginiai rašomi prie nulių: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2465" name="Rectangle 65"/>
              <p:cNvSpPr>
                <a:spLocks noChangeArrowheads="1"/>
              </p:cNvSpPr>
              <p:nvPr/>
            </p:nvSpPr>
            <p:spPr bwMode="auto">
              <a:xfrm>
                <a:off x="5003800" y="2781300"/>
                <a:ext cx="1985864" cy="4616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lt-LT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e>
                      </m:acc>
                      <m: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x</m:t>
                      </m:r>
                      <m: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&amp;</m:t>
                      </m:r>
                      <m:acc>
                        <m:accPr>
                          <m:chr m:val="̅"/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e>
                      </m:acc>
                    </m:oMath>
                  </m:oMathPara>
                </a14:m>
                <a:endParaRPr lang="lt-LT" dirty="0">
                  <a:sym typeface="Symbol" panose="05050102010706020507" pitchFamily="18" charset="2"/>
                </a:endParaRPr>
              </a:p>
            </p:txBody>
          </p:sp>
        </mc:Choice>
        <mc:Fallback xmlns="">
          <p:sp>
            <p:nvSpPr>
              <p:cNvPr id="102465" name="Rectangle 6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003800" y="2781300"/>
                <a:ext cx="1985864" cy="461665"/>
              </a:xfrm>
              <a:prstGeom prst="rect">
                <a:avLst/>
              </a:prstGeom>
              <a:blipFill rotWithShape="0">
                <a:blip r:embed="rId4"/>
                <a:stretch>
                  <a:fillRect r="-14724" b="-11842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2466" name="Text Box 66"/>
          <p:cNvSpPr txBox="1">
            <a:spLocks noChangeArrowheads="1"/>
          </p:cNvSpPr>
          <p:nvPr/>
        </p:nvSpPr>
        <p:spPr bwMode="auto">
          <a:xfrm>
            <a:off x="4140200" y="3716338"/>
            <a:ext cx="4608513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3. </a:t>
            </a:r>
            <a:r>
              <a:rPr lang="lt-LT" sz="2000"/>
              <a:t>Lentelėje yra trys nuliai, kintamųjų grupių skaičius – 3, grupės jungiamos konjunkcija, jų viduje – disjunkcija, neiginiai rašomi prie vienetų: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2467" name="Text Box 67"/>
              <p:cNvSpPr txBox="1">
                <a:spLocks noChangeArrowheads="1"/>
              </p:cNvSpPr>
              <p:nvPr/>
            </p:nvSpPr>
            <p:spPr bwMode="auto">
              <a:xfrm>
                <a:off x="971550" y="5516563"/>
                <a:ext cx="7127875" cy="4616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lt-LT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∨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&amp;(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∨</m:t>
                      </m:r>
                      <m:acc>
                        <m:accPr>
                          <m:chr m:val="̅"/>
                          <m:ctrlP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)&amp;(</m:t>
                      </m:r>
                      <m:acc>
                        <m:accPr>
                          <m:chr m:val="̅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∨</m:t>
                      </m:r>
                      <m:acc>
                        <m:accPr>
                          <m:chr m:val="̅"/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e>
                      </m:acc>
                      <m:r>
                        <a:rPr lang="en-US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lt-LT" dirty="0">
                  <a:sym typeface="Symbol" panose="05050102010706020507" pitchFamily="18" charset="2"/>
                </a:endParaRPr>
              </a:p>
            </p:txBody>
          </p:sp>
        </mc:Choice>
        <mc:Fallback xmlns="">
          <p:sp>
            <p:nvSpPr>
              <p:cNvPr id="102467" name="Text 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71550" y="5516563"/>
                <a:ext cx="7127875" cy="461665"/>
              </a:xfrm>
              <a:prstGeom prst="rect">
                <a:avLst/>
              </a:prstGeom>
              <a:blipFill rotWithShape="0">
                <a:blip r:embed="rId5"/>
                <a:stretch>
                  <a:fillRect b="-1842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64" grpId="0"/>
      <p:bldP spid="102465" grpId="0"/>
      <p:bldP spid="102466" grpId="0"/>
      <p:bldP spid="102467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2741</TotalTime>
  <Words>2081</Words>
  <Application>Microsoft Office PowerPoint</Application>
  <PresentationFormat>On-screen Show (4:3)</PresentationFormat>
  <Paragraphs>863</Paragraphs>
  <Slides>42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8" baseType="lpstr">
      <vt:lpstr>Arial</vt:lpstr>
      <vt:lpstr>Cambria Math</vt:lpstr>
      <vt:lpstr>Symbol</vt:lpstr>
      <vt:lpstr>Times New Roman</vt:lpstr>
      <vt:lpstr>Default Design</vt:lpstr>
      <vt:lpstr>Equation</vt:lpstr>
      <vt:lpstr>Normaliosios formos  ir  Karno kortos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Kaip tai veikia?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Pavyzdžiai</vt:lpstr>
      <vt:lpstr>PowerPoint Presentation</vt:lpstr>
      <vt:lpstr>PowerPoint Presentation</vt:lpstr>
      <vt:lpstr>PowerPoint Presentation</vt:lpstr>
      <vt:lpstr>Karno kortos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Olga Suboč</dc:creator>
  <cp:lastModifiedBy>Olga Suboč</cp:lastModifiedBy>
  <cp:revision>59</cp:revision>
  <dcterms:created xsi:type="dcterms:W3CDTF">1601-01-01T00:00:00Z</dcterms:created>
  <dcterms:modified xsi:type="dcterms:W3CDTF">2018-09-27T08:31:46Z</dcterms:modified>
</cp:coreProperties>
</file>